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10332720" cy="18288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3600" b="1">
                <a:solidFill>
                  <a:srgbClr val="0F172A"/>
                </a:solidFill>
                <a:latin typeface="Segoe UI Semibold"/>
              </a:defRPr>
            </a:pPr>
            <a:r>
              <a:rPr sz="3600" b="1">
                <a:solidFill>
                  <a:srgbClr val="0F172A"/>
                </a:solidFill>
                <a:latin typeface="Segoe UI Semibold"/>
              </a:rPr>
              <a:t>Parte 7 — Parte 7 — Ética, Fairness y Privacidad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9768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475569"/>
                </a:solidFill>
                <a:latin typeface="Segoe UI"/>
              </a:defRPr>
            </a:pPr>
            <a:r>
              <a:rPr sz="1800" b="0">
                <a:solidFill>
                  <a:srgbClr val="475569"/>
                </a:solidFill>
                <a:latin typeface="Segoe UI"/>
              </a:rPr>
              <a:t>⬅ Volver al programa ·  Índice completo ·  Parte anterior ·  Parte siguiente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224 — Métricas de fairness: demographic parity, equalized odds, calibration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Atributo protegido A y notación Y / Ŷ / Ŝ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Demographic parity (statistical parity)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Equal opportunity y equalized odds (Hardt 2016)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Calibration por grupo (Chouldechova 2017)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Teorema de imposibilidad (KMR / Chouldechova 2017)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Post-processing: threshold por grupo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224 — Métricas de fairness: demographic parity, equalized odds, calibration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Dataset sintético binario con atributo protegido A∈{0,1} y base rates diferentes (necesario para activar el teorema de imposibilidad). Requiere: pip install numpy pandas scikit-learn matplotlib. fairlearn opcional — implementamos todo a mano.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accuracy_score, roc_auc_score, confusion_matrix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Atributo protegido (50/50)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A = rng.integers(0, 2,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Features con distribución que depende de A (proxy realista)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x1 = rng.normal(loc=0.5 * A, scale=1.0, size=n)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x2 = rng.normal(loc=-0.3 * A, scale=1.0, size=n)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x3 = rng.normal(loc=0.0, scale=1.0, size=n)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Base rates DIFERENTES → activa impossibility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logits = 1.2 * x1 - 0.8 * x2 + 0.5 * x3 + np.where(A == 0, 0.4, -0.4)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 = 1 / (1 + np.exp(-logits))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224 — Métricas de fairness: demographic parity, equalized odds, calibration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Selection rate por grupo: entrenar LogisticRegression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TPR y FPR por grupo: armar confusion_matrix separada por 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Calibration curves por grupo: binning de scores en 10 bins.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Romper calibración: ajustar threshold por grupo (t_0, t_1) tal que se cumpla DP exacta.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Post-processing Hardt: buscar (t_0, t_1) que minimicen equalized_odds_gap y reportar el costo en accuracy global.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Adult Census (UCI). Atributo protegido: sex. Target: income &gt; 50K.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baseline LogisticRegression + reportar accuracy, AUC.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las tres métricas: DP_gap, equal_opportunity_gap, equalized_odds_gap y calibration_gap (max |calibration(A=0) − calibration(A=1)| sobre bins).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post-processing con threshold por grupo que minimice EO_gap sujeto a accuracy_drop ≤ 3pp.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Tabla final: 3 modelos (baseline, DP-mitigated, EO-mitigated) × 5 métricas (accuracy, AUC, DP_gap, EO_gap, calibration_gap). Discutir cuál elegirías y por qué — no hay respuesta universal.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225 — Privacidad diferencial: intro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225 — Privacidad diferencial: intro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Dwork &amp; Roth, The Algorithmic Foundations of Differential Privacy (2014) caps. 2-3 + Dwork, McSherry, Nissim, Smith (TCC, 2006) Calibrating Noise to Sensitivity.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privacidad diferencial (DP) como la única definición formal de privacidad con garantías matemáticas — no "anonimización" heurística que se rompe con un join. Implementar el mecanismo de Laplace desde cero, observar el trade-off privacy-utility vía el presupuesto ε (epsilon), y mirar conceptualmente DP-SGD (Abadi et al. 2016): cómo se entrena un modelo sin que un atacante pueda inferir si tu registro estuvo en el training set.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Enunciar la definición de (ε, δ)-DP: P[M(D) ∈ S] ≤ e^ε · P[M(D') ∈ S] + δ para datasets vecinos D, D'.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la sensibilidad Δf de funciones típicas (conteos, sumas acotadas, medias) y elegir ruido Laplace o Gaussiano calibrado.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laplace_mechanism(value, sensitivity, epsilon) y verificar que ε chico → más ruido → menos utilidad.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composición básica: k consultas con ε cada una gastan k·ε del presupuesto total.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idea de DP-SGD: per-sample gradient clipping + ruido gaussiano → entrenamiento DP (Opacus, TF-Privacy).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225 — Privacidad diferencial: intro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Anonimización falla (Netflix Prize, AOL search logs)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Definición (ε, δ)-DP y datasets vecinos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Sensibilidad Δf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Mecanismos Laplace y Gaussiano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Composición y post-processing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DP-SGD (Abadi 2016)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225 — Privacidad diferencial: intro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Sintético: dataset de salarios n=10_000. Requiere: pip install numpy pandas scikit-learn.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B = 200_000   # cota superior salario (clipping para sensibilidad acotada)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salaries = np.clip(rng.lognormal(mean=10.8, sigma=0.6, size=n), 0, B)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pd.DataFrame({'salary': salaries})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print(f'n={n:,} | mean real={salaries.mean():,.0f} | &gt;100k real={(salaries &gt; 100_000).sum():,}')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225 — Privacidad diferencial: intro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Laplace básico: implementar laplace_mechanism(value, sensitivity, epsilon) y verificar empíricamente sobre 10_000 corridas que la varianza es 2·(Δf/ε)².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Conteo privado: contar empleados con salario &gt; 100k con ε ∈ {0.1, 1.0, 10.0}.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Mean privado con clipping: clip salarios a [0, B], sumar con Laplace (Δf=B/n, ε=1), dividir por 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Histograma privado: 10 bins de salario, ruido Laplace independiente por bin (sensibilidad = 1 por bin).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Composición: hacer 10 conteos con ε=0.1 cada uno → presupuesto total ε=1.0.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Adult / Census Income (UCI, ~32K filas).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Publicar un dashboard DP con 5 estadísticas (count, mean age, mean hours-per-week, count por género, count por education) bajo presupuesto total ε=1.0. Repartir el presupuesto entre queries y justificar.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LogisticRegression clásico para predecir income &gt; 50k, reportar accuracy.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Re-entrenar con DP-SGD manual: clip per-sample gradient norm a C=1.0, sumar N(0, σ²) con σ=1.0. Reportar accuracy y comparar.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Discutir: ¿cuánta utilidad perdés? ¿el modelo DP es publicable sin riesgo de membership inference?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226 — Federated learning: intro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226 — Federated learning: intro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McMahan et al. Communication-Efficient Learning of Deep Networks from Decentralized Data (AISTATS 2017) + Kairouz et al. Advances and Open Problems in Federated Learning (FnTML 2021).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un modelo central sin centralizar los datos. Cada cliente (móvil, hospital, banco) entrena local sobre su data, sube solo pesos o gradientes al servidor, que agrega vía FedAvg. Implementar FedAvg manual sobre regresión logística, ver cómo degrada con datos non-IID, y demostrar el ataque básico de gradient leakage (los gradientes filtran data).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setup FL: server + K clientes, rondas, partial participation, comunicación de pesos en vez de data.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el algoritmo FedAvg (McMahan 2017): w_{t+1} = Σ_k (n_k / n) * w_k^t.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cross-device (millones de móviles, intermitentes) vs cross-silo (decenas de hospitales, estables).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efecto de datos non-IID: FedAvg degrada cuando cada cliente ve una distribución distinta.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los riesgos: model poisoning, gradient leakage (Zhu 2019), y las defensas (secure aggregation, DP-FedAvg, Krum).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7 — Índice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223 — Clase 223 — Tipos de sesgo algorítmico y orígenes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224 — Clase 224 — Métricas de fairness: demographic parity, equalized odds, calibration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225 — Clase 225 — Privacidad diferencial: intro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226 — Clase 226 — Federated learning: intro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227 — Clase 227 — GDPR y AI Act (EU)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228 — Clase 228 — Reproducibilidad: seeds, lock files, versionado de datasets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226 — Federated learning: intro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Setup FL: server + clientes + rondas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FedAvg: muestreo, local epochs, agregación ponderada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Cross-device vs cross-silo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Heterogeneidad: non-IID + system + partial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Ataques: model poisoning, gradient leakage (DLG)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Defensas: secure aggregation, DP, Krum/Median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226 — Federated learning: intro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Self-contained: solo numpy + sklearn. Simulamos FL a mano — sin flower, PySyft ni TFF — para que el algoritmo quede transparente. Seed 42.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make_classification(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n_samples=2000, n_features=10, n_informative=6,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n_redundant=2, n_classes=2, random_state=42,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 = (X - X.mean(0)) / X.std(0)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Columna de bias (sesgo) para regresión logística manual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X_b = np.hstack([X, np.ones((X.shape[0], 1))])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n, d = X_b.shape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print(f'dataset: X={X_b.shape}, y={y.shape}, balance={y.mean():.3f}')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226 — Federated learning: intro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Particionado IID: generar 2000 muestras, split aleatorio uniforme en K=10 clientes.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Local training: implementar local_train(X, y, w, epochs=5, lr=0.05) — regresión logística con SGD manual.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FedAvg loop: 20 rondas.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Centralizado vs federado: entrenar la misma logística sobre todo el data junto.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Non-IID: re-partir asignando a cada cliente solo 1-2 clases (cliente 0 ve mayoritariamente clase 0, etc.).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FedAvg + variante FedProx (agrega regularización μ/2 · ||w_k - w_t||² al loss local — Li et al. 2020) sobre el mismo dataset non-IID.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curvas de loss FedAvg vs FedProx vs central (3 curvas).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DP-FedAvg: ruido gaussiano σ=0.01 sobre los pesos agregados. Medir pérdida de accuracy.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Reproducir gradient leakage simple sobre 1 muestra: dado el gradiente de regresión lineal con batch=1, recuperar x vía minimización de ||∇_w L(w; x_hat, y) - g||².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 (≤200 palabras): cuándo FL paga el costo de comunicación vs entrenamiento central + acuerdo de data sharing.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227 — GDPR y AI Act (EU)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227 — GDPR y AI Act (EU)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Reglamento UE 2016/679 (GDPR) + Reglamento UE 2024/1689 (AI Act).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qué exige la regulación europea a un sistema de ML que toca datos personales o decisiones automatizadas. GDPR (en vigor desde 25-may-2018) regula el dato: bases legales, derechos del titular, DPIA. AI Act (Reglamento UE 2024/1689, escalonado 2024-2027) regula el sistema de IA por nivel de riesgo: prohibido / alto / limitado / mínimo. Aterrizamos ambas normas en un mini-toolkit programático que un equipo de datos puede ejecutar antes de poner un modelo en producción.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base legal del Art. 6 GDPR aplicable a un tratamiento (consentimiento, contrato, interés legítimo, etc.) y distinguir las categorías especiales del Art. 9 (salud, biometría, raza).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los derechos del titular más comunes: acceso, rectificación, supresión (Art. 17 — derecho al olvido) y portabilidad.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el Art. 22 GDPR (decisiones automatizadas con efectos significativos) exige supervisión humana y combinarlo con el Art. 14 del AI Act.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Clasificar un caso de uso de IA en el nivel de riesgo del AI Act (prohibido, alto — Anexo III, limitado, mínimo) y listar las obligaciones que aplican.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una model card mínima y un checklist DPIA programático como artefactos de compliance.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227 — GDPR y AI Act (EU)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Bases legales (Art. 6) y categorías especiales (Art. 9) GDPR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Derechos del titular (acceso, supresión, portabilidad, Art. 22)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DPIA (Art. 35) — Data Protection Impact Assessment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AI Act: pirámide de riesgo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Sistemas de alto riesgo (Anexo III)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GPAI y modelos fundacionales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227 — GDPR y AI Act (EU)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Esta clase es legal/operativa. El notebook implementa un compliance toolkit que un equipo de datos puede correr antes de pasar un modelo a producción. Solo numpy, pandas, scikit-learn, re. Seed 42. Sin datos reales — generamos un sintético de decisiones de crédito.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datetime import datetime, timezone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'user_id':   np.arange(n),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'email':     [f'user{i}@example.com' for i in range(n)],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'dni':       [f'{rng.integers(10_000_000, 99_999_999)}{chr(rng.integers(65, 91))}' for _ in range(n)],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'age':       rng.integers(18, 80,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'salary':    rng.normal(35_000, 12_000, n).clip(8_000, 200_000).round(),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'is_minority': rng.integers(0, 2,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'past_default': rng.integers(0, 2,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227 — GDPR y AI Act (EU)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Clasificador de riesgo AI Act: is_high_risk_use_case("CV screening") → "alto"; "juego móvil de match-3" → "mínimo".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DPIA checklist: dado {"sensitive_categories": True, "automated_decisions": True, "scale": "large"}, listar las obligaciones GDPR aplicables (DPIA, DPO, consentimiento reforzado, etc.).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Right to be forgotten: implementar right_to_be_forgotten(df, user_id) que elimine al usuario y devuelva un registro de auditoría con timestamp + columnas afectadas.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 minimization audit: detectar columnas que parecen email (r"[\w\.-]+@[\w\.-]+") o DNI (r"\d{8}[A-Z]"); sugerir hash o remoción.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Compliance report: pipeline de scoring de crédito que ejecuta los 7 chequeos del notebook (clasificación de riesgo, DPIA, model card, supervisión humana, minimización, auditoría de PII, registro de borrado) e imprime un reporte único.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Tomar un caso de uso real propio o público (ej.: recomendador de empleo, scoring de seguros) y clasificarlo en el AI Act con la función del ejercicio 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Producir una model card completa (intended use, training data summary, performance global y por grupo sensible, limitaciones, fecha, owner).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el DPIA checklist y listar las obligaciones GDPR aplicables al caso.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el right to be forgotten sobre un dataset de &gt;10K filas y verificar que tras la deleción el usuario no aparece en ninguna columna (incluido model.predict).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 compliance report Markdown con todas las secciones (riesgo AI Act, DPIA, model card, PII audit, human-in-the-loop).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228 — Reproducibilidad: seeds, lock files, versionado de datasets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228 — Reproducibilidad: seeds, lock files, versionado de datasets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Pineau et al., Improving Reproducibility in ML Research (JMLR 2021) + Gebru et al., Datasheets for Datasets (CACM 2021) + Mitchell et al., Model Cards for Model Reporting (FAT* 2019).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Cerrar la Parte 7 con el problema que atraviesa todo lo anterior: si un experimento no es reproducible, no es auditable, no es comparable y no es ciencia. Aprender a controlar las tres fuentes de no-determinismo (código, datos, ambiente) con seeds, lock files, hashes de datasets, model cards y manifiestos de pipeline. Entender por qué Hutson (Science, 2018) habló de "crisis de reproducibilidad" en ML y qué piden hoy NeurIPS/JMLR como mínimo.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Sembrar correctamente random, numpy, sklearn (y comentar torch) con una función seed_everything() y PYTHONHASHSEED.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requirements.txt (top-level) de un lock file (uv.lock, poetry.lock, conda-lock) que pinea toda la transitive tree.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un hash estable de un DataFrame (sha256_of_df) que sobreviva a reorden de columnas e índice y sirva como dataset_id.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Producir un manifest JSON con {data_hash, code_hash, seed, package_versions} y validar reproducibilidad antes de re-entrenar.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Redactar una model card mínima (intended use, training data hash, metrics, limitations) según Mitchell et al. 2019.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223 — Tipos de sesgo algorítmico y orígenes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228 — Reproducibilidad: seeds, lock files, versionado de datasets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Fuentes de no-determinismo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Seeds en stack Python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Lock files vs requirements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Ambiente reproducible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Versionado de datasets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Documentación: datasheets + model cards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228 — Reproducibilidad: seeds, lock files, versionado de datasets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Sin seed: distinto cada corrida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print('sin seed (1):', np.random.rand(5).round(4))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print('sin seed (2):', np.random.rand(5).round(4))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Con seed: idéntico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rng_a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rng_b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print('con seed (a):', rng_a.random(5).round(4))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print('con seed (b):', rng_b.random(5).round(4))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228 — Reproducibilidad: seeds, lock files, versionado de datasets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Seed everything: implementar seed_everything(seed=42) que cubra random, numpy y PYTHONHASHSEED.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Hash de DataFrame: escribir sha256_of_df(df) que ordene columnas alfabéticamente, resetee el índice y serialice a CSV bytes antes de hashear.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Manifest de experimento: dict con {data_hash, code_hash, seed, sklearn_version, numpy_version, pandas_version, python_version} serializado a experiment.json.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Validación de reproducibilidad: dado un manifest guardado, re-leer el dataset, recomputar su hash, comparar — abortar con RuntimeError si difiere.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 card mínima: función build_model_card(model, X, y, intended_use, limitations, date_trained) que devuelve dict con campos de Mitchell et 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Construya un pipeline load → train → evaluate con seed_everything(42) al inicio.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Calcule dataset_hash con sha256_of_df y code_hash con sha256 sobre el .py (o el source string vía inspect.getsource).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Guarde manifest.json con data_hash, code_hash, seed, package_versions y model_card.json con métricas + limitations.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Re-corra el mismo pipeline en otra ejecución; verifique que accuracy reportada coincide bit-a-bit y que ambos hashes coinciden.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Cree requirements.lock con uv pip compile requirements.in -o requirements.lock (o pip freeze &gt; requirements.lock como fallback) y commitee ambos al repo.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Fin de la Parte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 7 — Ética, Fairness y Privacidad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0F172A"/>
                </a:solidFill>
                <a:latin typeface="Segoe UI Semibold"/>
              </a:defRPr>
            </a:pPr>
            <a:r>
              <a:rPr sz="2600" b="1">
                <a:solidFill>
                  <a:srgbClr val="0F172A"/>
                </a:solidFill>
                <a:latin typeface="Segoe UI Semibold"/>
              </a:rPr>
              <a:t>Fin de la Parte 7 — siguiente: Parte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223 — Tipos de sesgo algorítmico y orígenes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Suresh &amp; Guttag, A Framework for Understanding Sources of Harm throughout the ML Life Cycle (EAAMO 2021) + Barocas, Hardt, Narayanan, Fairness and Machine Learning (2023), caps. 1-2.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 nombrar y diagnosticar el origen del sesgo en un sistema ML antes de intentar mitigarlo. Un modelo "sesgado" no es un bug: es el resultado de decisiones tomadas en cada fase del life cycle (recolección, medición, modelado, evaluación, despliegue). Si no sabemos dónde entró el sesgo, no podemos elegir la mitigación correcta (Clases 225-227).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los 6 tipos del framework Suresh-Guttag: histórico, representación, medición, agregación, evaluación, despliegue.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el origen probable de un sesgo dado evidencia empírica (gap de accuracy entre subgrupos, drift, proxy-target gap).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Reproducir el patrón de Gender Shades (Buolamwini &amp; Gebru 2018): accuracy alta global, accuracy baja en subgrupo minoritario.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Simpson's paradox y por qué un modelo único puede ser peor que un modelo por subgrupo.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por qué fairness no es solo un problema del modelo — empieza en la definición de la tarea.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223 — Tipos de sesgo algorítmico y orígenes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 histórico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 de representación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 de medición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 de agregación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 de evaluación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 de despliegue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223 — Tipos de sesgo algorítmico y orígenes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Reproducimos los 6 tipos del framework Suresh-Guttag (2021) sobre un dataset de préstamos sintético. Requiere: pip install scikit-learn pandas numpy.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accuracy_score, roc_auc_score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5000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grupo = rng.choice(['A', 'B'], size=N, p=[0.7, 0.3])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ingreso = np.where(grupo == 'A', rng.normal(50, 15, N), rng.normal(35, 12, N))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score_credito = np.where(grupo == 'A', rng.normal(700, 50, N), rng.normal(620, 60, N))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zip_premium = np.where(grupo == 'A', rng.binomial(1, 0.6, N), rng.binomial(1, 0.2, N))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capacidad_real = (ingreso &gt; 40).astype(int)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sesgo_historico = np.where(grupo == 'A', 0.25, -0.25)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p_aprobado = np.clip(0.5 + 0.3 * (capacidad_real - 0.5) + sesgo_historico, 0.05, 0.95)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rng.binomial(1, p_aprobado)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pd.DataFrame({'grupo': grupo, 'ingreso': ingreso, 'score': score_credito,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          'zip_premium': zip_premium, 'capacidad_real': capacidad_real, 'y': y})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223 — Tipos de sesgo algorítmico y orígenes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Sesgo histórico: generar un dataset de préstamos donde P(aprobado | grupo=A) = 0.70 y P(aprobado | grupo=B) = 0.30 por razones históricas (no por capacidad de pago).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Selection rate disparity: calcular P(ŷ=1 | grupo=A) vs P(ŷ=1 | grupo=B) — la métrica más simple de demographic parity (Clase 224).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Sesgo de representación (Gender Shades): re-muestrear el dataset al 10% del grupo 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Sesgo de medición: definir y_proxy = y_true XOR ruido_correlacionado_con_grupo.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Sesgo de agregación (Simpson): comparar AUC de un modelo único vs un modelo por subgrupo.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Reproducir el patrón Gender Shades sobre un dataset tabular (sintético o UCI Adult con sex y race).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gap de accuracy entre subgrupos para 3 niveles de sub-muestreo del grupo minoritario (50%, 20%, 5%).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el framework Suresh-Guttag a un caso real (COMPAS, Amazon Hiring, o un modelo del trabajo) — escribir 1 párrafo por cada uno de los 6 tipos: ¿está presente? evidencia.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Simpson's paradox: dataset donde la correlación global es opuesta a la correlación intra-grupo.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Discutir: ¿qué mitigación corresponde a cada tipo? (representación → re-sampling; medición → re-definir target; agregación → modelo por subgrupo).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224 — Métricas de fairness: demographic parity, equalized odds, calibration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224 — Métricas de fairness: demographic parity, equalized odds, calibration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Barocas, Hardt, Narayanan — Fairness and Machine Learning cap. 3 + Hardt, Price, Srebro (NeurIPS 2016) Equality of Opportunity in Supervised Learning.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Pasar de "el modelo es injusto" a medirlo con un número. Implementar las tres familias de métricas grupales que dominan la literatura — demographic parity, equalized odds, calibration — sobre un dataset binario con atributo protegido, y demostrar numéricamente el teorema de imposibilidad de Kleinberg-Mullainathan-Raghavan / Chouldechova (2017): salvo casos triviales, no se pueden satisfacer las tres a la vez.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demographic parity gap = |P(Ŷ=1|A=0) − P(Ŷ=1|A=1)| sobre predicciones de cualquier clasificador binario.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equal opportunity (TPR por grupo) y equalized odds (TPR y FPR por grupo) — Hardt, Price, Srebro 2016.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calibración por grupo con reliability curves: P(Y=1|Ŝ=s, A=a) debe ser igual entre grupos para un mismo score 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Demostrar el teorema de imposibilidad: ajustar threshold por grupo para forzar demographic parity rompe calibración.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mitigación post-processing con thresholds por grupo (Hardt 2016) y reportar el trade-off accuracy vs fairness gap.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