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286000"/>
            <a:ext cx="10332720" cy="1828800"/>
          </a:xfrm>
          <a:prstGeom prst="rect">
            <a:avLst/>
          </a:prstGeom>
          <a:noFill/>
        </p:spPr>
        <p:txBody>
          <a:bodyPr wrap="square" anchor="ctr">
            <a:spAutoFit/>
          </a:bodyPr>
          <a:lstStyle/>
          <a:p>
            <a:pPr>
              <a:defRPr sz="3600" b="1">
                <a:solidFill>
                  <a:srgbClr val="0F172A"/>
                </a:solidFill>
                <a:latin typeface="Segoe UI Semibold"/>
              </a:defRPr>
            </a:pPr>
            <a:r>
              <a:rPr sz="3600" b="1">
                <a:solidFill>
                  <a:srgbClr val="0F172A"/>
                </a:solidFill>
                <a:latin typeface="Segoe UI Semibold"/>
              </a:rPr>
              <a:t>Parte 4 — Parte 4 — MLOps — Modelos en Producción</a:t>
            </a:r>
          </a:p>
        </p:txBody>
      </p:sp>
      <p:sp>
        <p:nvSpPr>
          <p:cNvPr id="6" name="TextBox 5"/>
          <p:cNvSpPr txBox="1"/>
          <p:nvPr/>
        </p:nvSpPr>
        <p:spPr>
          <a:xfrm>
            <a:off x="914400" y="4297680"/>
            <a:ext cx="10332720" cy="1097280"/>
          </a:xfrm>
          <a:prstGeom prst="rect">
            <a:avLst/>
          </a:prstGeom>
          <a:noFill/>
        </p:spPr>
        <p:txBody>
          <a:bodyPr wrap="square">
            <a:spAutoFit/>
          </a:bodyPr>
          <a:lstStyle/>
          <a:p>
            <a:pPr>
              <a:defRPr sz="1800" b="0">
                <a:solidFill>
                  <a:srgbClr val="475569"/>
                </a:solidFill>
                <a:latin typeface="Segoe UI"/>
              </a:defRPr>
            </a:pPr>
            <a:r>
              <a:rPr sz="1800" b="0">
                <a:solidFill>
                  <a:srgbClr val="475569"/>
                </a:solidFill>
                <a:latin typeface="Segoe UI"/>
              </a:rPr>
              <a:t>⬅ Volver al programa ·  Índice completo ·  Parte anterior ·  Parte siguiente</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195 — Versionado de modelos y experimentos con MLflow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Tracking server: backend store + artifact store</a:t>
            </a:r>
          </a:p>
          <a:p>
            <a:pPr>
              <a:spcAft>
                <a:spcPts val="1000"/>
              </a:spcAft>
              <a:defRPr sz="1600" b="0">
                <a:solidFill>
                  <a:srgbClr val="0F172A"/>
                </a:solidFill>
                <a:latin typeface="Segoe UI"/>
              </a:defRPr>
            </a:pPr>
            <a:r>
              <a:rPr sz="1600" b="0">
                <a:solidFill>
                  <a:srgbClr val="0F172A"/>
                </a:solidFill>
                <a:latin typeface="Segoe UI"/>
              </a:rPr>
              <a:t>• Runs, experiments, tags</a:t>
            </a:r>
          </a:p>
          <a:p>
            <a:pPr>
              <a:spcAft>
                <a:spcPts val="1000"/>
              </a:spcAft>
              <a:defRPr sz="1600" b="0">
                <a:solidFill>
                  <a:srgbClr val="0F172A"/>
                </a:solidFill>
                <a:latin typeface="Segoe UI"/>
              </a:defRPr>
            </a:pPr>
            <a:r>
              <a:rPr sz="1600" b="0">
                <a:solidFill>
                  <a:srgbClr val="0F172A"/>
                </a:solidFill>
                <a:latin typeface="Segoe UI"/>
              </a:rPr>
              <a:t>• log_param, log_metric, log_artifact, log_model</a:t>
            </a:r>
          </a:p>
          <a:p>
            <a:pPr>
              <a:spcAft>
                <a:spcPts val="1000"/>
              </a:spcAft>
              <a:defRPr sz="1600" b="0">
                <a:solidFill>
                  <a:srgbClr val="0F172A"/>
                </a:solidFill>
                <a:latin typeface="Segoe UI"/>
              </a:defRPr>
            </a:pPr>
            <a:r>
              <a:rPr sz="1600" b="0">
                <a:solidFill>
                  <a:srgbClr val="0F172A"/>
                </a:solidFill>
                <a:latin typeface="Segoe UI"/>
              </a:rPr>
              <a:t>• Autolog por framework (sklearn, PyTorch, XGBoost, LightGBM)</a:t>
            </a:r>
          </a:p>
          <a:p>
            <a:pPr>
              <a:spcAft>
                <a:spcPts val="1000"/>
              </a:spcAft>
              <a:defRPr sz="1600" b="0">
                <a:solidFill>
                  <a:srgbClr val="0F172A"/>
                </a:solidFill>
                <a:latin typeface="Segoe UI"/>
              </a:defRPr>
            </a:pPr>
            <a:r>
              <a:rPr sz="1600" b="0">
                <a:solidFill>
                  <a:srgbClr val="0F172A"/>
                </a:solidFill>
                <a:latin typeface="Segoe UI"/>
              </a:rPr>
              <a:t>• Model Registry + stages</a:t>
            </a:r>
          </a:p>
          <a:p>
            <a:pPr>
              <a:spcAft>
                <a:spcPts val="1000"/>
              </a:spcAft>
              <a:defRPr sz="1600" b="0">
                <a:solidFill>
                  <a:srgbClr val="0F172A"/>
                </a:solidFill>
                <a:latin typeface="Segoe UI"/>
              </a:defRPr>
            </a:pPr>
            <a:r>
              <a:rPr sz="1600" b="0">
                <a:solidFill>
                  <a:srgbClr val="0F172A"/>
                </a:solidFill>
                <a:latin typeface="Segoe UI"/>
              </a:rPr>
              <a:t>• MLflow Models flavor (pyfunc, sklearn, pytorch,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195 — Versionado de modelos y experimentos con MLflow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os, tempfile, shutil</a:t>
            </a:r>
          </a:p>
          <a:p>
            <a:pPr>
              <a:defRPr sz="1200" b="0">
                <a:solidFill>
                  <a:srgbClr val="F8FAFC"/>
                </a:solidFill>
                <a:latin typeface="Courier New"/>
              </a:defRPr>
            </a:pPr>
            <a:r>
              <a:rPr sz="1200" b="0">
                <a:solidFill>
                  <a:srgbClr val="F8FAFC"/>
                </a:solidFill>
                <a:latin typeface="Courier New"/>
              </a:rPr>
              <a:t>from pathlib import Path</a:t>
            </a:r>
          </a:p>
          <a:p>
            <a:pPr>
              <a:defRPr sz="1200" b="0">
                <a:solidFill>
                  <a:srgbClr val="F8FAFC"/>
                </a:solidFill>
                <a:latin typeface="Courier New"/>
              </a:defRPr>
            </a:pPr>
            <a:r>
              <a:rPr sz="1200" b="0">
                <a:solidFill>
                  <a:srgbClr val="F8FAFC"/>
                </a:solidFill>
                <a:latin typeface="Courier New"/>
              </a:rPr>
              <a:t>WORK = Path(tempfile.gettempdir()) / 'mlflow_demo'</a:t>
            </a:r>
          </a:p>
          <a:p>
            <a:pPr>
              <a:defRPr sz="1200" b="0">
                <a:solidFill>
                  <a:srgbClr val="F8FAFC"/>
                </a:solidFill>
                <a:latin typeface="Courier New"/>
              </a:defRPr>
            </a:pPr>
            <a:r>
              <a:rPr sz="1200" b="0">
                <a:solidFill>
                  <a:srgbClr val="F8FAFC"/>
                </a:solidFill>
                <a:latin typeface="Courier New"/>
              </a:rPr>
              <a:t>if WORK.exists(): shutil.rmtree(WORK)</a:t>
            </a:r>
          </a:p>
          <a:p>
            <a:pPr>
              <a:defRPr sz="1200" b="0">
                <a:solidFill>
                  <a:srgbClr val="F8FAFC"/>
                </a:solidFill>
                <a:latin typeface="Courier New"/>
              </a:defRPr>
            </a:pPr>
            <a:r>
              <a:rPr sz="1200" b="0">
                <a:solidFill>
                  <a:srgbClr val="F8FAFC"/>
                </a:solidFill>
                <a:latin typeface="Courier New"/>
              </a:rPr>
              <a:t>WORK.mkdir(); os.chdir(WORK)</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import mlflow</a:t>
            </a:r>
          </a:p>
          <a:p>
            <a:pPr>
              <a:defRPr sz="1200" b="0">
                <a:solidFill>
                  <a:srgbClr val="F8FAFC"/>
                </a:solidFill>
                <a:latin typeface="Courier New"/>
              </a:defRPr>
            </a:pPr>
            <a:r>
              <a:rPr sz="1200" b="0">
                <a:solidFill>
                  <a:srgbClr val="F8FAFC"/>
                </a:solidFill>
                <a:latin typeface="Courier New"/>
              </a:rPr>
              <a:t>from sklearn.datasets import fetch_california_housing</a:t>
            </a:r>
          </a:p>
          <a:p>
            <a:pPr>
              <a:defRPr sz="1200" b="0">
                <a:solidFill>
                  <a:srgbClr val="F8FAFC"/>
                </a:solidFill>
                <a:latin typeface="Courier New"/>
              </a:defRPr>
            </a:pPr>
            <a:r>
              <a:rPr sz="1200" b="0">
                <a:solidFill>
                  <a:srgbClr val="F8FAFC"/>
                </a:solidFill>
                <a:latin typeface="Courier New"/>
              </a:rPr>
              <a:t>from sklearn.model_selection import train_test_split</a:t>
            </a:r>
          </a:p>
          <a:p>
            <a:pPr>
              <a:defRPr sz="1200" b="0">
                <a:solidFill>
                  <a:srgbClr val="F8FAFC"/>
                </a:solidFill>
                <a:latin typeface="Courier New"/>
              </a:defRPr>
            </a:pPr>
            <a:r>
              <a:rPr sz="1200" b="0">
                <a:solidFill>
                  <a:srgbClr val="F8FAFC"/>
                </a:solidFill>
                <a:latin typeface="Courier New"/>
              </a:rPr>
              <a:t>from sklearn.ensemble import RandomForestRegressor</a:t>
            </a:r>
          </a:p>
          <a:p>
            <a:pPr>
              <a:defRPr sz="1200" b="0">
                <a:solidFill>
                  <a:srgbClr val="F8FAFC"/>
                </a:solidFill>
                <a:latin typeface="Courier New"/>
              </a:defRPr>
            </a:pPr>
            <a:r>
              <a:rPr sz="1200" b="0">
                <a:solidFill>
                  <a:srgbClr val="F8FAFC"/>
                </a:solidFill>
                <a:latin typeface="Courier New"/>
              </a:rPr>
              <a:t>from sklearn.linear_model import LinearRegression</a:t>
            </a:r>
          </a:p>
          <a:p>
            <a:pPr>
              <a:defRPr sz="1200" b="0">
                <a:solidFill>
                  <a:srgbClr val="F8FAFC"/>
                </a:solidFill>
                <a:latin typeface="Courier New"/>
              </a:defRPr>
            </a:pPr>
            <a:r>
              <a:rPr sz="1200" b="0">
                <a:solidFill>
                  <a:srgbClr val="F8FAFC"/>
                </a:solidFill>
                <a:latin typeface="Courier New"/>
              </a:rPr>
              <a:t>from sklearn.metrics import mean_squared_error, r2_score</a:t>
            </a:r>
          </a:p>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mlflow.set_tracking_uri(f'file:{WORK}/mlruns')</a:t>
            </a:r>
          </a:p>
          <a:p>
            <a:pPr>
              <a:defRPr sz="1200" b="0">
                <a:solidFill>
                  <a:srgbClr val="F8FAFC"/>
                </a:solidFill>
                <a:latin typeface="Courier New"/>
              </a:defRPr>
            </a:pPr>
            <a:r>
              <a:rPr sz="1200" b="0">
                <a:solidFill>
                  <a:srgbClr val="F8FAFC"/>
                </a:solidFill>
                <a:latin typeface="Courier New"/>
              </a:rPr>
              <a:t>mlflow.set_experiment('housing-demo')</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X, y = fetch_california_housing(return_X_y=True, as_frame=True)</a:t>
            </a:r>
          </a:p>
          <a:p>
            <a:pPr>
              <a:defRPr sz="1200" b="0">
                <a:solidFill>
                  <a:srgbClr val="F8FAFC"/>
                </a:solidFill>
                <a:latin typeface="Courier New"/>
              </a:defRPr>
            </a:pPr>
            <a:r>
              <a:rPr sz="1200" b="0">
                <a:solidFill>
                  <a:srgbClr val="F8FAFC"/>
                </a:solidFill>
                <a:latin typeface="Courier New"/>
              </a:rPr>
              <a:t>Xtr, Xte, ytr, yte = train_test_split(X, y, test_size=0.2, random_state=42)</a:t>
            </a:r>
          </a:p>
          <a:p>
            <a:pPr>
              <a:defRPr sz="1200" b="0">
                <a:solidFill>
                  <a:srgbClr val="F8FAFC"/>
                </a:solidFill>
                <a:latin typeface="Courier New"/>
              </a:defRPr>
            </a:pPr>
            <a:r>
              <a:rPr sz="1200" b="0">
                <a:solidFill>
                  <a:srgbClr val="F8FAFC"/>
                </a:solidFill>
                <a:latin typeface="Courier New"/>
              </a:rPr>
              <a:t>print('train:', Xtr.shape, 'test:', Xte.shape)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195 — Versionado de modelos y experimentos con MLflow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Tracking manual: entrená un LinearRegression y un RandomForestRegressor sobre California Housing.</a:t>
            </a:r>
          </a:p>
          <a:p>
            <a:pPr>
              <a:spcAft>
                <a:spcPts val="800"/>
              </a:spcAft>
              <a:defRPr sz="1400" b="0">
                <a:solidFill>
                  <a:srgbClr val="0F172A"/>
                </a:solidFill>
                <a:latin typeface="Segoe UI"/>
              </a:defRPr>
            </a:pPr>
            <a:r>
              <a:rPr sz="1400" b="0">
                <a:solidFill>
                  <a:srgbClr val="0F172A"/>
                </a:solidFill>
                <a:latin typeface="Segoe UI"/>
              </a:rPr>
              <a:t>• Autolog: repetí el ejercicio anterior con mlflow.sklearn.autolog() y verificá que params + metrics + el modelo entero quedaron registrados sin código extra.</a:t>
            </a:r>
          </a:p>
          <a:p>
            <a:pPr>
              <a:spcAft>
                <a:spcPts val="800"/>
              </a:spcAft>
              <a:defRPr sz="1400" b="0">
                <a:solidFill>
                  <a:srgbClr val="0F172A"/>
                </a:solidFill>
                <a:latin typeface="Segoe UI"/>
              </a:defRPr>
            </a:pPr>
            <a:r>
              <a:rPr sz="1400" b="0">
                <a:solidFill>
                  <a:srgbClr val="0F172A"/>
                </a:solidFill>
                <a:latin typeface="Segoe UI"/>
              </a:rPr>
              <a:t>• Sweep de hiperparámetros: corré 10 runs variando max_depth ∈ {3, 5, 10, 15, 20} y n_estimators ∈ {50, 200}.</a:t>
            </a:r>
          </a:p>
          <a:p>
            <a:pPr>
              <a:spcAft>
                <a:spcPts val="800"/>
              </a:spcAft>
              <a:defRPr sz="1400" b="0">
                <a:solidFill>
                  <a:srgbClr val="0F172A"/>
                </a:solidFill>
                <a:latin typeface="Segoe UI"/>
              </a:defRPr>
            </a:pPr>
            <a:r>
              <a:rPr sz="1400" b="0">
                <a:solidFill>
                  <a:srgbClr val="0F172A"/>
                </a:solidFill>
                <a:latin typeface="Segoe UI"/>
              </a:rPr>
              <a:t>• Registry: registrá el mejor modelo (mlflow.register_model(model_uri, "housing-rf")).</a:t>
            </a:r>
          </a:p>
          <a:p>
            <a:pPr>
              <a:spcAft>
                <a:spcPts val="800"/>
              </a:spcAft>
              <a:defRPr sz="1400" b="0">
                <a:solidFill>
                  <a:srgbClr val="0F172A"/>
                </a:solidFill>
                <a:latin typeface="Segoe UI"/>
              </a:defRPr>
            </a:pPr>
            <a:r>
              <a:rPr sz="1400" b="0">
                <a:solidFill>
                  <a:srgbClr val="0F172A"/>
                </a:solidFill>
                <a:latin typeface="Segoe UI"/>
              </a:rPr>
              <a:t>• Carga en "producción": en una celda nueva, simulá un servicio que carga el modelo Production y predice una fila: model = mlflow.pyfunc.load_model("models:/housing-rf/Production"); model.predict(X_one).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 10 runs en un experimento llamado homework-195.</a:t>
            </a:r>
          </a:p>
          <a:p>
            <a:pPr>
              <a:spcAft>
                <a:spcPts val="800"/>
              </a:spcAft>
              <a:defRPr sz="1500" b="0">
                <a:solidFill>
                  <a:srgbClr val="0F172A"/>
                </a:solidFill>
                <a:latin typeface="Segoe UI"/>
              </a:defRPr>
            </a:pPr>
            <a:r>
              <a:rPr sz="1500" b="0">
                <a:solidFill>
                  <a:srgbClr val="0F172A"/>
                </a:solidFill>
                <a:latin typeface="Segoe UI"/>
              </a:rPr>
              <a:t>• Cada run con al menos model_type, rmse_test, r2_test, y el modelo logueado (mlflow.sklearn.log_model).</a:t>
            </a:r>
          </a:p>
          <a:p>
            <a:pPr>
              <a:spcAft>
                <a:spcPts val="800"/>
              </a:spcAft>
              <a:defRPr sz="1500" b="0">
                <a:solidFill>
                  <a:srgbClr val="0F172A"/>
                </a:solidFill>
                <a:latin typeface="Segoe UI"/>
              </a:defRPr>
            </a:pPr>
            <a:r>
              <a:rPr sz="1500" b="0">
                <a:solidFill>
                  <a:srgbClr val="0F172A"/>
                </a:solidFill>
                <a:latin typeface="Segoe UI"/>
              </a:rPr>
              <a:t>• Un modelo registrado como housing-best con al menos una versión en stage Production.</a:t>
            </a:r>
          </a:p>
          <a:p>
            <a:pPr>
              <a:spcAft>
                <a:spcPts val="800"/>
              </a:spcAft>
              <a:defRPr sz="1500" b="0">
                <a:solidFill>
                  <a:srgbClr val="0F172A"/>
                </a:solidFill>
                <a:latin typeface="Segoe UI"/>
              </a:defRPr>
            </a:pPr>
            <a:r>
              <a:rPr sz="1500" b="0">
                <a:solidFill>
                  <a:srgbClr val="0F172A"/>
                </a:solidFill>
                <a:latin typeface="Segoe UI"/>
              </a:rPr>
              <a:t>• Una celda final que carga models:/housing-best/Production y predice sobre 5 filas de test.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196</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196 — Feature stores (Feast)</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196 — Feature stores (Feast)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cap. 6 + Feast docs 0.40+.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Resolver el problema más caro de ML en producción —training/serving skew: que las features que ve el modelo en producción sean distintas a las que vio en training— centralizando definiciones de features en un feature store. Usar Feast para definir entidades + feature views, materializar al online store (Redis/SQLite), y servir features con get_online_features en &lt;10 ms.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Explicar la diferencia entre offline store (parquet/BigQuery, para training) y online store (Redis/DynamoDB, para serving low-latency).</a:t>
            </a:r>
          </a:p>
          <a:p>
            <a:pPr>
              <a:spcAft>
                <a:spcPts val="800"/>
              </a:spcAft>
              <a:defRPr sz="1400" b="0">
                <a:solidFill>
                  <a:srgbClr val="0F172A"/>
                </a:solidFill>
                <a:latin typeface="Segoe UI"/>
              </a:defRPr>
            </a:pPr>
            <a:r>
              <a:rPr sz="1400" b="0">
                <a:solidFill>
                  <a:srgbClr val="0F172A"/>
                </a:solidFill>
                <a:latin typeface="Segoe UI"/>
              </a:rPr>
              <a:t>• Definir Entity, FeatureView, FileSource y registrar el repo con feast apply.</a:t>
            </a:r>
          </a:p>
          <a:p>
            <a:pPr>
              <a:spcAft>
                <a:spcPts val="800"/>
              </a:spcAft>
              <a:defRPr sz="1400" b="0">
                <a:solidFill>
                  <a:srgbClr val="0F172A"/>
                </a:solidFill>
                <a:latin typeface="Segoe UI"/>
              </a:defRPr>
            </a:pPr>
            <a:r>
              <a:rPr sz="1400" b="0">
                <a:solidFill>
                  <a:srgbClr val="0F172A"/>
                </a:solidFill>
                <a:latin typeface="Segoe UI"/>
              </a:rPr>
              <a:t>• Generar un training dataset point-in-time correct con get_historical_features (evita data leakage temporal).</a:t>
            </a:r>
          </a:p>
          <a:p>
            <a:pPr>
              <a:spcAft>
                <a:spcPts val="800"/>
              </a:spcAft>
              <a:defRPr sz="1400" b="0">
                <a:solidFill>
                  <a:srgbClr val="0F172A"/>
                </a:solidFill>
                <a:latin typeface="Segoe UI"/>
              </a:defRPr>
            </a:pPr>
            <a:r>
              <a:rPr sz="1400" b="0">
                <a:solidFill>
                  <a:srgbClr val="0F172A"/>
                </a:solidFill>
                <a:latin typeface="Segoe UI"/>
              </a:rPr>
              <a:t>• Materializar features (feast materialize-incremental) y consumirlas en serving con get_online_features.</a:t>
            </a:r>
          </a:p>
          <a:p>
            <a:pPr>
              <a:spcAft>
                <a:spcPts val="800"/>
              </a:spcAft>
              <a:defRPr sz="1400" b="0">
                <a:solidFill>
                  <a:srgbClr val="0F172A"/>
                </a:solidFill>
                <a:latin typeface="Segoe UI"/>
              </a:defRPr>
            </a:pPr>
            <a:r>
              <a:rPr sz="1400" b="0">
                <a:solidFill>
                  <a:srgbClr val="0F172A"/>
                </a:solidFill>
                <a:latin typeface="Segoe UI"/>
              </a:rPr>
              <a:t>• Reconocer cuándo NO usar feature store (ML con &lt;5 features estables, equipo de 1, datos batch puro).</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196 — Feature stores (Feast)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Training/serving skew — el bug más caro de MLOps</a:t>
            </a:r>
          </a:p>
          <a:p>
            <a:pPr>
              <a:spcAft>
                <a:spcPts val="1000"/>
              </a:spcAft>
              <a:defRPr sz="1600" b="0">
                <a:solidFill>
                  <a:srgbClr val="0F172A"/>
                </a:solidFill>
                <a:latin typeface="Segoe UI"/>
              </a:defRPr>
            </a:pPr>
            <a:r>
              <a:rPr sz="1600" b="0">
                <a:solidFill>
                  <a:srgbClr val="0F172A"/>
                </a:solidFill>
                <a:latin typeface="Segoe UI"/>
              </a:rPr>
              <a:t>• Offline vs online store</a:t>
            </a:r>
          </a:p>
          <a:p>
            <a:pPr>
              <a:spcAft>
                <a:spcPts val="1000"/>
              </a:spcAft>
              <a:defRPr sz="1600" b="0">
                <a:solidFill>
                  <a:srgbClr val="0F172A"/>
                </a:solidFill>
                <a:latin typeface="Segoe UI"/>
              </a:defRPr>
            </a:pPr>
            <a:r>
              <a:rPr sz="1600" b="0">
                <a:solidFill>
                  <a:srgbClr val="0F172A"/>
                </a:solidFill>
                <a:latin typeface="Segoe UI"/>
              </a:rPr>
              <a:t>• Entity + FeatureView + FileSource</a:t>
            </a:r>
          </a:p>
          <a:p>
            <a:pPr>
              <a:spcAft>
                <a:spcPts val="1000"/>
              </a:spcAft>
              <a:defRPr sz="1600" b="0">
                <a:solidFill>
                  <a:srgbClr val="0F172A"/>
                </a:solidFill>
                <a:latin typeface="Segoe UI"/>
              </a:defRPr>
            </a:pPr>
            <a:r>
              <a:rPr sz="1600" b="0">
                <a:solidFill>
                  <a:srgbClr val="0F172A"/>
                </a:solidFill>
                <a:latin typeface="Segoe UI"/>
              </a:rPr>
              <a:t>• Point-in-time joins</a:t>
            </a:r>
          </a:p>
          <a:p>
            <a:pPr>
              <a:spcAft>
                <a:spcPts val="1000"/>
              </a:spcAft>
              <a:defRPr sz="1600" b="0">
                <a:solidFill>
                  <a:srgbClr val="0F172A"/>
                </a:solidFill>
                <a:latin typeface="Segoe UI"/>
              </a:defRPr>
            </a:pPr>
            <a:r>
              <a:rPr sz="1600" b="0">
                <a:solidFill>
                  <a:srgbClr val="0F172A"/>
                </a:solidFill>
                <a:latin typeface="Segoe UI"/>
              </a:rPr>
              <a:t>• materialize / materialize-incremental</a:t>
            </a:r>
          </a:p>
          <a:p>
            <a:pPr>
              <a:spcAft>
                <a:spcPts val="1000"/>
              </a:spcAft>
              <a:defRPr sz="1600" b="0">
                <a:solidFill>
                  <a:srgbClr val="0F172A"/>
                </a:solidFill>
                <a:latin typeface="Segoe UI"/>
              </a:defRPr>
            </a:pPr>
            <a:r>
              <a:rPr sz="1600" b="0">
                <a:solidFill>
                  <a:srgbClr val="0F172A"/>
                </a:solidFill>
                <a:latin typeface="Segoe UI"/>
              </a:rPr>
              <a:t>• Feast vs construir uno propio</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196 — Feature stores (Feast)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os, shutil, tempfile</a:t>
            </a:r>
          </a:p>
          <a:p>
            <a:pPr>
              <a:defRPr sz="1200" b="0">
                <a:solidFill>
                  <a:srgbClr val="F8FAFC"/>
                </a:solidFill>
                <a:latin typeface="Courier New"/>
              </a:defRPr>
            </a:pPr>
            <a:r>
              <a:rPr sz="1200" b="0">
                <a:solidFill>
                  <a:srgbClr val="F8FAFC"/>
                </a:solidFill>
                <a:latin typeface="Courier New"/>
              </a:rPr>
              <a:t>from pathlib import Path</a:t>
            </a:r>
          </a:p>
          <a:p>
            <a:pPr>
              <a:defRPr sz="1200" b="0">
                <a:solidFill>
                  <a:srgbClr val="F8FAFC"/>
                </a:solidFill>
                <a:latin typeface="Courier New"/>
              </a:defRPr>
            </a:pPr>
            <a:r>
              <a:rPr sz="1200" b="0">
                <a:solidFill>
                  <a:srgbClr val="F8FAFC"/>
                </a:solidFill>
                <a:latin typeface="Courier New"/>
              </a:rPr>
              <a:t>from datetime import datetime, timedelta</a:t>
            </a:r>
          </a:p>
          <a:p>
            <a:pPr>
              <a:defRPr sz="1200" b="0">
                <a:solidFill>
                  <a:srgbClr val="F8FAFC"/>
                </a:solidFill>
                <a:latin typeface="Courier New"/>
              </a:defRPr>
            </a:pPr>
            <a:r>
              <a:rPr sz="1200" b="0">
                <a:solidFill>
                  <a:srgbClr val="F8FAFC"/>
                </a:solidFill>
                <a:latin typeface="Courier New"/>
              </a:rPr>
              <a:t>import pandas as pd, numpy as np</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WORK = Path(tempfile.gettempdir()) / 'feast_demo'</a:t>
            </a:r>
          </a:p>
          <a:p>
            <a:pPr>
              <a:defRPr sz="1200" b="0">
                <a:solidFill>
                  <a:srgbClr val="F8FAFC"/>
                </a:solidFill>
                <a:latin typeface="Courier New"/>
              </a:defRPr>
            </a:pPr>
            <a:r>
              <a:rPr sz="1200" b="0">
                <a:solidFill>
                  <a:srgbClr val="F8FAFC"/>
                </a:solidFill>
                <a:latin typeface="Courier New"/>
              </a:rPr>
              <a:t>if WORK.exists(): shutil.rmtree(WORK)</a:t>
            </a:r>
          </a:p>
          <a:p>
            <a:pPr>
              <a:defRPr sz="1200" b="0">
                <a:solidFill>
                  <a:srgbClr val="F8FAFC"/>
                </a:solidFill>
                <a:latin typeface="Courier New"/>
              </a:defRPr>
            </a:pPr>
            <a:r>
              <a:rPr sz="1200" b="0">
                <a:solidFill>
                  <a:srgbClr val="F8FAFC"/>
                </a:solidFill>
                <a:latin typeface="Courier New"/>
              </a:rPr>
              <a:t>REPO = WORK / 'feature_repo'</a:t>
            </a:r>
          </a:p>
          <a:p>
            <a:pPr>
              <a:defRPr sz="1200" b="0">
                <a:solidFill>
                  <a:srgbClr val="F8FAFC"/>
                </a:solidFill>
                <a:latin typeface="Courier New"/>
              </a:defRPr>
            </a:pPr>
            <a:r>
              <a:rPr sz="1200" b="0">
                <a:solidFill>
                  <a:srgbClr val="F8FAFC"/>
                </a:solidFill>
                <a:latin typeface="Courier New"/>
              </a:rPr>
              <a:t>(REPO / 'data').mkdir(parents=True)</a:t>
            </a:r>
          </a:p>
          <a:p>
            <a:pPr>
              <a:defRPr sz="1200" b="0">
                <a:solidFill>
                  <a:srgbClr val="F8FAFC"/>
                </a:solidFill>
                <a:latin typeface="Courier New"/>
              </a:defRPr>
            </a:pPr>
            <a:r>
              <a:rPr sz="1200" b="0">
                <a:solidFill>
                  <a:srgbClr val="F8FAFC"/>
                </a:solidFill>
                <a:latin typeface="Courier New"/>
              </a:rPr>
              <a:t>os.chdir(WORK)</a:t>
            </a:r>
          </a:p>
          <a:p>
            <a:pPr>
              <a:defRPr sz="1200" b="0">
                <a:solidFill>
                  <a:srgbClr val="F8FAFC"/>
                </a:solidFill>
                <a:latin typeface="Courier New"/>
              </a:defRPr>
            </a:pPr>
            <a:r>
              <a:rPr sz="1200" b="0">
                <a:solidFill>
                  <a:srgbClr val="F8FAFC"/>
                </a:solidFill>
                <a:latin typeface="Courier New"/>
              </a:rPr>
              <a:t>print('cwd:', Path.cwd())</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196 — Feature stores (Feast)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Setup mínimo: feast init driver_repo.</a:t>
            </a:r>
          </a:p>
          <a:p>
            <a:pPr>
              <a:spcAft>
                <a:spcPts val="800"/>
              </a:spcAft>
              <a:defRPr sz="1400" b="0">
                <a:solidFill>
                  <a:srgbClr val="0F172A"/>
                </a:solidFill>
                <a:latin typeface="Segoe UI"/>
              </a:defRPr>
            </a:pPr>
            <a:r>
              <a:rPr sz="1400" b="0">
                <a:solidFill>
                  <a:srgbClr val="0F172A"/>
                </a:solidFill>
                <a:latin typeface="Segoe UI"/>
              </a:rPr>
              <a:t>• Training dataset histórico: armá un entity_df con driver_id y event_timestamp para 5 momentos distintos del día.</a:t>
            </a:r>
          </a:p>
          <a:p>
            <a:pPr>
              <a:spcAft>
                <a:spcPts val="800"/>
              </a:spcAft>
              <a:defRPr sz="1400" b="0">
                <a:solidFill>
                  <a:srgbClr val="0F172A"/>
                </a:solidFill>
                <a:latin typeface="Segoe UI"/>
              </a:defRPr>
            </a:pPr>
            <a:r>
              <a:rPr sz="1400" b="0">
                <a:solidFill>
                  <a:srgbClr val="0F172A"/>
                </a:solidFill>
                <a:latin typeface="Segoe UI"/>
              </a:rPr>
              <a:t>• Materialización + serving: feast materialize-incremental $(date +%Y-%m-%d).</a:t>
            </a:r>
          </a:p>
          <a:p>
            <a:pPr>
              <a:spcAft>
                <a:spcPts val="800"/>
              </a:spcAft>
              <a:defRPr sz="1400" b="0">
                <a:solidFill>
                  <a:srgbClr val="0F172A"/>
                </a:solidFill>
                <a:latin typeface="Segoe UI"/>
              </a:defRPr>
            </a:pPr>
            <a:r>
              <a:rPr sz="1400" b="0">
                <a:solidFill>
                  <a:srgbClr val="0F172A"/>
                </a:solidFill>
                <a:latin typeface="Segoe UI"/>
              </a:rPr>
              <a:t>• TTL en acción: configurá ttl=timedelta(days=1).</a:t>
            </a:r>
          </a:p>
          <a:p>
            <a:pPr>
              <a:spcAft>
                <a:spcPts val="800"/>
              </a:spcAft>
              <a:defRPr sz="1400" b="0">
                <a:solidFill>
                  <a:srgbClr val="0F172A"/>
                </a:solidFill>
                <a:latin typeface="Segoe UI"/>
              </a:defRPr>
            </a:pPr>
            <a:r>
              <a:rPr sz="1400" b="0">
                <a:solidFill>
                  <a:srgbClr val="0F172A"/>
                </a:solidFill>
                <a:latin typeface="Segoe UI"/>
              </a:rPr>
              <a:t>• Skew check: comparé el feature offline (parquet) y el online (SQLite) para el mismo driver_id.</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Una Entity customer_id y una segunda merchant_id.</a:t>
            </a:r>
          </a:p>
          <a:p>
            <a:pPr>
              <a:spcAft>
                <a:spcPts val="800"/>
              </a:spcAft>
              <a:defRPr sz="1400" b="0">
                <a:solidFill>
                  <a:srgbClr val="0F172A"/>
                </a:solidFill>
                <a:latin typeface="Segoe UI"/>
              </a:defRPr>
            </a:pPr>
            <a:r>
              <a:rPr sz="1400" b="0">
                <a:solidFill>
                  <a:srgbClr val="0F172A"/>
                </a:solidFill>
                <a:latin typeface="Segoe UI"/>
              </a:rPr>
              <a:t>• Tres FeatureView: customer_stats (avg_purchase, n_purchases_7d), merchant_stats (avg_rating, n_disputes_30d), transaction_features (amount, hour_of_day).</a:t>
            </a:r>
          </a:p>
          <a:p>
            <a:pPr>
              <a:spcAft>
                <a:spcPts val="800"/>
              </a:spcAft>
              <a:defRPr sz="1400" b="0">
                <a:solidFill>
                  <a:srgbClr val="0F172A"/>
                </a:solidFill>
                <a:latin typeface="Segoe UI"/>
              </a:defRPr>
            </a:pPr>
            <a:r>
              <a:rPr sz="1400" b="0">
                <a:solidFill>
                  <a:srgbClr val="0F172A"/>
                </a:solidFill>
                <a:latin typeface="Segoe UI"/>
              </a:rPr>
              <a:t>• Un script build_training.py que arma el training set point-in-time correct para una tarea de fraud detection.</a:t>
            </a:r>
          </a:p>
          <a:p>
            <a:pPr>
              <a:spcAft>
                <a:spcPts val="800"/>
              </a:spcAft>
              <a:defRPr sz="1400" b="0">
                <a:solidFill>
                  <a:srgbClr val="0F172A"/>
                </a:solidFill>
                <a:latin typeface="Segoe UI"/>
              </a:defRPr>
            </a:pPr>
            <a:r>
              <a:rPr sz="1400" b="0">
                <a:solidFill>
                  <a:srgbClr val="0F172A"/>
                </a:solidFill>
                <a:latin typeface="Segoe UI"/>
              </a:rPr>
              <a:t>• Un script serve.py que, dado un (customer_id, merchant_id), devuelve el vector de features listo para el modelo.</a:t>
            </a:r>
          </a:p>
          <a:p>
            <a:pPr>
              <a:spcAft>
                <a:spcPts val="800"/>
              </a:spcAft>
              <a:defRPr sz="1400" b="0">
                <a:solidFill>
                  <a:srgbClr val="0F172A"/>
                </a:solidFill>
                <a:latin typeface="Segoe UI"/>
              </a:defRPr>
            </a:pPr>
            <a:r>
              <a:rPr sz="1400" b="0">
                <a:solidFill>
                  <a:srgbClr val="0F172A"/>
                </a:solidFill>
                <a:latin typeface="Segoe UI"/>
              </a:rPr>
              <a:t>• README del repo Feast con instrucciones para feast apply + materialize + serve.</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197</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197 — CI/CD para ML con GitHub Actions</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197 — CI/CD para ML con GitHub Actions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cap. 10 + docs GitHub Actions + CML.dev.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Automatizar el ciclo lint → test → entrenar → evaluar → comparar → desplegar con GitHub Actions. Cada PR dispara entrenamiento sobre el slice actual de datos, postea métricas como comentario, y bloquea merge si la métrica empeoró &gt;X%. Sin CI/CD, "el modelo nuevo es mejor" es opinión; con CI/CD, es un workflow check  o .</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Escribir un workflow .github/workflows/ml.yml con jobs lint, test, train, evaluate.</a:t>
            </a:r>
          </a:p>
          <a:p>
            <a:pPr>
              <a:spcAft>
                <a:spcPts val="800"/>
              </a:spcAft>
              <a:defRPr sz="1400" b="0">
                <a:solidFill>
                  <a:srgbClr val="0F172A"/>
                </a:solidFill>
                <a:latin typeface="Segoe UI"/>
              </a:defRPr>
            </a:pPr>
            <a:r>
              <a:rPr sz="1400" b="0">
                <a:solidFill>
                  <a:srgbClr val="0F172A"/>
                </a:solidFill>
                <a:latin typeface="Segoe UI"/>
              </a:rPr>
              <a:t>• Usar CML (Continuous Machine Learning) para postear plots/metrics en el comentario del PR.</a:t>
            </a:r>
          </a:p>
          <a:p>
            <a:pPr>
              <a:spcAft>
                <a:spcPts val="800"/>
              </a:spcAft>
              <a:defRPr sz="1400" b="0">
                <a:solidFill>
                  <a:srgbClr val="0F172A"/>
                </a:solidFill>
                <a:latin typeface="Segoe UI"/>
              </a:defRPr>
            </a:pPr>
            <a:r>
              <a:rPr sz="1400" b="0">
                <a:solidFill>
                  <a:srgbClr val="0F172A"/>
                </a:solidFill>
                <a:latin typeface="Segoe UI"/>
              </a:rPr>
              <a:t>• Cachear dependencias (actions/setup-python con cache: pip) y pesos de modelos (actions/cache) para que el CI no tarde 20 min.</a:t>
            </a:r>
          </a:p>
          <a:p>
            <a:pPr>
              <a:spcAft>
                <a:spcPts val="800"/>
              </a:spcAft>
              <a:defRPr sz="1400" b="0">
                <a:solidFill>
                  <a:srgbClr val="0F172A"/>
                </a:solidFill>
                <a:latin typeface="Segoe UI"/>
              </a:defRPr>
            </a:pPr>
            <a:r>
              <a:rPr sz="1400" b="0">
                <a:solidFill>
                  <a:srgbClr val="0F172A"/>
                </a:solidFill>
                <a:latin typeface="Segoe UI"/>
              </a:rPr>
              <a:t>• Usar secrets y OIDC para deploy seguro a AWS/GCP sin claves long-lived.</a:t>
            </a:r>
          </a:p>
          <a:p>
            <a:pPr>
              <a:spcAft>
                <a:spcPts val="800"/>
              </a:spcAft>
              <a:defRPr sz="1400" b="0">
                <a:solidFill>
                  <a:srgbClr val="0F172A"/>
                </a:solidFill>
                <a:latin typeface="Segoe UI"/>
              </a:defRPr>
            </a:pPr>
            <a:r>
              <a:rPr sz="1400" b="0">
                <a:solidFill>
                  <a:srgbClr val="0F172A"/>
                </a:solidFill>
                <a:latin typeface="Segoe UI"/>
              </a:rPr>
              <a:t>• Configurar branch protection + required checks que bloqueen merge si las métricas degradan.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Parte 4 — Índice</a:t>
            </a:r>
          </a:p>
        </p:txBody>
      </p:sp>
      <p:sp>
        <p:nvSpPr>
          <p:cNvPr id="5" name="Rounded Rectangle 4"/>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Clase 194 — Clase 194 — Versionado de datos con DVC</a:t>
            </a:r>
          </a:p>
          <a:p>
            <a:pPr>
              <a:spcAft>
                <a:spcPts val="1000"/>
              </a:spcAft>
              <a:defRPr sz="1600" b="0">
                <a:solidFill>
                  <a:srgbClr val="0F172A"/>
                </a:solidFill>
                <a:latin typeface="Segoe UI"/>
              </a:defRPr>
            </a:pPr>
            <a:r>
              <a:rPr sz="1600" b="0">
                <a:solidFill>
                  <a:srgbClr val="0F172A"/>
                </a:solidFill>
                <a:latin typeface="Segoe UI"/>
              </a:rPr>
              <a:t>• Clase 195 — Clase 195 — Versionado de modelos y experimentos con MLflow</a:t>
            </a:r>
          </a:p>
          <a:p>
            <a:pPr>
              <a:spcAft>
                <a:spcPts val="1000"/>
              </a:spcAft>
              <a:defRPr sz="1600" b="0">
                <a:solidFill>
                  <a:srgbClr val="0F172A"/>
                </a:solidFill>
                <a:latin typeface="Segoe UI"/>
              </a:defRPr>
            </a:pPr>
            <a:r>
              <a:rPr sz="1600" b="0">
                <a:solidFill>
                  <a:srgbClr val="0F172A"/>
                </a:solidFill>
                <a:latin typeface="Segoe UI"/>
              </a:rPr>
              <a:t>• Clase 196 — Clase 196 — Feature stores (Feast)</a:t>
            </a:r>
          </a:p>
          <a:p>
            <a:pPr>
              <a:spcAft>
                <a:spcPts val="1000"/>
              </a:spcAft>
              <a:defRPr sz="1600" b="0">
                <a:solidFill>
                  <a:srgbClr val="0F172A"/>
                </a:solidFill>
                <a:latin typeface="Segoe UI"/>
              </a:defRPr>
            </a:pPr>
            <a:r>
              <a:rPr sz="1600" b="0">
                <a:solidFill>
                  <a:srgbClr val="0F172A"/>
                </a:solidFill>
                <a:latin typeface="Segoe UI"/>
              </a:rPr>
              <a:t>• Clase 197 — Clase 197 — CI/CD para ML con GitHub Actions</a:t>
            </a:r>
          </a:p>
          <a:p>
            <a:pPr>
              <a:spcAft>
                <a:spcPts val="1000"/>
              </a:spcAft>
              <a:defRPr sz="1600" b="0">
                <a:solidFill>
                  <a:srgbClr val="0F172A"/>
                </a:solidFill>
                <a:latin typeface="Segoe UI"/>
              </a:defRPr>
            </a:pPr>
            <a:r>
              <a:rPr sz="1600" b="0">
                <a:solidFill>
                  <a:srgbClr val="0F172A"/>
                </a:solidFill>
                <a:latin typeface="Segoe UI"/>
              </a:rPr>
              <a:t>• Clase 198 — Clase 198 — Docker para empaquetar modelos</a:t>
            </a:r>
          </a:p>
          <a:p>
            <a:pPr>
              <a:spcAft>
                <a:spcPts val="1000"/>
              </a:spcAft>
              <a:defRPr sz="1600" b="0">
                <a:solidFill>
                  <a:srgbClr val="0F172A"/>
                </a:solidFill>
                <a:latin typeface="Segoe UI"/>
              </a:defRPr>
            </a:pPr>
            <a:r>
              <a:rPr sz="1600" b="0">
                <a:solidFill>
                  <a:srgbClr val="0F172A"/>
                </a:solidFill>
                <a:latin typeface="Segoe UI"/>
              </a:rPr>
              <a:t>• Clase 199 — Clase 199 — APIs con FastAPI sirviendo modelos</a:t>
            </a:r>
          </a:p>
          <a:p>
            <a:pPr>
              <a:spcAft>
                <a:spcPts val="1000"/>
              </a:spcAft>
              <a:defRPr sz="1600" b="0">
                <a:solidFill>
                  <a:srgbClr val="0F172A"/>
                </a:solidFill>
                <a:latin typeface="Segoe UI"/>
              </a:defRPr>
            </a:pPr>
            <a:r>
              <a:rPr sz="1600" b="0">
                <a:solidFill>
                  <a:srgbClr val="0F172A"/>
                </a:solidFill>
                <a:latin typeface="Segoe UI"/>
              </a:rPr>
              <a:t>• Clase 200 — Clase 200 — Kubernetes para servir modelos a escala</a:t>
            </a:r>
          </a:p>
          <a:p>
            <a:pPr>
              <a:spcAft>
                <a:spcPts val="1000"/>
              </a:spcAft>
              <a:defRPr sz="1600" b="0">
                <a:solidFill>
                  <a:srgbClr val="0F172A"/>
                </a:solidFill>
                <a:latin typeface="Segoe UI"/>
              </a:defRPr>
            </a:pPr>
            <a:r>
              <a:rPr sz="1600" b="0">
                <a:solidFill>
                  <a:srgbClr val="0F172A"/>
                </a:solidFill>
                <a:latin typeface="Segoe UI"/>
              </a:rPr>
              <a:t>• Clase 201 — Clase 201 — Serverless ML: AWS Lambda, GCP Cloud Functions</a:t>
            </a:r>
          </a:p>
          <a:p>
            <a:pPr>
              <a:spcAft>
                <a:spcPts val="1000"/>
              </a:spcAft>
              <a:defRPr sz="1600" b="0">
                <a:solidFill>
                  <a:srgbClr val="0F172A"/>
                </a:solidFill>
                <a:latin typeface="Segoe UI"/>
              </a:defRPr>
            </a:pPr>
            <a:r>
              <a:rPr sz="1600" b="0">
                <a:solidFill>
                  <a:srgbClr val="0F172A"/>
                </a:solidFill>
                <a:latin typeface="Segoe UI"/>
              </a:rPr>
              <a:t>• Clase 202 — Clase 202 — Monitoreo: data drift, model drift, alertas</a:t>
            </a:r>
          </a:p>
          <a:p>
            <a:pPr>
              <a:spcAft>
                <a:spcPts val="1000"/>
              </a:spcAft>
              <a:defRPr sz="1600" b="0">
                <a:solidFill>
                  <a:srgbClr val="0F172A"/>
                </a:solidFill>
                <a:latin typeface="Segoe UI"/>
              </a:defRPr>
            </a:pPr>
            <a:r>
              <a:rPr sz="1600" b="0">
                <a:solidFill>
                  <a:srgbClr val="0F172A"/>
                </a:solidFill>
                <a:latin typeface="Segoe UI"/>
              </a:rPr>
              <a:t>• Clase 203 — Clase 203 — Reentrenamiento programado</a:t>
            </a:r>
          </a:p>
          <a:p>
            <a:pPr>
              <a:spcAft>
                <a:spcPts val="1000"/>
              </a:spcAft>
              <a:defRPr sz="1600" b="0">
                <a:solidFill>
                  <a:srgbClr val="0F172A"/>
                </a:solidFill>
                <a:latin typeface="Segoe UI"/>
              </a:defRPr>
            </a:pPr>
            <a:r>
              <a:rPr sz="1600" b="0">
                <a:solidFill>
                  <a:srgbClr val="0F172A"/>
                </a:solidFill>
                <a:latin typeface="Segoe UI"/>
              </a:rPr>
              <a:t>• Clase 204 — Clase 204 — Shadow deployment y canary releases</a:t>
            </a:r>
          </a:p>
          <a:p>
            <a:pPr>
              <a:spcAft>
                <a:spcPts val="1000"/>
              </a:spcAft>
              <a:defRPr sz="1600" b="0">
                <a:solidFill>
                  <a:srgbClr val="0F172A"/>
                </a:solidFill>
                <a:latin typeface="Segoe UI"/>
              </a:defRPr>
            </a:pPr>
            <a:r>
              <a:rPr sz="1600" b="0">
                <a:solidFill>
                  <a:srgbClr val="0F172A"/>
                </a:solidFill>
                <a:latin typeface="Segoe UI"/>
              </a:rPr>
              <a:t>• Clase 205 — Clase 205 — Interpretabilidad: SHAP, LIME, PDP, ICE</a:t>
            </a:r>
          </a:p>
          <a:p>
            <a:pPr>
              <a:spcAft>
                <a:spcPts val="1000"/>
              </a:spcAft>
              <a:defRPr sz="1600" b="0">
                <a:solidFill>
                  <a:srgbClr val="0F172A"/>
                </a:solidFill>
                <a:latin typeface="Segoe UI"/>
              </a:defRPr>
            </a:pPr>
            <a:r>
              <a:rPr sz="1600" b="0">
                <a:solidFill>
                  <a:srgbClr val="0F172A"/>
                </a:solidFill>
                <a:latin typeface="Segoe UI"/>
              </a:rPr>
              <a:t>• Clase 206 — Clase 206 — Testing de datos: Great Expectations, Deequ</a:t>
            </a:r>
          </a:p>
          <a:p>
            <a:pPr>
              <a:spcAft>
                <a:spcPts val="1000"/>
              </a:spcAft>
              <a:defRPr sz="1600" b="0">
                <a:solidFill>
                  <a:srgbClr val="0F172A"/>
                </a:solidFill>
                <a:latin typeface="Segoe UI"/>
              </a:defRPr>
            </a:pPr>
            <a:r>
              <a:rPr sz="1600" b="0">
                <a:solidFill>
                  <a:srgbClr val="0F172A"/>
                </a:solidFill>
                <a:latin typeface="Segoe UI"/>
              </a:rPr>
              <a:t>• Clase 207 — Clase 207 — Testing de modelos: invariance + behavioral tests</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197 — CI/CD para ML con GitHub Actions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Anatomía de un workflow: triggers, jobs, steps, runners</a:t>
            </a:r>
          </a:p>
          <a:p>
            <a:pPr>
              <a:spcAft>
                <a:spcPts val="1000"/>
              </a:spcAft>
              <a:defRPr sz="1600" b="0">
                <a:solidFill>
                  <a:srgbClr val="0F172A"/>
                </a:solidFill>
                <a:latin typeface="Segoe UI"/>
              </a:defRPr>
            </a:pPr>
            <a:r>
              <a:rPr sz="1600" b="0">
                <a:solidFill>
                  <a:srgbClr val="0F172A"/>
                </a:solidFill>
                <a:latin typeface="Segoe UI"/>
              </a:rPr>
              <a:t>• Matrix builds (strategy.matrix)</a:t>
            </a:r>
          </a:p>
          <a:p>
            <a:pPr>
              <a:spcAft>
                <a:spcPts val="1000"/>
              </a:spcAft>
              <a:defRPr sz="1600" b="0">
                <a:solidFill>
                  <a:srgbClr val="0F172A"/>
                </a:solidFill>
                <a:latin typeface="Segoe UI"/>
              </a:defRPr>
            </a:pPr>
            <a:r>
              <a:rPr sz="1600" b="0">
                <a:solidFill>
                  <a:srgbClr val="0F172A"/>
                </a:solidFill>
                <a:latin typeface="Segoe UI"/>
              </a:rPr>
              <a:t>• Caché de pip + datasets pesados</a:t>
            </a:r>
          </a:p>
          <a:p>
            <a:pPr>
              <a:spcAft>
                <a:spcPts val="1000"/>
              </a:spcAft>
              <a:defRPr sz="1600" b="0">
                <a:solidFill>
                  <a:srgbClr val="0F172A"/>
                </a:solidFill>
                <a:latin typeface="Segoe UI"/>
              </a:defRPr>
            </a:pPr>
            <a:r>
              <a:rPr sz="1600" b="0">
                <a:solidFill>
                  <a:srgbClr val="0F172A"/>
                </a:solidFill>
                <a:latin typeface="Segoe UI"/>
              </a:rPr>
              <a:t>• CML: reportar métricas en PR</a:t>
            </a:r>
          </a:p>
          <a:p>
            <a:pPr>
              <a:spcAft>
                <a:spcPts val="1000"/>
              </a:spcAft>
              <a:defRPr sz="1600" b="0">
                <a:solidFill>
                  <a:srgbClr val="0F172A"/>
                </a:solidFill>
                <a:latin typeface="Segoe UI"/>
              </a:defRPr>
            </a:pPr>
            <a:r>
              <a:rPr sz="1600" b="0">
                <a:solidFill>
                  <a:srgbClr val="0F172A"/>
                </a:solidFill>
                <a:latin typeface="Segoe UI"/>
              </a:rPr>
              <a:t>• OIDC para deploy (sin secret long-lived)</a:t>
            </a:r>
          </a:p>
          <a:p>
            <a:pPr>
              <a:spcAft>
                <a:spcPts val="1000"/>
              </a:spcAft>
              <a:defRPr sz="1600" b="0">
                <a:solidFill>
                  <a:srgbClr val="0F172A"/>
                </a:solidFill>
                <a:latin typeface="Segoe UI"/>
              </a:defRPr>
            </a:pPr>
            <a:r>
              <a:rPr sz="1600" b="0">
                <a:solidFill>
                  <a:srgbClr val="0F172A"/>
                </a:solidFill>
                <a:latin typeface="Segoe UI"/>
              </a:rPr>
              <a:t>• Branch protection + required status checks</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197 — CI/CD para ML con GitHub Actions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workflow = '''\</a:t>
            </a:r>
          </a:p>
          <a:p>
            <a:pPr>
              <a:defRPr sz="1200" b="0">
                <a:solidFill>
                  <a:srgbClr val="F8FAFC"/>
                </a:solidFill>
                <a:latin typeface="Courier New"/>
              </a:defRPr>
            </a:pPr>
            <a:r>
              <a:rPr sz="1200" b="0">
                <a:solidFill>
                  <a:srgbClr val="F8FAFC"/>
                </a:solidFill>
                <a:latin typeface="Courier New"/>
              </a:rPr>
              <a:t>name: ml</a:t>
            </a:r>
          </a:p>
          <a:p>
            <a:pPr>
              <a:defRPr sz="1200" b="0">
                <a:solidFill>
                  <a:srgbClr val="F8FAFC"/>
                </a:solidFill>
                <a:latin typeface="Courier New"/>
              </a:defRPr>
            </a:pPr>
            <a:r>
              <a:rPr sz="1200" b="0">
                <a:solidFill>
                  <a:srgbClr val="F8FAFC"/>
                </a:solidFill>
                <a:latin typeface="Courier New"/>
              </a:rPr>
              <a:t>on:</a:t>
            </a:r>
          </a:p>
          <a:p>
            <a:pPr>
              <a:defRPr sz="1200" b="0">
                <a:solidFill>
                  <a:srgbClr val="F8FAFC"/>
                </a:solidFill>
                <a:latin typeface="Courier New"/>
              </a:defRPr>
            </a:pPr>
            <a:r>
              <a:rPr sz="1200" b="0">
                <a:solidFill>
                  <a:srgbClr val="F8FAFC"/>
                </a:solidFill>
                <a:latin typeface="Courier New"/>
              </a:rPr>
              <a:t>  pull_request: { branches: [main] }</a:t>
            </a:r>
          </a:p>
          <a:p>
            <a:pPr>
              <a:defRPr sz="1200" b="0">
                <a:solidFill>
                  <a:srgbClr val="F8FAFC"/>
                </a:solidFill>
                <a:latin typeface="Courier New"/>
              </a:defRPr>
            </a:pPr>
            <a:r>
              <a:rPr sz="1200" b="0">
                <a:solidFill>
                  <a:srgbClr val="F8FAFC"/>
                </a:solidFill>
                <a:latin typeface="Courier New"/>
              </a:rPr>
              <a:t>  push: { branches: [main] }</a:t>
            </a:r>
          </a:p>
          <a:p>
            <a:pPr>
              <a:defRPr sz="1200" b="0">
                <a:solidFill>
                  <a:srgbClr val="F8FAFC"/>
                </a:solidFill>
                <a:latin typeface="Courier New"/>
              </a:defRPr>
            </a:pPr>
            <a:r>
              <a:rPr sz="1200" b="0">
                <a:solidFill>
                  <a:srgbClr val="F8FAFC"/>
                </a:solidFill>
                <a:latin typeface="Courier New"/>
              </a:rPr>
              <a:t>permissions:</a:t>
            </a:r>
          </a:p>
          <a:p>
            <a:pPr>
              <a:defRPr sz="1200" b="0">
                <a:solidFill>
                  <a:srgbClr val="F8FAFC"/>
                </a:solidFill>
                <a:latin typeface="Courier New"/>
              </a:defRPr>
            </a:pPr>
            <a:r>
              <a:rPr sz="1200" b="0">
                <a:solidFill>
                  <a:srgbClr val="F8FAFC"/>
                </a:solidFill>
                <a:latin typeface="Courier New"/>
              </a:rPr>
              <a:t>  contents: read</a:t>
            </a:r>
          </a:p>
          <a:p>
            <a:pPr>
              <a:defRPr sz="1200" b="0">
                <a:solidFill>
                  <a:srgbClr val="F8FAFC"/>
                </a:solidFill>
                <a:latin typeface="Courier New"/>
              </a:defRPr>
            </a:pPr>
            <a:r>
              <a:rPr sz="1200" b="0">
                <a:solidFill>
                  <a:srgbClr val="F8FAFC"/>
                </a:solidFill>
                <a:latin typeface="Courier New"/>
              </a:rPr>
              <a:t>  pull-requests: write</a:t>
            </a:r>
          </a:p>
          <a:p>
            <a:pPr>
              <a:defRPr sz="1200" b="0">
                <a:solidFill>
                  <a:srgbClr val="F8FAFC"/>
                </a:solidFill>
                <a:latin typeface="Courier New"/>
              </a:defRPr>
            </a:pPr>
            <a:r>
              <a:rPr sz="1200" b="0">
                <a:solidFill>
                  <a:srgbClr val="F8FAFC"/>
                </a:solidFill>
                <a:latin typeface="Courier New"/>
              </a:rPr>
              <a:t>  id-token: write   # OIDC para AWS</a:t>
            </a:r>
          </a:p>
          <a:p>
            <a:pPr>
              <a:defRPr sz="1200" b="0">
                <a:solidFill>
                  <a:srgbClr val="F8FAFC"/>
                </a:solidFill>
                <a:latin typeface="Courier New"/>
              </a:defRPr>
            </a:pPr>
            <a:r>
              <a:rPr sz="1200" b="0">
                <a:solidFill>
                  <a:srgbClr val="F8FAFC"/>
                </a:solidFill>
                <a:latin typeface="Courier New"/>
              </a:rPr>
              <a:t>jobs:</a:t>
            </a:r>
          </a:p>
          <a:p>
            <a:pPr>
              <a:defRPr sz="1200" b="0">
                <a:solidFill>
                  <a:srgbClr val="F8FAFC"/>
                </a:solidFill>
                <a:latin typeface="Courier New"/>
              </a:defRPr>
            </a:pPr>
            <a:r>
              <a:rPr sz="1200" b="0">
                <a:solidFill>
                  <a:srgbClr val="F8FAFC"/>
                </a:solidFill>
                <a:latin typeface="Courier New"/>
              </a:rPr>
              <a:t>  lint:</a:t>
            </a:r>
          </a:p>
          <a:p>
            <a:pPr>
              <a:defRPr sz="1200" b="0">
                <a:solidFill>
                  <a:srgbClr val="F8FAFC"/>
                </a:solidFill>
                <a:latin typeface="Courier New"/>
              </a:defRPr>
            </a:pPr>
            <a:r>
              <a:rPr sz="1200" b="0">
                <a:solidFill>
                  <a:srgbClr val="F8FAFC"/>
                </a:solidFill>
                <a:latin typeface="Courier New"/>
              </a:rPr>
              <a:t>    runs-on: ubuntu-latest</a:t>
            </a:r>
          </a:p>
          <a:p>
            <a:pPr>
              <a:defRPr sz="1200" b="0">
                <a:solidFill>
                  <a:srgbClr val="F8FAFC"/>
                </a:solidFill>
                <a:latin typeface="Courier New"/>
              </a:defRPr>
            </a:pPr>
            <a:r>
              <a:rPr sz="1200" b="0">
                <a:solidFill>
                  <a:srgbClr val="F8FAFC"/>
                </a:solidFill>
                <a:latin typeface="Courier New"/>
              </a:rPr>
              <a:t>    steps:</a:t>
            </a:r>
          </a:p>
          <a:p>
            <a:pPr>
              <a:defRPr sz="1200" b="0">
                <a:solidFill>
                  <a:srgbClr val="F8FAFC"/>
                </a:solidFill>
                <a:latin typeface="Courier New"/>
              </a:defRPr>
            </a:pPr>
            <a:r>
              <a:rPr sz="1200" b="0">
                <a:solidFill>
                  <a:srgbClr val="F8FAFC"/>
                </a:solidFill>
                <a:latin typeface="Courier New"/>
              </a:rPr>
              <a:t>      - uses: actions/checkout@v4</a:t>
            </a:r>
          </a:p>
          <a:p>
            <a:pPr>
              <a:defRPr sz="1200" b="0">
                <a:solidFill>
                  <a:srgbClr val="F8FAFC"/>
                </a:solidFill>
                <a:latin typeface="Courier New"/>
              </a:defRPr>
            </a:pPr>
            <a:r>
              <a:rPr sz="1200" b="0">
                <a:solidFill>
                  <a:srgbClr val="F8FAFC"/>
                </a:solidFill>
                <a:latin typeface="Courier New"/>
              </a:rPr>
              <a:t>      - uses: actions/setup-python@v5</a:t>
            </a:r>
          </a:p>
          <a:p>
            <a:pPr>
              <a:defRPr sz="1200" b="0">
                <a:solidFill>
                  <a:srgbClr val="F8FAFC"/>
                </a:solidFill>
                <a:latin typeface="Courier New"/>
              </a:defRPr>
            </a:pPr>
            <a:r>
              <a:rPr sz="1200" b="0">
                <a:solidFill>
                  <a:srgbClr val="F8FAFC"/>
                </a:solidFill>
                <a:latin typeface="Courier New"/>
              </a:rPr>
              <a:t>        with: { python-version: "3.12", cache: pip }</a:t>
            </a:r>
          </a:p>
          <a:p>
            <a:pPr>
              <a:defRPr sz="1200" b="0">
                <a:solidFill>
                  <a:srgbClr val="F8FAFC"/>
                </a:solidFill>
                <a:latin typeface="Courier New"/>
              </a:defRPr>
            </a:pPr>
            <a:r>
              <a:rPr sz="1200" b="0">
                <a:solidFill>
                  <a:srgbClr val="F8FAFC"/>
                </a:solidFill>
                <a:latin typeface="Courier New"/>
              </a:rPr>
              <a:t>      - run: pip install ruff &amp;&amp; ruff check src tests</a:t>
            </a:r>
          </a:p>
          <a:p>
            <a:pPr>
              <a:defRPr sz="1200" b="0">
                <a:solidFill>
                  <a:srgbClr val="F8FAFC"/>
                </a:solidFill>
                <a:latin typeface="Courier New"/>
              </a:defRPr>
            </a:pPr>
            <a:r>
              <a:rPr sz="1200" b="0">
                <a:solidFill>
                  <a:srgbClr val="F8FAFC"/>
                </a:solidFill>
                <a:latin typeface="Courier New"/>
              </a:rPr>
              <a:t>  test:</a:t>
            </a:r>
          </a:p>
          <a:p>
            <a:pPr>
              <a:defRPr sz="1200" b="0">
                <a:solidFill>
                  <a:srgbClr val="F8FAFC"/>
                </a:solidFill>
                <a:latin typeface="Courier New"/>
              </a:defRPr>
            </a:pPr>
            <a:r>
              <a:rPr sz="1200" b="0">
                <a:solidFill>
                  <a:srgbClr val="F8FAFC"/>
                </a:solidFill>
                <a:latin typeface="Courier New"/>
              </a:rPr>
              <a:t>    runs-on: ubuntu-latest</a:t>
            </a:r>
          </a:p>
          <a:p>
            <a:pPr>
              <a:defRPr sz="1200" b="0">
                <a:solidFill>
                  <a:srgbClr val="F8FAFC"/>
                </a:solidFill>
                <a:latin typeface="Courier New"/>
              </a:defRPr>
            </a:pPr>
            <a:r>
              <a:rPr sz="1200" b="0">
                <a:solidFill>
                  <a:srgbClr val="F8FAFC"/>
                </a:solidFill>
                <a:latin typeface="Courier New"/>
              </a:rPr>
              <a:t>    steps:</a:t>
            </a:r>
          </a:p>
          <a:p>
            <a:pPr>
              <a:defRPr sz="1200" b="0">
                <a:solidFill>
                  <a:srgbClr val="F8FAFC"/>
                </a:solidFill>
                <a:latin typeface="Courier New"/>
              </a:defRPr>
            </a:pPr>
            <a:r>
              <a:rPr sz="1200" b="0">
                <a:solidFill>
                  <a:srgbClr val="F8FAFC"/>
                </a:solidFill>
                <a:latin typeface="Courier New"/>
              </a:rPr>
              <a:t># ... (truncado)</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197 — CI/CD para ML con GitHub Actions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Workflow mínimo (lint + test): creá .github/workflows/ci.yml con dos jobs en paralelo: lint (corre ruff check) y test (corre pytest).</a:t>
            </a:r>
          </a:p>
          <a:p>
            <a:pPr>
              <a:spcAft>
                <a:spcPts val="800"/>
              </a:spcAft>
              <a:defRPr sz="1400" b="0">
                <a:solidFill>
                  <a:srgbClr val="0F172A"/>
                </a:solidFill>
                <a:latin typeface="Segoe UI"/>
              </a:defRPr>
            </a:pPr>
            <a:r>
              <a:rPr sz="1400" b="0">
                <a:solidFill>
                  <a:srgbClr val="0F172A"/>
                </a:solidFill>
                <a:latin typeface="Segoe UI"/>
              </a:rPr>
              <a:t>• Job de training: agregá un job train que corre python src/train.py, sube model.pkl y metrics.json como actions/upload-artifact.</a:t>
            </a:r>
          </a:p>
          <a:p>
            <a:pPr>
              <a:spcAft>
                <a:spcPts val="800"/>
              </a:spcAft>
              <a:defRPr sz="1400" b="0">
                <a:solidFill>
                  <a:srgbClr val="0F172A"/>
                </a:solidFill>
                <a:latin typeface="Segoe UI"/>
              </a:defRPr>
            </a:pPr>
            <a:r>
              <a:rPr sz="1400" b="0">
                <a:solidFill>
                  <a:srgbClr val="0F172A"/>
                </a:solidFill>
                <a:latin typeface="Segoe UI"/>
              </a:rPr>
              <a:t>• Reporte CML: agregá un step que use iterative/setup-cml@v2, escribe report.md con cat metrics.json como tabla, y postea con cml comment create report.md.</a:t>
            </a:r>
          </a:p>
          <a:p>
            <a:pPr>
              <a:spcAft>
                <a:spcPts val="800"/>
              </a:spcAft>
              <a:defRPr sz="1400" b="0">
                <a:solidFill>
                  <a:srgbClr val="0F172A"/>
                </a:solidFill>
                <a:latin typeface="Segoe UI"/>
              </a:defRPr>
            </a:pPr>
            <a:r>
              <a:rPr sz="1400" b="0">
                <a:solidFill>
                  <a:srgbClr val="0F172A"/>
                </a:solidFill>
                <a:latin typeface="Segoe UI"/>
              </a:rPr>
              <a:t>• Comparación contra main: en el mismo job, git fetch origin main &amp;&amp; python src/train.py desde main, guardás metrics_main.json, y agregás al reporte una tabla con Δaccuracy, Δf1.</a:t>
            </a:r>
          </a:p>
          <a:p>
            <a:pPr>
              <a:spcAft>
                <a:spcPts val="800"/>
              </a:spcAft>
              <a:defRPr sz="1400" b="0">
                <a:solidFill>
                  <a:srgbClr val="0F172A"/>
                </a:solidFill>
                <a:latin typeface="Segoe UI"/>
              </a:defRPr>
            </a:pPr>
            <a:r>
              <a:rPr sz="1400" b="0">
                <a:solidFill>
                  <a:srgbClr val="0F172A"/>
                </a:solidFill>
                <a:latin typeface="Segoe UI"/>
              </a:rPr>
              <a:t>• Branch protection: en Settings → Branches → Add rule → main, marcá Require status checks to pass before merging y seleccioná lint, test, train.</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Workflow .github/workflows/ml.yml con jobs lint, test, train, report.</a:t>
            </a:r>
          </a:p>
          <a:p>
            <a:pPr>
              <a:spcAft>
                <a:spcPts val="800"/>
              </a:spcAft>
              <a:defRPr sz="1400" b="0">
                <a:solidFill>
                  <a:srgbClr val="0F172A"/>
                </a:solidFill>
                <a:latin typeface="Segoe UI"/>
              </a:defRPr>
            </a:pPr>
            <a:r>
              <a:rPr sz="1400" b="0">
                <a:solidFill>
                  <a:srgbClr val="0F172A"/>
                </a:solidFill>
                <a:latin typeface="Segoe UI"/>
              </a:rPr>
              <a:t>• CML comment funcionando: PR muestra tabla con accuracy, f1, Δaccuracy_vs_main.</a:t>
            </a:r>
          </a:p>
          <a:p>
            <a:pPr>
              <a:spcAft>
                <a:spcPts val="800"/>
              </a:spcAft>
              <a:defRPr sz="1400" b="0">
                <a:solidFill>
                  <a:srgbClr val="0F172A"/>
                </a:solidFill>
                <a:latin typeface="Segoe UI"/>
              </a:defRPr>
            </a:pPr>
            <a:r>
              <a:rPr sz="1400" b="0">
                <a:solidFill>
                  <a:srgbClr val="0F172A"/>
                </a:solidFill>
                <a:latin typeface="Segoe UI"/>
              </a:rPr>
              <a:t>• Cache de pip configurado (actions/setup-python con cache: pip).</a:t>
            </a:r>
          </a:p>
          <a:p>
            <a:pPr>
              <a:spcAft>
                <a:spcPts val="800"/>
              </a:spcAft>
              <a:defRPr sz="1400" b="0">
                <a:solidFill>
                  <a:srgbClr val="0F172A"/>
                </a:solidFill>
                <a:latin typeface="Segoe UI"/>
              </a:defRPr>
            </a:pPr>
            <a:r>
              <a:rPr sz="1400" b="0">
                <a:solidFill>
                  <a:srgbClr val="0F172A"/>
                </a:solidFill>
                <a:latin typeface="Segoe UI"/>
              </a:rPr>
              <a:t>• Un PR abierto donde el modelo degrada accuracy en &gt;3% — el job report debe fallar (exit 1) por umbral configurable en params.yaml.</a:t>
            </a:r>
          </a:p>
          <a:p>
            <a:pPr>
              <a:spcAft>
                <a:spcPts val="800"/>
              </a:spcAft>
              <a:defRPr sz="1400" b="0">
                <a:solidFill>
                  <a:srgbClr val="0F172A"/>
                </a:solidFill>
                <a:latin typeface="Segoe UI"/>
              </a:defRPr>
            </a:pPr>
            <a:r>
              <a:rPr sz="1400" b="0">
                <a:solidFill>
                  <a:srgbClr val="0F172A"/>
                </a:solidFill>
                <a:latin typeface="Segoe UI"/>
              </a:rPr>
              <a:t>• Captura del PR mostrando el comentario CML y los checks rojos.</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198</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198 — Docker para empaquetar modelos</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198 — Docker para empaquetar modelos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cap. 11 + docs Docker + Nilsson, Docker Deep Dive.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Empaquetar un modelo entrenado + su runtime (Python, deps, código) en una imagen Docker reproducible, optimizada (multi-stage build, capas cacheadas, imagen &lt;500 MB), y segura (non-root user, no secrets baked in). El resultado se corre idéntico en tu laptop, en CI, y en producción.</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Escribir un Dockerfile correcto para un servicio ML: base slim, multi-stage, layer caching, non-root.</a:t>
            </a:r>
          </a:p>
          <a:p>
            <a:pPr>
              <a:spcAft>
                <a:spcPts val="800"/>
              </a:spcAft>
              <a:defRPr sz="1400" b="0">
                <a:solidFill>
                  <a:srgbClr val="0F172A"/>
                </a:solidFill>
                <a:latin typeface="Segoe UI"/>
              </a:defRPr>
            </a:pPr>
            <a:r>
              <a:rPr sz="1400" b="0">
                <a:solidFill>
                  <a:srgbClr val="0F172A"/>
                </a:solidFill>
                <a:latin typeface="Segoe UI"/>
              </a:rPr>
              <a:t>• Diferenciar COPY de ADD, RUN de CMD de ENTRYPOINT, y cuándo usar cada uno.</a:t>
            </a:r>
          </a:p>
          <a:p>
            <a:pPr>
              <a:spcAft>
                <a:spcPts val="800"/>
              </a:spcAft>
              <a:defRPr sz="1400" b="0">
                <a:solidFill>
                  <a:srgbClr val="0F172A"/>
                </a:solidFill>
                <a:latin typeface="Segoe UI"/>
              </a:defRPr>
            </a:pPr>
            <a:r>
              <a:rPr sz="1400" b="0">
                <a:solidFill>
                  <a:srgbClr val="0F172A"/>
                </a:solidFill>
                <a:latin typeface="Segoe UI"/>
              </a:rPr>
              <a:t>• Reducir tamaño de imagen (de 2 GB a &lt;500 MB) con python:3.12-slim, .dockerignore, y multi-stage builds.</a:t>
            </a:r>
          </a:p>
          <a:p>
            <a:pPr>
              <a:spcAft>
                <a:spcPts val="800"/>
              </a:spcAft>
              <a:defRPr sz="1400" b="0">
                <a:solidFill>
                  <a:srgbClr val="0F172A"/>
                </a:solidFill>
                <a:latin typeface="Segoe UI"/>
              </a:defRPr>
            </a:pPr>
            <a:r>
              <a:rPr sz="1400" b="0">
                <a:solidFill>
                  <a:srgbClr val="0F172A"/>
                </a:solidFill>
                <a:latin typeface="Segoe UI"/>
              </a:rPr>
              <a:t>• Versionar imágenes con tags semánticos (mymodel:1.2.3) y digests (@sha256:...) — y por qué :latest es trampa en producción.</a:t>
            </a:r>
          </a:p>
          <a:p>
            <a:pPr>
              <a:spcAft>
                <a:spcPts val="800"/>
              </a:spcAft>
              <a:defRPr sz="1400" b="0">
                <a:solidFill>
                  <a:srgbClr val="0F172A"/>
                </a:solidFill>
                <a:latin typeface="Segoe UI"/>
              </a:defRPr>
            </a:pPr>
            <a:r>
              <a:rPr sz="1400" b="0">
                <a:solidFill>
                  <a:srgbClr val="0F172A"/>
                </a:solidFill>
                <a:latin typeface="Segoe UI"/>
              </a:rPr>
              <a:t>• Diagnosticar image not building, image too big, slow rebuild con docker history, dive, docker scout.</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198 — Docker para empaquetar modelos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Imagen, capa, container, registry</a:t>
            </a:r>
          </a:p>
          <a:p>
            <a:pPr>
              <a:spcAft>
                <a:spcPts val="1000"/>
              </a:spcAft>
              <a:defRPr sz="1600" b="0">
                <a:solidFill>
                  <a:srgbClr val="0F172A"/>
                </a:solidFill>
                <a:latin typeface="Segoe UI"/>
              </a:defRPr>
            </a:pPr>
            <a:r>
              <a:rPr sz="1600" b="0">
                <a:solidFill>
                  <a:srgbClr val="0F172A"/>
                </a:solidFill>
                <a:latin typeface="Segoe UI"/>
              </a:rPr>
              <a:t>• Dockerfile: FROM, COPY, RUN, CMD, ENTRYPOINT</a:t>
            </a:r>
          </a:p>
          <a:p>
            <a:pPr>
              <a:spcAft>
                <a:spcPts val="1000"/>
              </a:spcAft>
              <a:defRPr sz="1600" b="0">
                <a:solidFill>
                  <a:srgbClr val="0F172A"/>
                </a:solidFill>
                <a:latin typeface="Segoe UI"/>
              </a:defRPr>
            </a:pPr>
            <a:r>
              <a:rPr sz="1600" b="0">
                <a:solidFill>
                  <a:srgbClr val="0F172A"/>
                </a:solidFill>
                <a:latin typeface="Segoe UI"/>
              </a:rPr>
              <a:t>• Layer caching: orden de instrucciones</a:t>
            </a:r>
          </a:p>
          <a:p>
            <a:pPr>
              <a:spcAft>
                <a:spcPts val="1000"/>
              </a:spcAft>
              <a:defRPr sz="1600" b="0">
                <a:solidFill>
                  <a:srgbClr val="0F172A"/>
                </a:solidFill>
                <a:latin typeface="Segoe UI"/>
              </a:defRPr>
            </a:pPr>
            <a:r>
              <a:rPr sz="1600" b="0">
                <a:solidFill>
                  <a:srgbClr val="0F172A"/>
                </a:solidFill>
                <a:latin typeface="Segoe UI"/>
              </a:rPr>
              <a:t>• Multi-stage build</a:t>
            </a:r>
          </a:p>
          <a:p>
            <a:pPr>
              <a:spcAft>
                <a:spcPts val="1000"/>
              </a:spcAft>
              <a:defRPr sz="1600" b="0">
                <a:solidFill>
                  <a:srgbClr val="0F172A"/>
                </a:solidFill>
                <a:latin typeface="Segoe UI"/>
              </a:defRPr>
            </a:pPr>
            <a:r>
              <a:rPr sz="1600" b="0">
                <a:solidFill>
                  <a:srgbClr val="0F172A"/>
                </a:solidFill>
                <a:latin typeface="Segoe UI"/>
              </a:rPr>
              <a:t>• Imágenes base: python:slim vs distroless vs alpine</a:t>
            </a:r>
          </a:p>
          <a:p>
            <a:pPr>
              <a:spcAft>
                <a:spcPts val="1000"/>
              </a:spcAft>
              <a:defRPr sz="1600" b="0">
                <a:solidFill>
                  <a:srgbClr val="0F172A"/>
                </a:solidFill>
                <a:latin typeface="Segoe UI"/>
              </a:defRPr>
            </a:pPr>
            <a:r>
              <a:rPr sz="1600" b="0">
                <a:solidFill>
                  <a:srgbClr val="0F172A"/>
                </a:solidFill>
                <a:latin typeface="Segoe UI"/>
              </a:rPr>
              <a:t>• Security: non-root user, secrets via env/mount</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198 — Docker para empaquetar modelos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os, shutil, tempfile</a:t>
            </a:r>
          </a:p>
          <a:p>
            <a:pPr>
              <a:defRPr sz="1200" b="0">
                <a:solidFill>
                  <a:srgbClr val="F8FAFC"/>
                </a:solidFill>
                <a:latin typeface="Courier New"/>
              </a:defRPr>
            </a:pPr>
            <a:r>
              <a:rPr sz="1200" b="0">
                <a:solidFill>
                  <a:srgbClr val="F8FAFC"/>
                </a:solidFill>
                <a:latin typeface="Courier New"/>
              </a:rPr>
              <a:t>from pathlib import Path</a:t>
            </a:r>
          </a:p>
          <a:p>
            <a:pPr>
              <a:defRPr sz="1200" b="0">
                <a:solidFill>
                  <a:srgbClr val="F8FAFC"/>
                </a:solidFill>
                <a:latin typeface="Courier New"/>
              </a:defRPr>
            </a:pPr>
            <a:r>
              <a:rPr sz="1200" b="0">
                <a:solidFill>
                  <a:srgbClr val="F8FAFC"/>
                </a:solidFill>
                <a:latin typeface="Courier New"/>
              </a:rPr>
              <a:t>WORK = Path(tempfile.gettempdir()) / 'docker_demo'</a:t>
            </a:r>
          </a:p>
          <a:p>
            <a:pPr>
              <a:defRPr sz="1200" b="0">
                <a:solidFill>
                  <a:srgbClr val="F8FAFC"/>
                </a:solidFill>
                <a:latin typeface="Courier New"/>
              </a:defRPr>
            </a:pPr>
            <a:r>
              <a:rPr sz="1200" b="0">
                <a:solidFill>
                  <a:srgbClr val="F8FAFC"/>
                </a:solidFill>
                <a:latin typeface="Courier New"/>
              </a:rPr>
              <a:t>if WORK.exists(): shutil.rmtree(WORK)</a:t>
            </a:r>
          </a:p>
          <a:p>
            <a:pPr>
              <a:defRPr sz="1200" b="0">
                <a:solidFill>
                  <a:srgbClr val="F8FAFC"/>
                </a:solidFill>
                <a:latin typeface="Courier New"/>
              </a:defRPr>
            </a:pPr>
            <a:r>
              <a:rPr sz="1200" b="0">
                <a:solidFill>
                  <a:srgbClr val="F8FAFC"/>
                </a:solidFill>
                <a:latin typeface="Courier New"/>
              </a:rPr>
              <a:t>WORK.mkdir(); os.chdir(WORK)</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 1. Entrenar un modelo y guardarlo</a:t>
            </a:r>
          </a:p>
          <a:p>
            <a:pPr>
              <a:defRPr sz="1200" b="0">
                <a:solidFill>
                  <a:srgbClr val="F8FAFC"/>
                </a:solidFill>
                <a:latin typeface="Courier New"/>
              </a:defRPr>
            </a:pPr>
            <a:r>
              <a:rPr sz="1200" b="0">
                <a:solidFill>
                  <a:srgbClr val="F8FAFC"/>
                </a:solidFill>
                <a:latin typeface="Courier New"/>
              </a:rPr>
              <a:t>import joblib</a:t>
            </a:r>
          </a:p>
          <a:p>
            <a:pPr>
              <a:defRPr sz="1200" b="0">
                <a:solidFill>
                  <a:srgbClr val="F8FAFC"/>
                </a:solidFill>
                <a:latin typeface="Courier New"/>
              </a:defRPr>
            </a:pPr>
            <a:r>
              <a:rPr sz="1200" b="0">
                <a:solidFill>
                  <a:srgbClr val="F8FAFC"/>
                </a:solidFill>
                <a:latin typeface="Courier New"/>
              </a:rPr>
              <a:t>from sklearn.datasets import load_iris</a:t>
            </a:r>
          </a:p>
          <a:p>
            <a:pPr>
              <a:defRPr sz="1200" b="0">
                <a:solidFill>
                  <a:srgbClr val="F8FAFC"/>
                </a:solidFill>
                <a:latin typeface="Courier New"/>
              </a:defRPr>
            </a:pPr>
            <a:r>
              <a:rPr sz="1200" b="0">
                <a:solidFill>
                  <a:srgbClr val="F8FAFC"/>
                </a:solidFill>
                <a:latin typeface="Courier New"/>
              </a:rPr>
              <a:t>from sklearn.ensemble import RandomForestClassifier</a:t>
            </a:r>
          </a:p>
          <a:p>
            <a:pPr>
              <a:defRPr sz="1200" b="0">
                <a:solidFill>
                  <a:srgbClr val="F8FAFC"/>
                </a:solidFill>
                <a:latin typeface="Courier New"/>
              </a:defRPr>
            </a:pPr>
            <a:r>
              <a:rPr sz="1200" b="0">
                <a:solidFill>
                  <a:srgbClr val="F8FAFC"/>
                </a:solidFill>
                <a:latin typeface="Courier New"/>
              </a:rPr>
              <a:t>X, y = load_iris(return_X_y=True)</a:t>
            </a:r>
          </a:p>
          <a:p>
            <a:pPr>
              <a:defRPr sz="1200" b="0">
                <a:solidFill>
                  <a:srgbClr val="F8FAFC"/>
                </a:solidFill>
                <a:latin typeface="Courier New"/>
              </a:defRPr>
            </a:pPr>
            <a:r>
              <a:rPr sz="1200" b="0">
                <a:solidFill>
                  <a:srgbClr val="F8FAFC"/>
                </a:solidFill>
                <a:latin typeface="Courier New"/>
              </a:rPr>
              <a:t>m = RandomForestClassifier(n_estimators=50, random_state=42).fit(X, y)</a:t>
            </a:r>
          </a:p>
          <a:p>
            <a:pPr>
              <a:defRPr sz="1200" b="0">
                <a:solidFill>
                  <a:srgbClr val="F8FAFC"/>
                </a:solidFill>
                <a:latin typeface="Courier New"/>
              </a:defRPr>
            </a:pPr>
            <a:r>
              <a:rPr sz="1200" b="0">
                <a:solidFill>
                  <a:srgbClr val="F8FAFC"/>
                </a:solidFill>
                <a:latin typeface="Courier New"/>
              </a:rPr>
              <a:t>joblib.dump(m, 'model.pkl')</a:t>
            </a:r>
          </a:p>
          <a:p>
            <a:pPr>
              <a:defRPr sz="1200" b="0">
                <a:solidFill>
                  <a:srgbClr val="F8FAFC"/>
                </a:solidFill>
                <a:latin typeface="Courier New"/>
              </a:defRPr>
            </a:pPr>
            <a:r>
              <a:rPr sz="1200" b="0">
                <a:solidFill>
                  <a:srgbClr val="F8FAFC"/>
                </a:solidFill>
                <a:latin typeface="Courier New"/>
              </a:rPr>
              <a:t>print('model.pkl:', Path('model.pkl').stat().st_size, 'bytes')</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198 — Docker para empaquetar modelos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Dockerfile básico: empaquetá un script predict.py que carga model.pkl y predice una fila random.</a:t>
            </a:r>
          </a:p>
          <a:p>
            <a:pPr>
              <a:spcAft>
                <a:spcPts val="800"/>
              </a:spcAft>
              <a:defRPr sz="1400" b="0">
                <a:solidFill>
                  <a:srgbClr val="0F172A"/>
                </a:solidFill>
                <a:latin typeface="Segoe UI"/>
              </a:defRPr>
            </a:pPr>
            <a:r>
              <a:rPr sz="1400" b="0">
                <a:solidFill>
                  <a:srgbClr val="0F172A"/>
                </a:solidFill>
                <a:latin typeface="Segoe UI"/>
              </a:rPr>
              <a:t>• Layer caching: cambiá una línea en predict.py sin tocar requirements.txt.</a:t>
            </a:r>
          </a:p>
          <a:p>
            <a:pPr>
              <a:spcAft>
                <a:spcPts val="800"/>
              </a:spcAft>
              <a:defRPr sz="1400" b="0">
                <a:solidFill>
                  <a:srgbClr val="0F172A"/>
                </a:solidFill>
                <a:latin typeface="Segoe UI"/>
              </a:defRPr>
            </a:pPr>
            <a:r>
              <a:rPr sz="1400" b="0">
                <a:solidFill>
                  <a:srgbClr val="0F172A"/>
                </a:solidFill>
                <a:latin typeface="Segoe UI"/>
              </a:rPr>
              <a:t>• Multi-stage: separá en dos stages: builder (FROM python:3.12 AS builder, instalá deps con compiladores) y runtime (FROM python:3.12-slim, copiá solo site-packages del builder).</a:t>
            </a:r>
          </a:p>
          <a:p>
            <a:pPr>
              <a:spcAft>
                <a:spcPts val="800"/>
              </a:spcAft>
              <a:defRPr sz="1400" b="0">
                <a:solidFill>
                  <a:srgbClr val="0F172A"/>
                </a:solidFill>
                <a:latin typeface="Segoe UI"/>
              </a:defRPr>
            </a:pPr>
            <a:r>
              <a:rPr sz="1400" b="0">
                <a:solidFill>
                  <a:srgbClr val="0F172A"/>
                </a:solidFill>
                <a:latin typeface="Segoe UI"/>
              </a:rPr>
              <a:t>• Non-root: agregá RUN useradd -m app &amp;&amp; USER app antes del CMD.</a:t>
            </a:r>
          </a:p>
          <a:p>
            <a:pPr>
              <a:spcAft>
                <a:spcPts val="800"/>
              </a:spcAft>
              <a:defRPr sz="1400" b="0">
                <a:solidFill>
                  <a:srgbClr val="0F172A"/>
                </a:solidFill>
                <a:latin typeface="Segoe UI"/>
              </a:defRPr>
            </a:pPr>
            <a:r>
              <a:rPr sz="1400" b="0">
                <a:solidFill>
                  <a:srgbClr val="0F172A"/>
                </a:solidFill>
                <a:latin typeface="Segoe UI"/>
              </a:rPr>
              <a:t>• Tags y digest: hacé docker push miml:v1 a Docker Hub.</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Dockerfile multi-stage que produce imagen &lt;500 MB para un modelo sklearn + FastAPI.</a:t>
            </a:r>
          </a:p>
          <a:p>
            <a:pPr>
              <a:spcAft>
                <a:spcPts val="800"/>
              </a:spcAft>
              <a:defRPr sz="1400" b="0">
                <a:solidFill>
                  <a:srgbClr val="0F172A"/>
                </a:solidFill>
                <a:latin typeface="Segoe UI"/>
              </a:defRPr>
            </a:pPr>
            <a:r>
              <a:rPr sz="1400" b="0">
                <a:solidFill>
                  <a:srgbClr val="0F172A"/>
                </a:solidFill>
                <a:latin typeface="Segoe UI"/>
              </a:rPr>
              <a:t>• .dockerignore que excluye .git, __pycache__, *.ipynb, data/raw, mlruns/.</a:t>
            </a:r>
          </a:p>
          <a:p>
            <a:pPr>
              <a:spcAft>
                <a:spcPts val="800"/>
              </a:spcAft>
              <a:defRPr sz="1400" b="0">
                <a:solidFill>
                  <a:srgbClr val="0F172A"/>
                </a:solidFill>
                <a:latin typeface="Segoe UI"/>
              </a:defRPr>
            </a:pPr>
            <a:r>
              <a:rPr sz="1400" b="0">
                <a:solidFill>
                  <a:srgbClr val="0F172A"/>
                </a:solidFill>
                <a:latin typeface="Segoe UI"/>
              </a:rPr>
              <a:t>• docker-compose.yml que levanta el servicio en :8000 con healthcheck.</a:t>
            </a:r>
          </a:p>
          <a:p>
            <a:pPr>
              <a:spcAft>
                <a:spcPts val="800"/>
              </a:spcAft>
              <a:defRPr sz="1400" b="0">
                <a:solidFill>
                  <a:srgbClr val="0F172A"/>
                </a:solidFill>
                <a:latin typeface="Segoe UI"/>
              </a:defRPr>
            </a:pPr>
            <a:r>
              <a:rPr sz="1400" b="0">
                <a:solidFill>
                  <a:srgbClr val="0F172A"/>
                </a:solidFill>
                <a:latin typeface="Segoe UI"/>
              </a:rPr>
              <a:t>• README del repo con comandos build, run, push, y la URL/digest de la imagen pushed.</a:t>
            </a:r>
          </a:p>
          <a:p>
            <a:pPr>
              <a:spcAft>
                <a:spcPts val="800"/>
              </a:spcAft>
              <a:defRPr sz="1400" b="0">
                <a:solidFill>
                  <a:srgbClr val="0F172A"/>
                </a:solidFill>
                <a:latin typeface="Segoe UI"/>
              </a:defRPr>
            </a:pPr>
            <a:r>
              <a:rPr sz="1400" b="0">
                <a:solidFill>
                  <a:srgbClr val="0F172A"/>
                </a:solidFill>
                <a:latin typeface="Segoe UI"/>
              </a:rPr>
              <a:t>• Output de dive miml:latest (o docker history) mostrando que ninguna capa única pesa más de 200 MB.</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199</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199 — APIs con FastAPI sirviendo modelos</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199 — APIs con FastAPI sirviendo modelos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cap. 11 + docs FastAPI + Ramalho cap. 5.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Exponer un modelo entrenado como REST API con FastAPI: validación de input con Pydantic, batching, async, healthcheck, métricas Prometheus, OpenAPI auto-generado. Target: p99 latency &lt;100 ms y throughput &gt;500 req/s en un solo nodo CPU.</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Construir un servicio FastAPI con endpoints POST /predict, POST /predict-batch, GET /health, GET /metrics.</a:t>
            </a:r>
          </a:p>
          <a:p>
            <a:pPr>
              <a:spcAft>
                <a:spcPts val="800"/>
              </a:spcAft>
              <a:defRPr sz="1400" b="0">
                <a:solidFill>
                  <a:srgbClr val="0F172A"/>
                </a:solidFill>
                <a:latin typeface="Segoe UI"/>
              </a:defRPr>
            </a:pPr>
            <a:r>
              <a:rPr sz="1400" b="0">
                <a:solidFill>
                  <a:srgbClr val="0F172A"/>
                </a:solidFill>
                <a:latin typeface="Segoe UI"/>
              </a:rPr>
              <a:t>• Definir schemas de input/output con pydantic.BaseModel y obtener validación + docs gratis.</a:t>
            </a:r>
          </a:p>
          <a:p>
            <a:pPr>
              <a:spcAft>
                <a:spcPts val="800"/>
              </a:spcAft>
              <a:defRPr sz="1400" b="0">
                <a:solidFill>
                  <a:srgbClr val="0F172A"/>
                </a:solidFill>
                <a:latin typeface="Segoe UI"/>
              </a:defRPr>
            </a:pPr>
            <a:r>
              <a:rPr sz="1400" b="0">
                <a:solidFill>
                  <a:srgbClr val="0F172A"/>
                </a:solidFill>
                <a:latin typeface="Segoe UI"/>
              </a:rPr>
              <a:t>• Usar lifespan events para cargar el modelo una sola vez (no por request).</a:t>
            </a:r>
          </a:p>
          <a:p>
            <a:pPr>
              <a:spcAft>
                <a:spcPts val="800"/>
              </a:spcAft>
              <a:defRPr sz="1400" b="0">
                <a:solidFill>
                  <a:srgbClr val="0F172A"/>
                </a:solidFill>
                <a:latin typeface="Segoe UI"/>
              </a:defRPr>
            </a:pPr>
            <a:r>
              <a:rPr sz="1400" b="0">
                <a:solidFill>
                  <a:srgbClr val="0F172A"/>
                </a:solidFill>
                <a:latin typeface="Segoe UI"/>
              </a:rPr>
              <a:t>• Loadtestear con locust y medir latency p50/p95/p99 + throughput.</a:t>
            </a:r>
          </a:p>
          <a:p>
            <a:pPr>
              <a:spcAft>
                <a:spcPts val="800"/>
              </a:spcAft>
              <a:defRPr sz="1400" b="0">
                <a:solidFill>
                  <a:srgbClr val="0F172A"/>
                </a:solidFill>
                <a:latin typeface="Segoe UI"/>
              </a:defRPr>
            </a:pPr>
            <a:r>
              <a:rPr sz="1400" b="0">
                <a:solidFill>
                  <a:srgbClr val="0F172A"/>
                </a:solidFill>
                <a:latin typeface="Segoe UI"/>
              </a:rPr>
              <a:t>• Decidir entre sync def y async def según si el predict es CPU-bound o I/O-bound.</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194</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194 — Versionado de datos con DVC</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199 — APIs con FastAPI sirviendo modelos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ASGI vs WSGI: por qué FastAPI no es Flask</a:t>
            </a:r>
          </a:p>
          <a:p>
            <a:pPr>
              <a:spcAft>
                <a:spcPts val="1000"/>
              </a:spcAft>
              <a:defRPr sz="1600" b="0">
                <a:solidFill>
                  <a:srgbClr val="0F172A"/>
                </a:solidFill>
                <a:latin typeface="Segoe UI"/>
              </a:defRPr>
            </a:pPr>
            <a:r>
              <a:rPr sz="1600" b="0">
                <a:solidFill>
                  <a:srgbClr val="0F172A"/>
                </a:solidFill>
                <a:latin typeface="Segoe UI"/>
              </a:rPr>
              <a:t>• Pydantic v2: validación + serialización</a:t>
            </a:r>
          </a:p>
          <a:p>
            <a:pPr>
              <a:spcAft>
                <a:spcPts val="1000"/>
              </a:spcAft>
              <a:defRPr sz="1600" b="0">
                <a:solidFill>
                  <a:srgbClr val="0F172A"/>
                </a:solidFill>
                <a:latin typeface="Segoe UI"/>
              </a:defRPr>
            </a:pPr>
            <a:r>
              <a:rPr sz="1600" b="0">
                <a:solidFill>
                  <a:srgbClr val="0F172A"/>
                </a:solidFill>
                <a:latin typeface="Segoe UI"/>
              </a:rPr>
              <a:t>• Lifespan: cargar modelo 1 vez</a:t>
            </a:r>
          </a:p>
          <a:p>
            <a:pPr>
              <a:spcAft>
                <a:spcPts val="1000"/>
              </a:spcAft>
              <a:defRPr sz="1600" b="0">
                <a:solidFill>
                  <a:srgbClr val="0F172A"/>
                </a:solidFill>
                <a:latin typeface="Segoe UI"/>
              </a:defRPr>
            </a:pPr>
            <a:r>
              <a:rPr sz="1600" b="0">
                <a:solidFill>
                  <a:srgbClr val="0F172A"/>
                </a:solidFill>
                <a:latin typeface="Segoe UI"/>
              </a:rPr>
              <a:t>• Sync vs async para predict</a:t>
            </a:r>
          </a:p>
          <a:p>
            <a:pPr>
              <a:spcAft>
                <a:spcPts val="1000"/>
              </a:spcAft>
              <a:defRPr sz="1600" b="0">
                <a:solidFill>
                  <a:srgbClr val="0F172A"/>
                </a:solidFill>
                <a:latin typeface="Segoe UI"/>
              </a:defRPr>
            </a:pPr>
            <a:r>
              <a:rPr sz="1600" b="0">
                <a:solidFill>
                  <a:srgbClr val="0F172A"/>
                </a:solidFill>
                <a:latin typeface="Segoe UI"/>
              </a:rPr>
              <a:t>• Batching: /predict-batch</a:t>
            </a:r>
          </a:p>
          <a:p>
            <a:pPr>
              <a:spcAft>
                <a:spcPts val="1000"/>
              </a:spcAft>
              <a:defRPr sz="1600" b="0">
                <a:solidFill>
                  <a:srgbClr val="0F172A"/>
                </a:solidFill>
                <a:latin typeface="Segoe UI"/>
              </a:defRPr>
            </a:pPr>
            <a:r>
              <a:rPr sz="1600" b="0">
                <a:solidFill>
                  <a:srgbClr val="0F172A"/>
                </a:solidFill>
                <a:latin typeface="Segoe UI"/>
              </a:rPr>
              <a:t>• Observabilidad: /health, /metrics, logs estructurados</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199 — APIs con FastAPI sirviendo modelos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os, shutil, tempfile, joblib</a:t>
            </a:r>
          </a:p>
          <a:p>
            <a:pPr>
              <a:defRPr sz="1200" b="0">
                <a:solidFill>
                  <a:srgbClr val="F8FAFC"/>
                </a:solidFill>
                <a:latin typeface="Courier New"/>
              </a:defRPr>
            </a:pPr>
            <a:r>
              <a:rPr sz="1200" b="0">
                <a:solidFill>
                  <a:srgbClr val="F8FAFC"/>
                </a:solidFill>
                <a:latin typeface="Courier New"/>
              </a:rPr>
              <a:t>from pathlib import Path</a:t>
            </a:r>
          </a:p>
          <a:p>
            <a:pPr>
              <a:defRPr sz="1200" b="0">
                <a:solidFill>
                  <a:srgbClr val="F8FAFC"/>
                </a:solidFill>
                <a:latin typeface="Courier New"/>
              </a:defRPr>
            </a:pPr>
            <a:r>
              <a:rPr sz="1200" b="0">
                <a:solidFill>
                  <a:srgbClr val="F8FAFC"/>
                </a:solidFill>
                <a:latin typeface="Courier New"/>
              </a:rPr>
              <a:t>from sklearn.datasets import load_iris</a:t>
            </a:r>
          </a:p>
          <a:p>
            <a:pPr>
              <a:defRPr sz="1200" b="0">
                <a:solidFill>
                  <a:srgbClr val="F8FAFC"/>
                </a:solidFill>
                <a:latin typeface="Courier New"/>
              </a:defRPr>
            </a:pPr>
            <a:r>
              <a:rPr sz="1200" b="0">
                <a:solidFill>
                  <a:srgbClr val="F8FAFC"/>
                </a:solidFill>
                <a:latin typeface="Courier New"/>
              </a:rPr>
              <a:t>from sklearn.ensemble import RandomForestClassifier</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WORK = Path(tempfile.gettempdir()) / 'fastapi_demo'</a:t>
            </a:r>
          </a:p>
          <a:p>
            <a:pPr>
              <a:defRPr sz="1200" b="0">
                <a:solidFill>
                  <a:srgbClr val="F8FAFC"/>
                </a:solidFill>
                <a:latin typeface="Courier New"/>
              </a:defRPr>
            </a:pPr>
            <a:r>
              <a:rPr sz="1200" b="0">
                <a:solidFill>
                  <a:srgbClr val="F8FAFC"/>
                </a:solidFill>
                <a:latin typeface="Courier New"/>
              </a:rPr>
              <a:t>if WORK.exists(): shutil.rmtree(WORK)</a:t>
            </a:r>
          </a:p>
          <a:p>
            <a:pPr>
              <a:defRPr sz="1200" b="0">
                <a:solidFill>
                  <a:srgbClr val="F8FAFC"/>
                </a:solidFill>
                <a:latin typeface="Courier New"/>
              </a:defRPr>
            </a:pPr>
            <a:r>
              <a:rPr sz="1200" b="0">
                <a:solidFill>
                  <a:srgbClr val="F8FAFC"/>
                </a:solidFill>
                <a:latin typeface="Courier New"/>
              </a:rPr>
              <a:t>WORK.mkdir(); os.chdir(WORK)</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X, y = load_iris(return_X_y=True)</a:t>
            </a:r>
          </a:p>
          <a:p>
            <a:pPr>
              <a:defRPr sz="1200" b="0">
                <a:solidFill>
                  <a:srgbClr val="F8FAFC"/>
                </a:solidFill>
                <a:latin typeface="Courier New"/>
              </a:defRPr>
            </a:pPr>
            <a:r>
              <a:rPr sz="1200" b="0">
                <a:solidFill>
                  <a:srgbClr val="F8FAFC"/>
                </a:solidFill>
                <a:latin typeface="Courier New"/>
              </a:rPr>
              <a:t>m = RandomForestClassifier(n_estimators=50, random_state=42).fit(X, y)</a:t>
            </a:r>
          </a:p>
          <a:p>
            <a:pPr>
              <a:defRPr sz="1200" b="0">
                <a:solidFill>
                  <a:srgbClr val="F8FAFC"/>
                </a:solidFill>
                <a:latin typeface="Courier New"/>
              </a:defRPr>
            </a:pPr>
            <a:r>
              <a:rPr sz="1200" b="0">
                <a:solidFill>
                  <a:srgbClr val="F8FAFC"/>
                </a:solidFill>
                <a:latin typeface="Courier New"/>
              </a:rPr>
              <a:t>joblib.dump(m, 'model.pkl')</a:t>
            </a:r>
          </a:p>
          <a:p>
            <a:pPr>
              <a:defRPr sz="1200" b="0">
                <a:solidFill>
                  <a:srgbClr val="F8FAFC"/>
                </a:solidFill>
                <a:latin typeface="Courier New"/>
              </a:defRPr>
            </a:pPr>
            <a:r>
              <a:rPr sz="1200" b="0">
                <a:solidFill>
                  <a:srgbClr val="F8FAFC"/>
                </a:solidFill>
                <a:latin typeface="Courier New"/>
              </a:rPr>
              <a:t>print('modelo guardado:', Path('model.pkl').stat().st_size, 'bytes')</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199 — APIs con FastAPI sirviendo modelos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API mínima: POST /predict con IrisInput(features: list[float]) → IrisOutput(class: int, proba: list[float]).</a:t>
            </a:r>
          </a:p>
          <a:p>
            <a:pPr>
              <a:spcAft>
                <a:spcPts val="800"/>
              </a:spcAft>
              <a:defRPr sz="1400" b="0">
                <a:solidFill>
                  <a:srgbClr val="0F172A"/>
                </a:solidFill>
                <a:latin typeface="Segoe UI"/>
              </a:defRPr>
            </a:pPr>
            <a:r>
              <a:rPr sz="1400" b="0">
                <a:solidFill>
                  <a:srgbClr val="0F172A"/>
                </a:solidFill>
                <a:latin typeface="Segoe UI"/>
              </a:rPr>
              <a:t>• Lifespan: cargá el modelo en un lifespan y guardalo en app.state.model.</a:t>
            </a:r>
          </a:p>
          <a:p>
            <a:pPr>
              <a:spcAft>
                <a:spcPts val="800"/>
              </a:spcAft>
              <a:defRPr sz="1400" b="0">
                <a:solidFill>
                  <a:srgbClr val="0F172A"/>
                </a:solidFill>
                <a:latin typeface="Segoe UI"/>
              </a:defRPr>
            </a:pPr>
            <a:r>
              <a:rPr sz="1400" b="0">
                <a:solidFill>
                  <a:srgbClr val="0F172A"/>
                </a:solidFill>
                <a:latin typeface="Segoe UI"/>
              </a:rPr>
              <a:t>• Batching: agregá POST /predict-batch con BatchInput(rows: list[list[float]]).</a:t>
            </a:r>
          </a:p>
          <a:p>
            <a:pPr>
              <a:spcAft>
                <a:spcPts val="800"/>
              </a:spcAft>
              <a:defRPr sz="1400" b="0">
                <a:solidFill>
                  <a:srgbClr val="0F172A"/>
                </a:solidFill>
                <a:latin typeface="Segoe UI"/>
              </a:defRPr>
            </a:pPr>
            <a:r>
              <a:rPr sz="1400" b="0">
                <a:solidFill>
                  <a:srgbClr val="0F172A"/>
                </a:solidFill>
                <a:latin typeface="Segoe UI"/>
              </a:rPr>
              <a:t>• Async vs sync: simulá un predict que llama a una API externa (await httpx.AsyncClient().get(...)).</a:t>
            </a:r>
          </a:p>
          <a:p>
            <a:pPr>
              <a:spcAft>
                <a:spcPts val="800"/>
              </a:spcAft>
              <a:defRPr sz="1400" b="0">
                <a:solidFill>
                  <a:srgbClr val="0F172A"/>
                </a:solidFill>
                <a:latin typeface="Segoe UI"/>
              </a:defRPr>
            </a:pPr>
            <a:r>
              <a:rPr sz="1400" b="0">
                <a:solidFill>
                  <a:srgbClr val="0F172A"/>
                </a:solidFill>
                <a:latin typeface="Segoe UI"/>
              </a:rPr>
              <a:t>• Observabilidad: agregá prometheus-fastapi-instrumentator → /metrics.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Endpoints POST /predict, POST /predict-batch, GET /health, GET /metrics, GET /docs.</a:t>
            </a:r>
          </a:p>
          <a:p>
            <a:pPr>
              <a:spcAft>
                <a:spcPts val="800"/>
              </a:spcAft>
              <a:defRPr sz="1400" b="0">
                <a:solidFill>
                  <a:srgbClr val="0F172A"/>
                </a:solidFill>
                <a:latin typeface="Segoe UI"/>
              </a:defRPr>
            </a:pPr>
            <a:r>
              <a:rPr sz="1400" b="0">
                <a:solidFill>
                  <a:srgbClr val="0F172A"/>
                </a:solidFill>
                <a:latin typeface="Segoe UI"/>
              </a:rPr>
              <a:t>• Pydantic models con validación: features debe tener exactamente 4 floats positivos.</a:t>
            </a:r>
          </a:p>
          <a:p>
            <a:pPr>
              <a:spcAft>
                <a:spcPts val="800"/>
              </a:spcAft>
              <a:defRPr sz="1400" b="0">
                <a:solidFill>
                  <a:srgbClr val="0F172A"/>
                </a:solidFill>
                <a:latin typeface="Segoe UI"/>
              </a:defRPr>
            </a:pPr>
            <a:r>
              <a:rPr sz="1400" b="0">
                <a:solidFill>
                  <a:srgbClr val="0F172A"/>
                </a:solidFill>
                <a:latin typeface="Segoe UI"/>
              </a:rPr>
              <a:t>• lifespan que carga model.pkl una vez al startup.</a:t>
            </a:r>
          </a:p>
          <a:p>
            <a:pPr>
              <a:spcAft>
                <a:spcPts val="800"/>
              </a:spcAft>
              <a:defRPr sz="1400" b="0">
                <a:solidFill>
                  <a:srgbClr val="0F172A"/>
                </a:solidFill>
                <a:latin typeface="Segoe UI"/>
              </a:defRPr>
            </a:pPr>
            <a:r>
              <a:rPr sz="1400" b="0">
                <a:solidFill>
                  <a:srgbClr val="0F172A"/>
                </a:solidFill>
                <a:latin typeface="Segoe UI"/>
              </a:rPr>
              <a:t>• locustfile.py que simula 100 users concurrentes durante 60 s.</a:t>
            </a:r>
          </a:p>
          <a:p>
            <a:pPr>
              <a:spcAft>
                <a:spcPts val="800"/>
              </a:spcAft>
              <a:defRPr sz="1400" b="0">
                <a:solidFill>
                  <a:srgbClr val="0F172A"/>
                </a:solidFill>
                <a:latin typeface="Segoe UI"/>
              </a:defRPr>
            </a:pPr>
            <a:r>
              <a:rPr sz="1400" b="0">
                <a:solidFill>
                  <a:srgbClr val="0F172A"/>
                </a:solidFill>
                <a:latin typeface="Segoe UI"/>
              </a:rPr>
              <a:t>• Reporte de loadtest con p50/p95/p99 latency y RPS, justificando si el target (&lt;100 ms p99, &gt;500 RPS) se cumple.</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200</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200 — Kubernetes para servir modelos a escala</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200 — Kubernetes para servir modelos a escala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cap. 11 + Burns et al., Kubernetes: Up and Running (3ª ed.) + docs k8s.  Duración estimada: 90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Desplegar el contenedor de Clase 198–199 en Kubernetes con Deployment + Service + Ingress, autoescalar con HPA (CPU + custom metrics), hacer rolling updates seguros, y configurar livenessProbe/readinessProbe/resources correctamente. Aprender los 5 manifests mínimos que necesita cualquier servicio de inferencia.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Escribir manifests YAML para Deployment, Service, ConfigMap, Secret, HPA, Ingress.</a:t>
            </a:r>
          </a:p>
          <a:p>
            <a:pPr>
              <a:spcAft>
                <a:spcPts val="800"/>
              </a:spcAft>
              <a:defRPr sz="1400" b="0">
                <a:solidFill>
                  <a:srgbClr val="0F172A"/>
                </a:solidFill>
                <a:latin typeface="Segoe UI"/>
              </a:defRPr>
            </a:pPr>
            <a:r>
              <a:rPr sz="1400" b="0">
                <a:solidFill>
                  <a:srgbClr val="0F172A"/>
                </a:solidFill>
                <a:latin typeface="Segoe UI"/>
              </a:rPr>
              <a:t>• Diferenciar livenessProbe (reinicia pod) de readinessProbe (saca del LB) de startupProbe (gracia inicial para modelos lentos).</a:t>
            </a:r>
          </a:p>
          <a:p>
            <a:pPr>
              <a:spcAft>
                <a:spcPts val="800"/>
              </a:spcAft>
              <a:defRPr sz="1400" b="0">
                <a:solidFill>
                  <a:srgbClr val="0F172A"/>
                </a:solidFill>
                <a:latin typeface="Segoe UI"/>
              </a:defRPr>
            </a:pPr>
            <a:r>
              <a:rPr sz="1400" b="0">
                <a:solidFill>
                  <a:srgbClr val="0F172A"/>
                </a:solidFill>
                <a:latin typeface="Segoe UI"/>
              </a:rPr>
              <a:t>• Configurar resources.requests/limits y entender por qué un pod sin requests es OOM-killable y sin limits es noisy-neighbor.</a:t>
            </a:r>
          </a:p>
          <a:p>
            <a:pPr>
              <a:spcAft>
                <a:spcPts val="800"/>
              </a:spcAft>
              <a:defRPr sz="1400" b="0">
                <a:solidFill>
                  <a:srgbClr val="0F172A"/>
                </a:solidFill>
                <a:latin typeface="Segoe UI"/>
              </a:defRPr>
            </a:pPr>
            <a:r>
              <a:rPr sz="1400" b="0">
                <a:solidFill>
                  <a:srgbClr val="0F172A"/>
                </a:solidFill>
                <a:latin typeface="Segoe UI"/>
              </a:rPr>
              <a:t>• Hacer kubectl rollout/rollback y entender los maxSurge/maxUnavailable del rolling update.</a:t>
            </a:r>
          </a:p>
          <a:p>
            <a:pPr>
              <a:spcAft>
                <a:spcPts val="800"/>
              </a:spcAft>
              <a:defRPr sz="1400" b="0">
                <a:solidFill>
                  <a:srgbClr val="0F172A"/>
                </a:solidFill>
                <a:latin typeface="Segoe UI"/>
              </a:defRPr>
            </a:pPr>
            <a:r>
              <a:rPr sz="1400" b="0">
                <a:solidFill>
                  <a:srgbClr val="0F172A"/>
                </a:solidFill>
                <a:latin typeface="Segoe UI"/>
              </a:rPr>
              <a:t>• Diagnosticar CrashLoopBackOff, ImagePullBackOff, Pending, Evicted con kubectl describe y kubectl logs.</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200 — Kubernetes para servir modelos a escala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Pod, Deployment, ReplicaSet, Service</a:t>
            </a:r>
          </a:p>
          <a:p>
            <a:pPr>
              <a:spcAft>
                <a:spcPts val="1000"/>
              </a:spcAft>
              <a:defRPr sz="1600" b="0">
                <a:solidFill>
                  <a:srgbClr val="0F172A"/>
                </a:solidFill>
                <a:latin typeface="Segoe UI"/>
              </a:defRPr>
            </a:pPr>
            <a:r>
              <a:rPr sz="1600" b="0">
                <a:solidFill>
                  <a:srgbClr val="0F172A"/>
                </a:solidFill>
                <a:latin typeface="Segoe UI"/>
              </a:rPr>
              <a:t>• Probes (liveness, readiness, startup)</a:t>
            </a:r>
          </a:p>
          <a:p>
            <a:pPr>
              <a:spcAft>
                <a:spcPts val="1000"/>
              </a:spcAft>
              <a:defRPr sz="1600" b="0">
                <a:solidFill>
                  <a:srgbClr val="0F172A"/>
                </a:solidFill>
                <a:latin typeface="Segoe UI"/>
              </a:defRPr>
            </a:pPr>
            <a:r>
              <a:rPr sz="1600" b="0">
                <a:solidFill>
                  <a:srgbClr val="0F172A"/>
                </a:solidFill>
                <a:latin typeface="Segoe UI"/>
              </a:rPr>
              <a:t>• Resources: requests vs limits</a:t>
            </a:r>
          </a:p>
          <a:p>
            <a:pPr>
              <a:spcAft>
                <a:spcPts val="1000"/>
              </a:spcAft>
              <a:defRPr sz="1600" b="0">
                <a:solidFill>
                  <a:srgbClr val="0F172A"/>
                </a:solidFill>
                <a:latin typeface="Segoe UI"/>
              </a:defRPr>
            </a:pPr>
            <a:r>
              <a:rPr sz="1600" b="0">
                <a:solidFill>
                  <a:srgbClr val="0F172A"/>
                </a:solidFill>
                <a:latin typeface="Segoe UI"/>
              </a:rPr>
              <a:t>• HPA: CPU + custom metrics (latency, queue depth)</a:t>
            </a:r>
          </a:p>
          <a:p>
            <a:pPr>
              <a:spcAft>
                <a:spcPts val="1000"/>
              </a:spcAft>
              <a:defRPr sz="1600" b="0">
                <a:solidFill>
                  <a:srgbClr val="0F172A"/>
                </a:solidFill>
                <a:latin typeface="Segoe UI"/>
              </a:defRPr>
            </a:pPr>
            <a:r>
              <a:rPr sz="1600" b="0">
                <a:solidFill>
                  <a:srgbClr val="0F172A"/>
                </a:solidFill>
                <a:latin typeface="Segoe UI"/>
              </a:rPr>
              <a:t>• Rolling update + rollback</a:t>
            </a:r>
          </a:p>
          <a:p>
            <a:pPr>
              <a:spcAft>
                <a:spcPts val="1000"/>
              </a:spcAft>
              <a:defRPr sz="1600" b="0">
                <a:solidFill>
                  <a:srgbClr val="0F172A"/>
                </a:solidFill>
                <a:latin typeface="Segoe UI"/>
              </a:defRPr>
            </a:pPr>
            <a:r>
              <a:rPr sz="1600" b="0">
                <a:solidFill>
                  <a:srgbClr val="0F172A"/>
                </a:solidFill>
                <a:latin typeface="Segoe UI"/>
              </a:rPr>
              <a:t>• Ingress + service mesh (mention)</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200 — Kubernetes para servir modelos a escala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Notebook declarativo: genera los 5 manifests YAML mínimos para desplegar el iris-api en K8s. Para verlos en vivo: `bash kind create cluster --name ml</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os, shutil, tempfile</a:t>
            </a:r>
          </a:p>
          <a:p>
            <a:pPr>
              <a:defRPr sz="1200" b="0">
                <a:solidFill>
                  <a:srgbClr val="F8FAFC"/>
                </a:solidFill>
                <a:latin typeface="Courier New"/>
              </a:defRPr>
            </a:pPr>
            <a:r>
              <a:rPr sz="1200" b="0">
                <a:solidFill>
                  <a:srgbClr val="F8FAFC"/>
                </a:solidFill>
                <a:latin typeface="Courier New"/>
              </a:rPr>
              <a:t>from pathlib import Path</a:t>
            </a:r>
          </a:p>
          <a:p>
            <a:pPr>
              <a:defRPr sz="1200" b="0">
                <a:solidFill>
                  <a:srgbClr val="F8FAFC"/>
                </a:solidFill>
                <a:latin typeface="Courier New"/>
              </a:defRPr>
            </a:pPr>
            <a:r>
              <a:rPr sz="1200" b="0">
                <a:solidFill>
                  <a:srgbClr val="F8FAFC"/>
                </a:solidFill>
                <a:latin typeface="Courier New"/>
              </a:rPr>
              <a:t>WORK = Path(tempfile.gettempdir()) / 'k8s_demo'</a:t>
            </a:r>
          </a:p>
          <a:p>
            <a:pPr>
              <a:defRPr sz="1200" b="0">
                <a:solidFill>
                  <a:srgbClr val="F8FAFC"/>
                </a:solidFill>
                <a:latin typeface="Courier New"/>
              </a:defRPr>
            </a:pPr>
            <a:r>
              <a:rPr sz="1200" b="0">
                <a:solidFill>
                  <a:srgbClr val="F8FAFC"/>
                </a:solidFill>
                <a:latin typeface="Courier New"/>
              </a:rPr>
              <a:t>if WORK.exists(): shutil.rmtree(WORK)</a:t>
            </a:r>
          </a:p>
          <a:p>
            <a:pPr>
              <a:defRPr sz="1200" b="0">
                <a:solidFill>
                  <a:srgbClr val="F8FAFC"/>
                </a:solidFill>
                <a:latin typeface="Courier New"/>
              </a:defRPr>
            </a:pPr>
            <a:r>
              <a:rPr sz="1200" b="0">
                <a:solidFill>
                  <a:srgbClr val="F8FAFC"/>
                </a:solidFill>
                <a:latin typeface="Courier New"/>
              </a:rPr>
              <a:t>(WORK / 'k8s').mkdir(parents=True)</a:t>
            </a:r>
          </a:p>
          <a:p>
            <a:pPr>
              <a:defRPr sz="1200" b="0">
                <a:solidFill>
                  <a:srgbClr val="F8FAFC"/>
                </a:solidFill>
                <a:latin typeface="Courier New"/>
              </a:defRPr>
            </a:pPr>
            <a:r>
              <a:rPr sz="1200" b="0">
                <a:solidFill>
                  <a:srgbClr val="F8FAFC"/>
                </a:solidFill>
                <a:latin typeface="Courier New"/>
              </a:rPr>
              <a:t>os.chdir(WORK)</a:t>
            </a:r>
          </a:p>
          <a:p>
            <a:pPr>
              <a:defRPr sz="1200" b="0">
                <a:solidFill>
                  <a:srgbClr val="F8FAFC"/>
                </a:solidFill>
                <a:latin typeface="Courier New"/>
              </a:defRPr>
            </a:pPr>
            <a:r>
              <a:rPr sz="1200" b="0">
                <a:solidFill>
                  <a:srgbClr val="F8FAFC"/>
                </a:solidFill>
                <a:latin typeface="Courier New"/>
              </a:rPr>
              <a:t>print('cwd:', Path.cwd())</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200 — Kubernetes para servir modelos a escala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Cluster local: kind create cluster --name ml.</a:t>
            </a:r>
          </a:p>
          <a:p>
            <a:pPr>
              <a:spcAft>
                <a:spcPts val="800"/>
              </a:spcAft>
              <a:defRPr sz="1400" b="0">
                <a:solidFill>
                  <a:srgbClr val="0F172A"/>
                </a:solidFill>
                <a:latin typeface="Segoe UI"/>
              </a:defRPr>
            </a:pPr>
            <a:r>
              <a:rPr sz="1400" b="0">
                <a:solidFill>
                  <a:srgbClr val="0F172A"/>
                </a:solidFill>
                <a:latin typeface="Segoe UI"/>
              </a:rPr>
              <a:t>• Deployment + Service: aplicá los YAML del notebook.</a:t>
            </a:r>
          </a:p>
          <a:p>
            <a:pPr>
              <a:spcAft>
                <a:spcPts val="800"/>
              </a:spcAft>
              <a:defRPr sz="1400" b="0">
                <a:solidFill>
                  <a:srgbClr val="0F172A"/>
                </a:solidFill>
                <a:latin typeface="Segoe UI"/>
              </a:defRPr>
            </a:pPr>
            <a:r>
              <a:rPr sz="1400" b="0">
                <a:solidFill>
                  <a:srgbClr val="0F172A"/>
                </a:solidFill>
                <a:latin typeface="Segoe UI"/>
              </a:rPr>
              <a:t>• Probes: cambiá livenessProbe a apuntar a /wrong-endpoint.</a:t>
            </a:r>
          </a:p>
          <a:p>
            <a:pPr>
              <a:spcAft>
                <a:spcPts val="800"/>
              </a:spcAft>
              <a:defRPr sz="1400" b="0">
                <a:solidFill>
                  <a:srgbClr val="0F172A"/>
                </a:solidFill>
                <a:latin typeface="Segoe UI"/>
              </a:defRPr>
            </a:pPr>
            <a:r>
              <a:rPr sz="1400" b="0">
                <a:solidFill>
                  <a:srgbClr val="0F172A"/>
                </a:solidFill>
                <a:latin typeface="Segoe UI"/>
              </a:rPr>
              <a:t>• HPA: kubectl apply -f hpa.yaml con targetCPUUtilizationPercentage: 50.</a:t>
            </a:r>
          </a:p>
          <a:p>
            <a:pPr>
              <a:spcAft>
                <a:spcPts val="800"/>
              </a:spcAft>
              <a:defRPr sz="1400" b="0">
                <a:solidFill>
                  <a:srgbClr val="0F172A"/>
                </a:solidFill>
                <a:latin typeface="Segoe UI"/>
              </a:defRPr>
            </a:pPr>
            <a:r>
              <a:rPr sz="1400" b="0">
                <a:solidFill>
                  <a:srgbClr val="0F172A"/>
                </a:solidFill>
                <a:latin typeface="Segoe UI"/>
              </a:rPr>
              <a:t>• Rolling update + rollback: cambiá la imagen a iris-api:v2 (versión rota a propósito).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Manifests YAML para Deployment (3 réplicas, probes, resources), Service (ClusterIP), HPA (CPU 50%, min 3 max 10), Ingress.</a:t>
            </a:r>
          </a:p>
          <a:p>
            <a:pPr>
              <a:spcAft>
                <a:spcPts val="800"/>
              </a:spcAft>
              <a:defRPr sz="1400" b="0">
                <a:solidFill>
                  <a:srgbClr val="0F172A"/>
                </a:solidFill>
                <a:latin typeface="Segoe UI"/>
              </a:defRPr>
            </a:pPr>
            <a:r>
              <a:rPr sz="1400" b="0">
                <a:solidFill>
                  <a:srgbClr val="0F172A"/>
                </a:solidFill>
                <a:latin typeface="Segoe UI"/>
              </a:rPr>
              <a:t>• Imagen pusheada a un registry (Docker Hub o ECR).</a:t>
            </a:r>
          </a:p>
          <a:p>
            <a:pPr>
              <a:spcAft>
                <a:spcPts val="800"/>
              </a:spcAft>
              <a:defRPr sz="1400" b="0">
                <a:solidFill>
                  <a:srgbClr val="0F172A"/>
                </a:solidFill>
                <a:latin typeface="Segoe UI"/>
              </a:defRPr>
            </a:pPr>
            <a:r>
              <a:rPr sz="1400" b="0">
                <a:solidFill>
                  <a:srgbClr val="0F172A"/>
                </a:solidFill>
                <a:latin typeface="Segoe UI"/>
              </a:rPr>
              <a:t>• Loadtest que dispara HPA y demostrar escalado en logs/screenshots.</a:t>
            </a:r>
          </a:p>
          <a:p>
            <a:pPr>
              <a:spcAft>
                <a:spcPts val="800"/>
              </a:spcAft>
              <a:defRPr sz="1400" b="0">
                <a:solidFill>
                  <a:srgbClr val="0F172A"/>
                </a:solidFill>
                <a:latin typeface="Segoe UI"/>
              </a:defRPr>
            </a:pPr>
            <a:r>
              <a:rPr sz="1400" b="0">
                <a:solidFill>
                  <a:srgbClr val="0F172A"/>
                </a:solidFill>
                <a:latin typeface="Segoe UI"/>
              </a:rPr>
              <a:t>• Rolling update a una versión v2 exitosa, después rollback con kubectl rollout undo.</a:t>
            </a:r>
          </a:p>
          <a:p>
            <a:pPr>
              <a:spcAft>
                <a:spcPts val="800"/>
              </a:spcAft>
              <a:defRPr sz="1400" b="0">
                <a:solidFill>
                  <a:srgbClr val="0F172A"/>
                </a:solidFill>
                <a:latin typeface="Segoe UI"/>
              </a:defRPr>
            </a:pPr>
            <a:r>
              <a:rPr sz="1400" b="0">
                <a:solidFill>
                  <a:srgbClr val="0F172A"/>
                </a:solidFill>
                <a:latin typeface="Segoe UI"/>
              </a:rPr>
              <a:t>• README con comandos kubectl apply, port-forward, troubleshooting con describe.</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201</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201 — Serverless ML: AWS Lambda, GCP Cloud Functions</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201 — Serverless ML: AWS Lambda, GCP Cloud Functions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cap. 11 + docs Lambda container images + Cloud Functions 2nd gen.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Desplegar un modelo como función serverless que escala de 0 a N sin gestionar servidores. Decidir cuándo serverless gana (tráfico bursty, batch chico, no podés mantener infra) y cuándo pierde (cold start crítico, modelo &gt;1 GB, latencia &lt;50 ms requerida).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Empaquetar un modelo sklearn/XGBoost como Lambda Container Image (hasta 10 GB) o Cloud Function 2nd gen (build automático con Buildpacks).</a:t>
            </a:r>
          </a:p>
          <a:p>
            <a:pPr>
              <a:spcAft>
                <a:spcPts val="800"/>
              </a:spcAft>
              <a:defRPr sz="1400" b="0">
                <a:solidFill>
                  <a:srgbClr val="0F172A"/>
                </a:solidFill>
                <a:latin typeface="Segoe UI"/>
              </a:defRPr>
            </a:pPr>
            <a:r>
              <a:rPr sz="1400" b="0">
                <a:solidFill>
                  <a:srgbClr val="0F172A"/>
                </a:solidFill>
                <a:latin typeface="Segoe UI"/>
              </a:rPr>
              <a:t>• Mitigar cold starts con: provisioned concurrency (Lambda), min-instances=1 (Cloud Functions), o snapshot-based init (SnapStart).</a:t>
            </a:r>
          </a:p>
          <a:p>
            <a:pPr>
              <a:spcAft>
                <a:spcPts val="800"/>
              </a:spcAft>
              <a:defRPr sz="1400" b="0">
                <a:solidFill>
                  <a:srgbClr val="0F172A"/>
                </a:solidFill>
                <a:latin typeface="Segoe UI"/>
              </a:defRPr>
            </a:pPr>
            <a:r>
              <a:rPr sz="1400" b="0">
                <a:solidFill>
                  <a:srgbClr val="0F172A"/>
                </a:solidFill>
                <a:latin typeface="Segoe UI"/>
              </a:rPr>
              <a:t>• Configurar API Gateway o HTTP trigger para exponer la función como REST.</a:t>
            </a:r>
          </a:p>
          <a:p>
            <a:pPr>
              <a:spcAft>
                <a:spcPts val="800"/>
              </a:spcAft>
              <a:defRPr sz="1400" b="0">
                <a:solidFill>
                  <a:srgbClr val="0F172A"/>
                </a:solidFill>
                <a:latin typeface="Segoe UI"/>
              </a:defRPr>
            </a:pPr>
            <a:r>
              <a:rPr sz="1400" b="0">
                <a:solidFill>
                  <a:srgbClr val="0F172A"/>
                </a:solidFill>
                <a:latin typeface="Segoe UI"/>
              </a:rPr>
              <a:t>• Calcular costo: $/M invocations × duration × memory, vs un pod K8s 24/7.</a:t>
            </a:r>
          </a:p>
          <a:p>
            <a:pPr>
              <a:spcAft>
                <a:spcPts val="800"/>
              </a:spcAft>
              <a:defRPr sz="1400" b="0">
                <a:solidFill>
                  <a:srgbClr val="0F172A"/>
                </a:solidFill>
                <a:latin typeface="Segoe UI"/>
              </a:defRPr>
            </a:pPr>
            <a:r>
              <a:rPr sz="1400" b="0">
                <a:solidFill>
                  <a:srgbClr val="0F172A"/>
                </a:solidFill>
                <a:latin typeface="Segoe UI"/>
              </a:rPr>
              <a:t>• Reconocer límites: timeout 15 min (Lambda), payload 6 MB sync / 256 KB async, disco efímero 512 MB /tmp (10 GB con ephemeral-storage).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194 — Versionado de datos con DVC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Designing Machine Learning Systems cap. 6 + docs oficiales DVC 3.x.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Versionar datasets pesados (&gt;100 MB, que git rechaza) con DVC 3.x, separando qué dato se usó (puntero en git, ~200 bytes) de dónde vive el blob real (S3, GCS, Azure, disco local). Reproducir un entrenamiento de hace 3 meses con git checkout &lt;sha&gt; &amp;&amp; dvc pull y entender por qué dvc.lock es a los datos lo que package-lock.json es a npm.</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Inicializar un repo con dvc init y rastrear un dataset con dvc add data/raw.csv (entiende que git solo guarda el .dvc pointer).</a:t>
            </a:r>
          </a:p>
          <a:p>
            <a:pPr>
              <a:spcAft>
                <a:spcPts val="800"/>
              </a:spcAft>
              <a:defRPr sz="1400" b="0">
                <a:solidFill>
                  <a:srgbClr val="0F172A"/>
                </a:solidFill>
                <a:latin typeface="Segoe UI"/>
              </a:defRPr>
            </a:pPr>
            <a:r>
              <a:rPr sz="1400" b="0">
                <a:solidFill>
                  <a:srgbClr val="0F172A"/>
                </a:solidFill>
                <a:latin typeface="Segoe UI"/>
              </a:rPr>
              <a:t>• Configurar un remote (dvc remote add -d origin s3://bucket/path) y sincronizar con dvc push / dvc pull.</a:t>
            </a:r>
          </a:p>
          <a:p>
            <a:pPr>
              <a:spcAft>
                <a:spcPts val="800"/>
              </a:spcAft>
              <a:defRPr sz="1400" b="0">
                <a:solidFill>
                  <a:srgbClr val="0F172A"/>
                </a:solidFill>
                <a:latin typeface="Segoe UI"/>
              </a:defRPr>
            </a:pPr>
            <a:r>
              <a:rPr sz="1400" b="0">
                <a:solidFill>
                  <a:srgbClr val="0F172A"/>
                </a:solidFill>
                <a:latin typeface="Segoe UI"/>
              </a:rPr>
              <a:t>• Construir un pipeline reproducible declarando stages en dvc.yaml (deps, outs, params, metrics) y ejecutarlo con dvc repro.</a:t>
            </a:r>
          </a:p>
          <a:p>
            <a:pPr>
              <a:spcAft>
                <a:spcPts val="800"/>
              </a:spcAft>
              <a:defRPr sz="1400" b="0">
                <a:solidFill>
                  <a:srgbClr val="0F172A"/>
                </a:solidFill>
                <a:latin typeface="Segoe UI"/>
              </a:defRPr>
            </a:pPr>
            <a:r>
              <a:rPr sz="1400" b="0">
                <a:solidFill>
                  <a:srgbClr val="0F172A"/>
                </a:solidFill>
                <a:latin typeface="Segoe UI"/>
              </a:rPr>
              <a:t>• Comparar experimentos con dvc exp run, dvc exp show, dvc exp diff — alternativa ligera a MLflow para casos simples.</a:t>
            </a:r>
          </a:p>
          <a:p>
            <a:pPr>
              <a:spcAft>
                <a:spcPts val="800"/>
              </a:spcAft>
              <a:defRPr sz="1400" b="0">
                <a:solidFill>
                  <a:srgbClr val="0F172A"/>
                </a:solidFill>
                <a:latin typeface="Segoe UI"/>
              </a:defRPr>
            </a:pPr>
            <a:r>
              <a:rPr sz="1400" b="0">
                <a:solidFill>
                  <a:srgbClr val="0F172A"/>
                </a:solidFill>
                <a:latin typeface="Segoe UI"/>
              </a:rPr>
              <a:t>• Diagnosticar ERROR: output 'X' is already tracked by SCM y otros choques DVC ↔ git.</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201 — Serverless ML: AWS Lambda, GCP Cloud Functions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Modelo de ejecución: scale-to-zero, request-per-instance</a:t>
            </a:r>
          </a:p>
          <a:p>
            <a:pPr>
              <a:spcAft>
                <a:spcPts val="1000"/>
              </a:spcAft>
              <a:defRPr sz="1600" b="0">
                <a:solidFill>
                  <a:srgbClr val="0F172A"/>
                </a:solidFill>
                <a:latin typeface="Segoe UI"/>
              </a:defRPr>
            </a:pPr>
            <a:r>
              <a:rPr sz="1600" b="0">
                <a:solidFill>
                  <a:srgbClr val="0F172A"/>
                </a:solidFill>
                <a:latin typeface="Segoe UI"/>
              </a:rPr>
              <a:t>• Cold start vs warm</a:t>
            </a:r>
          </a:p>
          <a:p>
            <a:pPr>
              <a:spcAft>
                <a:spcPts val="1000"/>
              </a:spcAft>
              <a:defRPr sz="1600" b="0">
                <a:solidFill>
                  <a:srgbClr val="0F172A"/>
                </a:solidFill>
                <a:latin typeface="Segoe UI"/>
              </a:defRPr>
            </a:pPr>
            <a:r>
              <a:rPr sz="1600" b="0">
                <a:solidFill>
                  <a:srgbClr val="0F172A"/>
                </a:solidFill>
                <a:latin typeface="Segoe UI"/>
              </a:rPr>
              <a:t>• Package formats: ZIP (≤250 MB) vs Container (≤10 GB)</a:t>
            </a:r>
          </a:p>
          <a:p>
            <a:pPr>
              <a:spcAft>
                <a:spcPts val="1000"/>
              </a:spcAft>
              <a:defRPr sz="1600" b="0">
                <a:solidFill>
                  <a:srgbClr val="0F172A"/>
                </a:solidFill>
                <a:latin typeface="Segoe UI"/>
              </a:defRPr>
            </a:pPr>
            <a:r>
              <a:rPr sz="1600" b="0">
                <a:solidFill>
                  <a:srgbClr val="0F172A"/>
                </a:solidFill>
                <a:latin typeface="Segoe UI"/>
              </a:rPr>
              <a:t>• Cost model: invocations + GB-seconds</a:t>
            </a:r>
          </a:p>
          <a:p>
            <a:pPr>
              <a:spcAft>
                <a:spcPts val="1000"/>
              </a:spcAft>
              <a:defRPr sz="1600" b="0">
                <a:solidFill>
                  <a:srgbClr val="0F172A"/>
                </a:solidFill>
                <a:latin typeface="Segoe UI"/>
              </a:defRPr>
            </a:pPr>
            <a:r>
              <a:rPr sz="1600" b="0">
                <a:solidFill>
                  <a:srgbClr val="0F172A"/>
                </a:solidFill>
                <a:latin typeface="Segoe UI"/>
              </a:rPr>
              <a:t>• Provisioned concurrency / min-instances</a:t>
            </a:r>
          </a:p>
          <a:p>
            <a:pPr>
              <a:spcAft>
                <a:spcPts val="1000"/>
              </a:spcAft>
              <a:defRPr sz="1600" b="0">
                <a:solidFill>
                  <a:srgbClr val="0F172A"/>
                </a:solidFill>
                <a:latin typeface="Segoe UI"/>
              </a:defRPr>
            </a:pPr>
            <a:r>
              <a:rPr sz="1600" b="0">
                <a:solidFill>
                  <a:srgbClr val="0F172A"/>
                </a:solidFill>
                <a:latin typeface="Segoe UI"/>
              </a:rPr>
              <a:t>• Cuándo NO usar serverless</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201 — Serverless ML: AWS Lambda, GCP Cloud Functions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lambda_dockerfile = '''\</a:t>
            </a:r>
          </a:p>
          <a:p>
            <a:pPr>
              <a:defRPr sz="1200" b="0">
                <a:solidFill>
                  <a:srgbClr val="F8FAFC"/>
                </a:solidFill>
                <a:latin typeface="Courier New"/>
              </a:defRPr>
            </a:pPr>
            <a:r>
              <a:rPr sz="1200" b="0">
                <a:solidFill>
                  <a:srgbClr val="F8FAFC"/>
                </a:solidFill>
                <a:latin typeface="Courier New"/>
              </a:rPr>
              <a:t>FROM public.ecr.aws/lambda/python:3.12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COPY requirements.txt ./</a:t>
            </a:r>
          </a:p>
          <a:p>
            <a:pPr>
              <a:defRPr sz="1200" b="0">
                <a:solidFill>
                  <a:srgbClr val="F8FAFC"/>
                </a:solidFill>
                <a:latin typeface="Courier New"/>
              </a:defRPr>
            </a:pPr>
            <a:r>
              <a:rPr sz="1200" b="0">
                <a:solidFill>
                  <a:srgbClr val="F8FAFC"/>
                </a:solidFill>
                <a:latin typeface="Courier New"/>
              </a:rPr>
              <a:t>RUN pip install --no-cache-dir -r requirements.txt</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COPY app.py model.pkl ./</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CMD ["app.lambda_handler"]</a:t>
            </a:r>
          </a:p>
          <a:p>
            <a:pPr>
              <a:defRPr sz="1200" b="0">
                <a:solidFill>
                  <a:srgbClr val="F8FAFC"/>
                </a:solidFill>
                <a:latin typeface="Courier New"/>
              </a:defRPr>
            </a:pPr>
            <a:r>
              <a:rPr sz="1200" b="0">
                <a:solidFill>
                  <a:srgbClr val="F8FAFC"/>
                </a:solidFill>
                <a:latin typeface="Courier New"/>
              </a:rPr>
              <a:t>'''</a:t>
            </a:r>
          </a:p>
          <a:p>
            <a:pPr>
              <a:defRPr sz="1200" b="0">
                <a:solidFill>
                  <a:srgbClr val="F8FAFC"/>
                </a:solidFill>
                <a:latin typeface="Courier New"/>
              </a:defRPr>
            </a:pPr>
            <a:r>
              <a:rPr sz="1200" b="0">
                <a:solidFill>
                  <a:srgbClr val="F8FAFC"/>
                </a:solidFill>
                <a:latin typeface="Courier New"/>
              </a:rPr>
              <a:t>print('# Dockerfile (Lambda)')</a:t>
            </a:r>
          </a:p>
          <a:p>
            <a:pPr>
              <a:defRPr sz="1200" b="0">
                <a:solidFill>
                  <a:srgbClr val="F8FAFC"/>
                </a:solidFill>
                <a:latin typeface="Courier New"/>
              </a:defRPr>
            </a:pPr>
            <a:r>
              <a:rPr sz="1200" b="0">
                <a:solidFill>
                  <a:srgbClr val="F8FAFC"/>
                </a:solidFill>
                <a:latin typeface="Courier New"/>
              </a:rPr>
              <a:t>print(lambda_dockerfile)</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201 — Serverless ML: AWS Lambda, GCP Cloud Functions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Lambda con container: buildeá un Dockerfile basado en public.ecr.aws/lambda/python:3.12, copiá app.py con lambda_handler(event, context), y model.pkl.</a:t>
            </a:r>
          </a:p>
          <a:p>
            <a:pPr>
              <a:spcAft>
                <a:spcPts val="800"/>
              </a:spcAft>
              <a:defRPr sz="1400" b="0">
                <a:solidFill>
                  <a:srgbClr val="0F172A"/>
                </a:solidFill>
                <a:latin typeface="Segoe UI"/>
              </a:defRPr>
            </a:pPr>
            <a:r>
              <a:rPr sz="1400" b="0">
                <a:solidFill>
                  <a:srgbClr val="0F172A"/>
                </a:solidFill>
                <a:latin typeface="Segoe UI"/>
              </a:rPr>
              <a:t>• API Gateway: creá una API HTTP y conectala a la Lambda.</a:t>
            </a:r>
          </a:p>
          <a:p>
            <a:pPr>
              <a:spcAft>
                <a:spcPts val="800"/>
              </a:spcAft>
              <a:defRPr sz="1400" b="0">
                <a:solidFill>
                  <a:srgbClr val="0F172A"/>
                </a:solidFill>
                <a:latin typeface="Segoe UI"/>
              </a:defRPr>
            </a:pPr>
            <a:r>
              <a:rPr sz="1400" b="0">
                <a:solidFill>
                  <a:srgbClr val="0F172A"/>
                </a:solidFill>
                <a:latin typeface="Segoe UI"/>
              </a:rPr>
              <a:t>• Provisioned Concurrency: configurá provisioned-concurrency=1 en la Lambda.</a:t>
            </a:r>
          </a:p>
          <a:p>
            <a:pPr>
              <a:spcAft>
                <a:spcPts val="800"/>
              </a:spcAft>
              <a:defRPr sz="1400" b="0">
                <a:solidFill>
                  <a:srgbClr val="0F172A"/>
                </a:solidFill>
                <a:latin typeface="Segoe UI"/>
              </a:defRPr>
            </a:pPr>
            <a:r>
              <a:rPr sz="1400" b="0">
                <a:solidFill>
                  <a:srgbClr val="0F172A"/>
                </a:solidFill>
                <a:latin typeface="Segoe UI"/>
              </a:rPr>
              <a:t>• Cloud Functions equivalent: gcloud functions deploy iris --gen2 --runtime=python312 --trigger-http --source=.</a:t>
            </a:r>
          </a:p>
          <a:p>
            <a:pPr>
              <a:spcAft>
                <a:spcPts val="800"/>
              </a:spcAft>
              <a:defRPr sz="1400" b="0">
                <a:solidFill>
                  <a:srgbClr val="0F172A"/>
                </a:solidFill>
                <a:latin typeface="Segoe UI"/>
              </a:defRPr>
            </a:pPr>
            <a:r>
              <a:rPr sz="1400" b="0">
                <a:solidFill>
                  <a:srgbClr val="0F172A"/>
                </a:solidFill>
                <a:latin typeface="Segoe UI"/>
              </a:rPr>
              <a:t>• Cost calc: asumí 100 req/s sostenido, modelo en RAM 512 MB, 80 ms p99.</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Lambda function (container image) que sirve predict con cold start &lt;3 s y warm &lt;80 ms.</a:t>
            </a:r>
          </a:p>
          <a:p>
            <a:pPr>
              <a:spcAft>
                <a:spcPts val="800"/>
              </a:spcAft>
              <a:defRPr sz="1400" b="0">
                <a:solidFill>
                  <a:srgbClr val="0F172A"/>
                </a:solidFill>
                <a:latin typeface="Segoe UI"/>
              </a:defRPr>
            </a:pPr>
            <a:r>
              <a:rPr sz="1400" b="0">
                <a:solidFill>
                  <a:srgbClr val="0F172A"/>
                </a:solidFill>
                <a:latin typeface="Segoe UI"/>
              </a:rPr>
              <a:t>• API Gateway HTTP exponiendo la Lambda.</a:t>
            </a:r>
          </a:p>
          <a:p>
            <a:pPr>
              <a:spcAft>
                <a:spcPts val="800"/>
              </a:spcAft>
              <a:defRPr sz="1400" b="0">
                <a:solidFill>
                  <a:srgbClr val="0F172A"/>
                </a:solidFill>
                <a:latin typeface="Segoe UI"/>
              </a:defRPr>
            </a:pPr>
            <a:r>
              <a:rPr sz="1400" b="0">
                <a:solidFill>
                  <a:srgbClr val="0F172A"/>
                </a:solidFill>
                <a:latin typeface="Segoe UI"/>
              </a:rPr>
              <a:t>• CloudWatch alarm que dispara si Errors &gt; 5 en 5 min, o Duration P99 &gt; 1000 ms.</a:t>
            </a:r>
          </a:p>
          <a:p>
            <a:pPr>
              <a:spcAft>
                <a:spcPts val="800"/>
              </a:spcAft>
              <a:defRPr sz="1400" b="0">
                <a:solidFill>
                  <a:srgbClr val="0F172A"/>
                </a:solidFill>
                <a:latin typeface="Segoe UI"/>
              </a:defRPr>
            </a:pPr>
            <a:r>
              <a:rPr sz="1400" b="0">
                <a:solidFill>
                  <a:srgbClr val="0F172A"/>
                </a:solidFill>
                <a:latin typeface="Segoe UI"/>
              </a:rPr>
              <a:t>• Script python cost_analysis.py que dado req_per_second_mean, req_size, mem_mb, duration_ms calcula $/mes en (a) Lambda on-demand, (b) Lambda con PC=2, (c) ECS Fargate equivalente, (d) K8s con 3 pods t3.medium.</a:t>
            </a:r>
          </a:p>
          <a:p>
            <a:pPr>
              <a:spcAft>
                <a:spcPts val="800"/>
              </a:spcAft>
              <a:defRPr sz="1400" b="0">
                <a:solidFill>
                  <a:srgbClr val="0F172A"/>
                </a:solidFill>
                <a:latin typeface="Segoe UI"/>
              </a:defRPr>
            </a:pPr>
            <a:r>
              <a:rPr sz="1400" b="0">
                <a:solidFill>
                  <a:srgbClr val="0F172A"/>
                </a:solidFill>
                <a:latin typeface="Segoe UI"/>
              </a:rPr>
              <a:t>• Recomendación escrita: para tu workload, qué opción elegir y por qué.</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202</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202 — Monitoreo: data drift, model drift, alertas</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202 — Monitoreo: data drift, model drift, alertas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cap. 8 + Evidently AI docs + NannyML + Gama et al., A Survey on Concept Drift Adaptation (ACM, 2014).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Detectar antes que el negocio: (a) data drift (la distribución de features cambió), (b) prediction drift (la distribución de predicciones cambió), (c) concept drift (la relación X→y cambió). Configurar alertas que avisen antes de que la métrica de negocio caiga, no después.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Distinguir data drift (P(X) cambia), prediction drift (P(ŷ) cambia), concept drift (P(y|X) cambia) y elegir el test correcto para cada uno.</a:t>
            </a:r>
          </a:p>
          <a:p>
            <a:pPr>
              <a:spcAft>
                <a:spcPts val="800"/>
              </a:spcAft>
              <a:defRPr sz="1400" b="0">
                <a:solidFill>
                  <a:srgbClr val="0F172A"/>
                </a:solidFill>
                <a:latin typeface="Segoe UI"/>
              </a:defRPr>
            </a:pPr>
            <a:r>
              <a:rPr sz="1400" b="0">
                <a:solidFill>
                  <a:srgbClr val="0F172A"/>
                </a:solidFill>
                <a:latin typeface="Segoe UI"/>
              </a:rPr>
              <a:t>• Detectar drift con tests estadísticos: PSI (Population Stability Index), K-S (continuas), chi-cuadrado (categóricas), Wasserstein (más sensible que K-S en colas).</a:t>
            </a:r>
          </a:p>
          <a:p>
            <a:pPr>
              <a:spcAft>
                <a:spcPts val="800"/>
              </a:spcAft>
              <a:defRPr sz="1400" b="0">
                <a:solidFill>
                  <a:srgbClr val="0F172A"/>
                </a:solidFill>
                <a:latin typeface="Segoe UI"/>
              </a:defRPr>
            </a:pPr>
            <a:r>
              <a:rPr sz="1400" b="0">
                <a:solidFill>
                  <a:srgbClr val="0F172A"/>
                </a:solidFill>
                <a:latin typeface="Segoe UI"/>
              </a:rPr>
              <a:t>• Usar Evidently AI para generar reportes HTML con todos los tests + visualizaciones, y NannyML para estimar performance sin labels en producción (CBPE).</a:t>
            </a:r>
          </a:p>
          <a:p>
            <a:pPr>
              <a:spcAft>
                <a:spcPts val="800"/>
              </a:spcAft>
              <a:defRPr sz="1400" b="0">
                <a:solidFill>
                  <a:srgbClr val="0F172A"/>
                </a:solidFill>
                <a:latin typeface="Segoe UI"/>
              </a:defRPr>
            </a:pPr>
            <a:r>
              <a:rPr sz="1400" b="0">
                <a:solidFill>
                  <a:srgbClr val="0F172A"/>
                </a:solidFill>
                <a:latin typeface="Segoe UI"/>
              </a:rPr>
              <a:t>• Configurar alertas en Grafana / CloudWatch / Slack vía webhook cuando el drift score supera el umbral.</a:t>
            </a:r>
          </a:p>
          <a:p>
            <a:pPr>
              <a:spcAft>
                <a:spcPts val="800"/>
              </a:spcAft>
              <a:defRPr sz="1400" b="0">
                <a:solidFill>
                  <a:srgbClr val="0F172A"/>
                </a:solidFill>
                <a:latin typeface="Segoe UI"/>
              </a:defRPr>
            </a:pPr>
            <a:r>
              <a:rPr sz="1400" b="0">
                <a:solidFill>
                  <a:srgbClr val="0F172A"/>
                </a:solidFill>
                <a:latin typeface="Segoe UI"/>
              </a:rPr>
              <a:t>• Reconocer cuándo el "drift" es ruido (re-test con bonferroni) vs señal (acción).</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202 — Monitoreo: data drift, model drift, alertas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3 tipos de drift y por qué importan distinto</a:t>
            </a:r>
          </a:p>
          <a:p>
            <a:pPr>
              <a:spcAft>
                <a:spcPts val="1000"/>
              </a:spcAft>
              <a:defRPr sz="1600" b="0">
                <a:solidFill>
                  <a:srgbClr val="0F172A"/>
                </a:solidFill>
                <a:latin typeface="Segoe UI"/>
              </a:defRPr>
            </a:pPr>
            <a:r>
              <a:rPr sz="1600" b="0">
                <a:solidFill>
                  <a:srgbClr val="0F172A"/>
                </a:solidFill>
                <a:latin typeface="Segoe UI"/>
              </a:rPr>
              <a:t>• PSI: umbral 0.1 / 0.2</a:t>
            </a:r>
          </a:p>
          <a:p>
            <a:pPr>
              <a:spcAft>
                <a:spcPts val="1000"/>
              </a:spcAft>
              <a:defRPr sz="1600" b="0">
                <a:solidFill>
                  <a:srgbClr val="0F172A"/>
                </a:solidFill>
                <a:latin typeface="Segoe UI"/>
              </a:defRPr>
            </a:pPr>
            <a:r>
              <a:rPr sz="1600" b="0">
                <a:solidFill>
                  <a:srgbClr val="0F172A"/>
                </a:solidFill>
                <a:latin typeface="Segoe UI"/>
              </a:rPr>
              <a:t>• K-S, chi-cuadrado, Wasserstein</a:t>
            </a:r>
          </a:p>
          <a:p>
            <a:pPr>
              <a:spcAft>
                <a:spcPts val="1000"/>
              </a:spcAft>
              <a:defRPr sz="1600" b="0">
                <a:solidFill>
                  <a:srgbClr val="0F172A"/>
                </a:solidFill>
                <a:latin typeface="Segoe UI"/>
              </a:defRPr>
            </a:pPr>
            <a:r>
              <a:rPr sz="1600" b="0">
                <a:solidFill>
                  <a:srgbClr val="0F172A"/>
                </a:solidFill>
                <a:latin typeface="Segoe UI"/>
              </a:rPr>
              <a:t>• Performance estimation sin labels (CBPE)</a:t>
            </a:r>
          </a:p>
          <a:p>
            <a:pPr>
              <a:spcAft>
                <a:spcPts val="1000"/>
              </a:spcAft>
              <a:defRPr sz="1600" b="0">
                <a:solidFill>
                  <a:srgbClr val="0F172A"/>
                </a:solidFill>
                <a:latin typeface="Segoe UI"/>
              </a:defRPr>
            </a:pPr>
            <a:r>
              <a:rPr sz="1600" b="0">
                <a:solidFill>
                  <a:srgbClr val="0F172A"/>
                </a:solidFill>
                <a:latin typeface="Segoe UI"/>
              </a:rPr>
              <a:t>• Reference window vs current window</a:t>
            </a:r>
          </a:p>
          <a:p>
            <a:pPr>
              <a:spcAft>
                <a:spcPts val="1000"/>
              </a:spcAft>
              <a:defRPr sz="1600" b="0">
                <a:solidFill>
                  <a:srgbClr val="0F172A"/>
                </a:solidFill>
                <a:latin typeface="Segoe UI"/>
              </a:defRPr>
            </a:pPr>
            <a:r>
              <a:rPr sz="1600" b="0">
                <a:solidFill>
                  <a:srgbClr val="0F172A"/>
                </a:solidFill>
                <a:latin typeface="Segoe UI"/>
              </a:rPr>
              <a:t>• Alertas: umbral + cooldown + canal</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202 — Monitoreo: data drift, model drift, alertas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 pandas as pd</a:t>
            </a:r>
          </a:p>
          <a:p>
            <a:pPr>
              <a:defRPr sz="1200" b="0">
                <a:solidFill>
                  <a:srgbClr val="F8FAFC"/>
                </a:solidFill>
                <a:latin typeface="Courier New"/>
              </a:defRPr>
            </a:pPr>
            <a:r>
              <a:rPr sz="1200" b="0">
                <a:solidFill>
                  <a:srgbClr val="F8FAFC"/>
                </a:solidFill>
                <a:latin typeface="Courier New"/>
              </a:rPr>
              <a:t>from scipy import stats</a:t>
            </a:r>
          </a:p>
          <a:p>
            <a:pPr>
              <a:defRPr sz="1200" b="0">
                <a:solidFill>
                  <a:srgbClr val="F8FAFC"/>
                </a:solidFill>
                <a:latin typeface="Courier New"/>
              </a:defRPr>
            </a:pPr>
            <a:r>
              <a:rPr sz="1200" b="0">
                <a:solidFill>
                  <a:srgbClr val="F8FAFC"/>
                </a:solidFill>
                <a:latin typeface="Courier New"/>
              </a:rPr>
              <a:t>from sklearn.datasets import fetch_california_housing</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X, y = fetch_california_housing(return_X_y=True, as_frame=True)</a:t>
            </a:r>
          </a:p>
          <a:p>
            <a:pPr>
              <a:defRPr sz="1200" b="0">
                <a:solidFill>
                  <a:srgbClr val="F8FAFC"/>
                </a:solidFill>
                <a:latin typeface="Courier New"/>
              </a:defRPr>
            </a:pPr>
            <a:r>
              <a:rPr sz="1200" b="0">
                <a:solidFill>
                  <a:srgbClr val="F8FAFC"/>
                </a:solidFill>
                <a:latin typeface="Courier New"/>
              </a:rPr>
              <a:t>rng = np.random.default_rng(42)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 Reference = primer 60%, Current = último 40% con shift</a:t>
            </a:r>
          </a:p>
          <a:p>
            <a:pPr>
              <a:defRPr sz="1200" b="0">
                <a:solidFill>
                  <a:srgbClr val="F8FAFC"/>
                </a:solidFill>
                <a:latin typeface="Courier New"/>
              </a:defRPr>
            </a:pPr>
            <a:r>
              <a:rPr sz="1200" b="0">
                <a:solidFill>
                  <a:srgbClr val="F8FAFC"/>
                </a:solidFill>
                <a:latin typeface="Courier New"/>
              </a:rPr>
              <a:t>n = len(X)</a:t>
            </a:r>
          </a:p>
          <a:p>
            <a:pPr>
              <a:defRPr sz="1200" b="0">
                <a:solidFill>
                  <a:srgbClr val="F8FAFC"/>
                </a:solidFill>
                <a:latin typeface="Courier New"/>
              </a:defRPr>
            </a:pPr>
            <a:r>
              <a:rPr sz="1200" b="0">
                <a:solidFill>
                  <a:srgbClr val="F8FAFC"/>
                </a:solidFill>
                <a:latin typeface="Courier New"/>
              </a:rPr>
              <a:t>ref = X.iloc[:int(n * 0.6)].copy()</a:t>
            </a:r>
          </a:p>
          <a:p>
            <a:pPr>
              <a:defRPr sz="1200" b="0">
                <a:solidFill>
                  <a:srgbClr val="F8FAFC"/>
                </a:solidFill>
                <a:latin typeface="Courier New"/>
              </a:defRPr>
            </a:pPr>
            <a:r>
              <a:rPr sz="1200" b="0">
                <a:solidFill>
                  <a:srgbClr val="F8FAFC"/>
                </a:solidFill>
                <a:latin typeface="Courier New"/>
              </a:rPr>
              <a:t>cur = X.iloc[int(n * 0.6):].copy()</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 Shift sintético: 'MedInc' inflación + 'HouseAge' segmento nuevo</a:t>
            </a:r>
          </a:p>
          <a:p>
            <a:pPr>
              <a:defRPr sz="1200" b="0">
                <a:solidFill>
                  <a:srgbClr val="F8FAFC"/>
                </a:solidFill>
                <a:latin typeface="Courier New"/>
              </a:defRPr>
            </a:pPr>
            <a:r>
              <a:rPr sz="1200" b="0">
                <a:solidFill>
                  <a:srgbClr val="F8FAFC"/>
                </a:solidFill>
                <a:latin typeface="Courier New"/>
              </a:rPr>
              <a:t>cur['MedInc'] = cur['MedInc'] * 1.5</a:t>
            </a:r>
          </a:p>
          <a:p>
            <a:pPr>
              <a:defRPr sz="1200" b="0">
                <a:solidFill>
                  <a:srgbClr val="F8FAFC"/>
                </a:solidFill>
                <a:latin typeface="Courier New"/>
              </a:defRPr>
            </a:pPr>
            <a:r>
              <a:rPr sz="1200" b="0">
                <a:solidFill>
                  <a:srgbClr val="F8FAFC"/>
                </a:solidFill>
                <a:latin typeface="Courier New"/>
              </a:rPr>
              <a:t>cur = cur[cur['HouseAge'] &gt;= 25]</a:t>
            </a:r>
          </a:p>
          <a:p>
            <a:pPr>
              <a:defRPr sz="1200" b="0">
                <a:solidFill>
                  <a:srgbClr val="F8FAFC"/>
                </a:solidFill>
                <a:latin typeface="Courier New"/>
              </a:defRPr>
            </a:pPr>
            <a:r>
              <a:rPr sz="1200" b="0">
                <a:solidFill>
                  <a:srgbClr val="F8FAFC"/>
                </a:solidFill>
                <a:latin typeface="Courier New"/>
              </a:rPr>
              <a:t>print('ref:', ref.shape, '| cur:', cur.shape)</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202 — Monitoreo: data drift, model drift, alertas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PSI manual: bineá MedInc en 10 deciles (con bordes del reference).</a:t>
            </a:r>
          </a:p>
          <a:p>
            <a:pPr>
              <a:spcAft>
                <a:spcPts val="800"/>
              </a:spcAft>
              <a:defRPr sz="1400" b="0">
                <a:solidFill>
                  <a:srgbClr val="0F172A"/>
                </a:solidFill>
                <a:latin typeface="Segoe UI"/>
              </a:defRPr>
            </a:pPr>
            <a:r>
              <a:rPr sz="1400" b="0">
                <a:solidFill>
                  <a:srgbClr val="0F172A"/>
                </a:solidFill>
                <a:latin typeface="Segoe UI"/>
              </a:rPr>
              <a:t>• K-S vs Wasserstein: agregale outliers a 5% de la muestra de producción (multiplicá esos por 100).</a:t>
            </a:r>
          </a:p>
          <a:p>
            <a:pPr>
              <a:spcAft>
                <a:spcPts val="800"/>
              </a:spcAft>
              <a:defRPr sz="1400" b="0">
                <a:solidFill>
                  <a:srgbClr val="0F172A"/>
                </a:solidFill>
                <a:latin typeface="Segoe UI"/>
              </a:defRPr>
            </a:pPr>
            <a:r>
              <a:rPr sz="1400" b="0">
                <a:solidFill>
                  <a:srgbClr val="0F172A"/>
                </a:solidFill>
                <a:latin typeface="Segoe UI"/>
              </a:rPr>
              <a:t>• Reporte Evidently: Report(metrics=[DataDriftPreset()]) sobre reference vs current.</a:t>
            </a:r>
          </a:p>
          <a:p>
            <a:pPr>
              <a:spcAft>
                <a:spcPts val="800"/>
              </a:spcAft>
              <a:defRPr sz="1400" b="0">
                <a:solidFill>
                  <a:srgbClr val="0F172A"/>
                </a:solidFill>
                <a:latin typeface="Segoe UI"/>
              </a:defRPr>
            </a:pPr>
            <a:r>
              <a:rPr sz="1400" b="0">
                <a:solidFill>
                  <a:srgbClr val="0F172A"/>
                </a:solidFill>
                <a:latin typeface="Segoe UI"/>
              </a:rPr>
              <a:t>• Concept drift sin labels (CBPE): con NannyML, fit el estimador sobre reference + predicciones.</a:t>
            </a:r>
          </a:p>
          <a:p>
            <a:pPr>
              <a:spcAft>
                <a:spcPts val="800"/>
              </a:spcAft>
              <a:defRPr sz="1400" b="0">
                <a:solidFill>
                  <a:srgbClr val="0F172A"/>
                </a:solidFill>
                <a:latin typeface="Segoe UI"/>
              </a:defRPr>
            </a:pPr>
            <a:r>
              <a:rPr sz="1400" b="0">
                <a:solidFill>
                  <a:srgbClr val="0F172A"/>
                </a:solidFill>
                <a:latin typeface="Segoe UI"/>
              </a:rPr>
              <a:t>• Alerta: escribí un script que (a) calcule PSI por feature, (b) si alguna &gt;0.2 emite un POST a un webhook Slack/Discord, (c) usá cooldown de 4 h con un archivo last_alert.txt para evitar spamming.</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Job diario (Cron / Airflow / GH Actions schedule) que toma el snapshot de producción de las últimas 24 h y lo compara con el reference window.</a:t>
            </a:r>
          </a:p>
          <a:p>
            <a:pPr>
              <a:spcAft>
                <a:spcPts val="800"/>
              </a:spcAft>
              <a:defRPr sz="1400" b="0">
                <a:solidFill>
                  <a:srgbClr val="0F172A"/>
                </a:solidFill>
                <a:latin typeface="Segoe UI"/>
              </a:defRPr>
            </a:pPr>
            <a:r>
              <a:rPr sz="1400" b="0">
                <a:solidFill>
                  <a:srgbClr val="0F172A"/>
                </a:solidFill>
                <a:latin typeface="Segoe UI"/>
              </a:rPr>
              <a:t>• Reporte Evidently HTML guardado en S3 / GCS (timestamped).</a:t>
            </a:r>
          </a:p>
          <a:p>
            <a:pPr>
              <a:spcAft>
                <a:spcPts val="800"/>
              </a:spcAft>
              <a:defRPr sz="1400" b="0">
                <a:solidFill>
                  <a:srgbClr val="0F172A"/>
                </a:solidFill>
                <a:latin typeface="Segoe UI"/>
              </a:defRPr>
            </a:pPr>
            <a:r>
              <a:rPr sz="1400" b="0">
                <a:solidFill>
                  <a:srgbClr val="0F172A"/>
                </a:solidFill>
                <a:latin typeface="Segoe UI"/>
              </a:rPr>
              <a:t>• PSI dashboard en Grafana o Streamlit que muestra evolución por feature en los últimos 30 días.</a:t>
            </a:r>
          </a:p>
          <a:p>
            <a:pPr>
              <a:spcAft>
                <a:spcPts val="800"/>
              </a:spcAft>
              <a:defRPr sz="1400" b="0">
                <a:solidFill>
                  <a:srgbClr val="0F172A"/>
                </a:solidFill>
                <a:latin typeface="Segoe UI"/>
              </a:defRPr>
            </a:pPr>
            <a:r>
              <a:rPr sz="1400" b="0">
                <a:solidFill>
                  <a:srgbClr val="0F172A"/>
                </a:solidFill>
                <a:latin typeface="Segoe UI"/>
              </a:rPr>
              <a:t>• Alerta a Slack si: PSI &gt; 0.2 en cualquier feature, O drift score global &gt; umbral, O CBPE estimated_accuracy cayó &gt;5 puntos.</a:t>
            </a:r>
          </a:p>
          <a:p>
            <a:pPr>
              <a:spcAft>
                <a:spcPts val="800"/>
              </a:spcAft>
              <a:defRPr sz="1400" b="0">
                <a:solidFill>
                  <a:srgbClr val="0F172A"/>
                </a:solidFill>
                <a:latin typeface="Segoe UI"/>
              </a:defRPr>
            </a:pPr>
            <a:r>
              <a:rPr sz="1400" b="0">
                <a:solidFill>
                  <a:srgbClr val="0F172A"/>
                </a:solidFill>
                <a:latin typeface="Segoe UI"/>
              </a:rPr>
              <a:t>• Runbook (runbook.md) con 3 escenarios: (a) drift de feature legítimo (cambio negocio) → retrainings, (b) drift por bug en pipeline → fix upstream, (c) concept drift → A/B test modelo nuevo.</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203</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203 — Reentrenamiento programado</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203 — Reentrenamiento programado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cap. 9 + Airflow docs + Prefect docs.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Convertir el reentrenamiento en un proceso programado, auditado y reversible: DAG que cada N horas/días corre pull-data → validate → train → evaluate → promote-if-better → notify, con shadow/canary (Clase 204) antes del rollout pleno. Decidir entre schedule fijo, trigger por drift y trigger por degradación según el caso.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Diseñar un DAG (Airflow/Prefect/Dagster) que orqueste el reentrenamiento completo.</a:t>
            </a:r>
          </a:p>
          <a:p>
            <a:pPr>
              <a:spcAft>
                <a:spcPts val="800"/>
              </a:spcAft>
              <a:defRPr sz="1400" b="0">
                <a:solidFill>
                  <a:srgbClr val="0F172A"/>
                </a:solidFill>
                <a:latin typeface="Segoe UI"/>
              </a:defRPr>
            </a:pPr>
            <a:r>
              <a:rPr sz="1400" b="0">
                <a:solidFill>
                  <a:srgbClr val="0F172A"/>
                </a:solidFill>
                <a:latin typeface="Segoe UI"/>
              </a:rPr>
              <a:t>• Implementar el patrón champion-challenger: el modelo Production sigue sirviendo hasta que el challenger demuestra ser mejor en métricas de validación + en shadow.</a:t>
            </a:r>
          </a:p>
          <a:p>
            <a:pPr>
              <a:spcAft>
                <a:spcPts val="800"/>
              </a:spcAft>
              <a:defRPr sz="1400" b="0">
                <a:solidFill>
                  <a:srgbClr val="0F172A"/>
                </a:solidFill>
                <a:latin typeface="Segoe UI"/>
              </a:defRPr>
            </a:pPr>
            <a:r>
              <a:rPr sz="1400" b="0">
                <a:solidFill>
                  <a:srgbClr val="0F172A"/>
                </a:solidFill>
                <a:latin typeface="Segoe UI"/>
              </a:rPr>
              <a:t>• Configurar tres estrategias de trigger: cron(0 2   MON), on_drift &gt; threshold, on_performance_degraded.</a:t>
            </a:r>
          </a:p>
          <a:p>
            <a:pPr>
              <a:spcAft>
                <a:spcPts val="800"/>
              </a:spcAft>
              <a:defRPr sz="1400" b="0">
                <a:solidFill>
                  <a:srgbClr val="0F172A"/>
                </a:solidFill>
                <a:latin typeface="Segoe UI"/>
              </a:defRPr>
            </a:pPr>
            <a:r>
              <a:rPr sz="1400" b="0">
                <a:solidFill>
                  <a:srgbClr val="0F172A"/>
                </a:solidFill>
                <a:latin typeface="Segoe UI"/>
              </a:rPr>
              <a:t>• Garantizar idempotencia (re-runs no duplican datos) y observabilidad (logs estructurados, alertas en fallas).</a:t>
            </a:r>
          </a:p>
          <a:p>
            <a:pPr>
              <a:spcAft>
                <a:spcPts val="800"/>
              </a:spcAft>
              <a:defRPr sz="1400" b="0">
                <a:solidFill>
                  <a:srgbClr val="0F172A"/>
                </a:solidFill>
                <a:latin typeface="Segoe UI"/>
              </a:defRPr>
            </a:pPr>
            <a:r>
              <a:rPr sz="1400" b="0">
                <a:solidFill>
                  <a:srgbClr val="0F172A"/>
                </a:solidFill>
                <a:latin typeface="Segoe UI"/>
              </a:rPr>
              <a:t>• Diferenciar online learning (modelo actualiza con cada nueva muestra) de continual training (re-trainings periódicos).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194 — Versionado de datos con DVC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El problema: git LFS no escala a TB</a:t>
            </a:r>
          </a:p>
          <a:p>
            <a:pPr>
              <a:spcAft>
                <a:spcPts val="1000"/>
              </a:spcAft>
              <a:defRPr sz="1600" b="0">
                <a:solidFill>
                  <a:srgbClr val="0F172A"/>
                </a:solidFill>
                <a:latin typeface="Segoe UI"/>
              </a:defRPr>
            </a:pPr>
            <a:r>
              <a:rPr sz="1600" b="0">
                <a:solidFill>
                  <a:srgbClr val="0F172A"/>
                </a:solidFill>
                <a:latin typeface="Segoe UI"/>
              </a:rPr>
              <a:t>• Modelo mental DVC: pointer en git + blob en remote</a:t>
            </a:r>
          </a:p>
          <a:p>
            <a:pPr>
              <a:spcAft>
                <a:spcPts val="1000"/>
              </a:spcAft>
              <a:defRPr sz="1600" b="0">
                <a:solidFill>
                  <a:srgbClr val="0F172A"/>
                </a:solidFill>
                <a:latin typeface="Segoe UI"/>
              </a:defRPr>
            </a:pPr>
            <a:r>
              <a:rPr sz="1600" b="0">
                <a:solidFill>
                  <a:srgbClr val="0F172A"/>
                </a:solidFill>
                <a:latin typeface="Segoe UI"/>
              </a:rPr>
              <a:t>• dvc add vs dvc.yaml stages</a:t>
            </a:r>
          </a:p>
          <a:p>
            <a:pPr>
              <a:spcAft>
                <a:spcPts val="1000"/>
              </a:spcAft>
              <a:defRPr sz="1600" b="0">
                <a:solidFill>
                  <a:srgbClr val="0F172A"/>
                </a:solidFill>
                <a:latin typeface="Segoe UI"/>
              </a:defRPr>
            </a:pPr>
            <a:r>
              <a:rPr sz="1600" b="0">
                <a:solidFill>
                  <a:srgbClr val="0F172A"/>
                </a:solidFill>
                <a:latin typeface="Segoe UI"/>
              </a:rPr>
              <a:t>• Remotes (S3, GCS, Azure, SSH, local)</a:t>
            </a:r>
          </a:p>
          <a:p>
            <a:pPr>
              <a:spcAft>
                <a:spcPts val="1000"/>
              </a:spcAft>
              <a:defRPr sz="1600" b="0">
                <a:solidFill>
                  <a:srgbClr val="0F172A"/>
                </a:solidFill>
                <a:latin typeface="Segoe UI"/>
              </a:defRPr>
            </a:pPr>
            <a:r>
              <a:rPr sz="1600" b="0">
                <a:solidFill>
                  <a:srgbClr val="0F172A"/>
                </a:solidFill>
                <a:latin typeface="Segoe UI"/>
              </a:rPr>
              <a:t>• dvc.lock — el "lockfile" de tu pipeline</a:t>
            </a:r>
          </a:p>
          <a:p>
            <a:pPr>
              <a:spcAft>
                <a:spcPts val="1000"/>
              </a:spcAft>
              <a:defRPr sz="1600" b="0">
                <a:solidFill>
                  <a:srgbClr val="0F172A"/>
                </a:solidFill>
                <a:latin typeface="Segoe UI"/>
              </a:defRPr>
            </a:pPr>
            <a:r>
              <a:rPr sz="1600" b="0">
                <a:solidFill>
                  <a:srgbClr val="0F172A"/>
                </a:solidFill>
                <a:latin typeface="Segoe UI"/>
              </a:rPr>
              <a:t>• dvc exp — branching-less experiments</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203 — Reentrenamiento programado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Triggers: schedule vs drift vs degradation</a:t>
            </a:r>
          </a:p>
          <a:p>
            <a:pPr>
              <a:spcAft>
                <a:spcPts val="1000"/>
              </a:spcAft>
              <a:defRPr sz="1600" b="0">
                <a:solidFill>
                  <a:srgbClr val="0F172A"/>
                </a:solidFill>
                <a:latin typeface="Segoe UI"/>
              </a:defRPr>
            </a:pPr>
            <a:r>
              <a:rPr sz="1600" b="0">
                <a:solidFill>
                  <a:srgbClr val="0F172A"/>
                </a:solidFill>
                <a:latin typeface="Segoe UI"/>
              </a:rPr>
              <a:t>• DAG = grafo de tareas con deps</a:t>
            </a:r>
          </a:p>
          <a:p>
            <a:pPr>
              <a:spcAft>
                <a:spcPts val="1000"/>
              </a:spcAft>
              <a:defRPr sz="1600" b="0">
                <a:solidFill>
                  <a:srgbClr val="0F172A"/>
                </a:solidFill>
                <a:latin typeface="Segoe UI"/>
              </a:defRPr>
            </a:pPr>
            <a:r>
              <a:rPr sz="1600" b="0">
                <a:solidFill>
                  <a:srgbClr val="0F172A"/>
                </a:solidFill>
                <a:latin typeface="Segoe UI"/>
              </a:rPr>
              <a:t>• Champion-challenger</a:t>
            </a:r>
          </a:p>
          <a:p>
            <a:pPr>
              <a:spcAft>
                <a:spcPts val="1000"/>
              </a:spcAft>
              <a:defRPr sz="1600" b="0">
                <a:solidFill>
                  <a:srgbClr val="0F172A"/>
                </a:solidFill>
                <a:latin typeface="Segoe UI"/>
              </a:defRPr>
            </a:pPr>
            <a:r>
              <a:rPr sz="1600" b="0">
                <a:solidFill>
                  <a:srgbClr val="0F172A"/>
                </a:solidFill>
                <a:latin typeface="Segoe UI"/>
              </a:rPr>
              <a:t>• Idempotencia</a:t>
            </a:r>
          </a:p>
          <a:p>
            <a:pPr>
              <a:spcAft>
                <a:spcPts val="1000"/>
              </a:spcAft>
              <a:defRPr sz="1600" b="0">
                <a:solidFill>
                  <a:srgbClr val="0F172A"/>
                </a:solidFill>
                <a:latin typeface="Segoe UI"/>
              </a:defRPr>
            </a:pPr>
            <a:r>
              <a:rPr sz="1600" b="0">
                <a:solidFill>
                  <a:srgbClr val="0F172A"/>
                </a:solidFill>
                <a:latin typeface="Segoe UI"/>
              </a:rPr>
              <a:t>• Online vs continual training</a:t>
            </a:r>
          </a:p>
          <a:p>
            <a:pPr>
              <a:spcAft>
                <a:spcPts val="1000"/>
              </a:spcAft>
              <a:defRPr sz="1600" b="0">
                <a:solidFill>
                  <a:srgbClr val="0F172A"/>
                </a:solidFill>
                <a:latin typeface="Segoe UI"/>
              </a:defRPr>
            </a:pPr>
            <a:r>
              <a:rPr sz="1600" b="0">
                <a:solidFill>
                  <a:srgbClr val="0F172A"/>
                </a:solidFill>
                <a:latin typeface="Segoe UI"/>
              </a:rPr>
              <a:t>• Catastrophic forgetting</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203 — Reentrenamiento programado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os, tempfile, shutil</a:t>
            </a:r>
          </a:p>
          <a:p>
            <a:pPr>
              <a:defRPr sz="1200" b="0">
                <a:solidFill>
                  <a:srgbClr val="F8FAFC"/>
                </a:solidFill>
                <a:latin typeface="Courier New"/>
              </a:defRPr>
            </a:pPr>
            <a:r>
              <a:rPr sz="1200" b="0">
                <a:solidFill>
                  <a:srgbClr val="F8FAFC"/>
                </a:solidFill>
                <a:latin typeface="Courier New"/>
              </a:rPr>
              <a:t>from pathlib import Path</a:t>
            </a:r>
          </a:p>
          <a:p>
            <a:pPr>
              <a:defRPr sz="1200" b="0">
                <a:solidFill>
                  <a:srgbClr val="F8FAFC"/>
                </a:solidFill>
                <a:latin typeface="Courier New"/>
              </a:defRPr>
            </a:pPr>
            <a:r>
              <a:rPr sz="1200" b="0">
                <a:solidFill>
                  <a:srgbClr val="F8FAFC"/>
                </a:solidFill>
                <a:latin typeface="Courier New"/>
              </a:rPr>
              <a:t>WORK = Path(tempfile.gettempdir()) / 'retrain_demo'</a:t>
            </a:r>
          </a:p>
          <a:p>
            <a:pPr>
              <a:defRPr sz="1200" b="0">
                <a:solidFill>
                  <a:srgbClr val="F8FAFC"/>
                </a:solidFill>
                <a:latin typeface="Courier New"/>
              </a:defRPr>
            </a:pPr>
            <a:r>
              <a:rPr sz="1200" b="0">
                <a:solidFill>
                  <a:srgbClr val="F8FAFC"/>
                </a:solidFill>
                <a:latin typeface="Courier New"/>
              </a:rPr>
              <a:t>if WORK.exists(): shutil.rmtree(WORK)</a:t>
            </a:r>
          </a:p>
          <a:p>
            <a:pPr>
              <a:defRPr sz="1200" b="0">
                <a:solidFill>
                  <a:srgbClr val="F8FAFC"/>
                </a:solidFill>
                <a:latin typeface="Courier New"/>
              </a:defRPr>
            </a:pPr>
            <a:r>
              <a:rPr sz="1200" b="0">
                <a:solidFill>
                  <a:srgbClr val="F8FAFC"/>
                </a:solidFill>
                <a:latin typeface="Courier New"/>
              </a:rPr>
              <a:t>WORK.mkdir(); os.chdir(WORK)</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import mlflow</a:t>
            </a:r>
          </a:p>
          <a:p>
            <a:pPr>
              <a:defRPr sz="1200" b="0">
                <a:solidFill>
                  <a:srgbClr val="F8FAFC"/>
                </a:solidFill>
                <a:latin typeface="Courier New"/>
              </a:defRPr>
            </a:pPr>
            <a:r>
              <a:rPr sz="1200" b="0">
                <a:solidFill>
                  <a:srgbClr val="F8FAFC"/>
                </a:solidFill>
                <a:latin typeface="Courier New"/>
              </a:rPr>
              <a:t>mlflow.set_tracking_uri(f'file:{WORK}/mlruns')</a:t>
            </a:r>
          </a:p>
          <a:p>
            <a:pPr>
              <a:defRPr sz="1200" b="0">
                <a:solidFill>
                  <a:srgbClr val="F8FAFC"/>
                </a:solidFill>
                <a:latin typeface="Courier New"/>
              </a:defRPr>
            </a:pPr>
            <a:r>
              <a:rPr sz="1200" b="0">
                <a:solidFill>
                  <a:srgbClr val="F8FAFC"/>
                </a:solidFill>
                <a:latin typeface="Courier New"/>
              </a:rPr>
              <a:t>mlflow.set_experiment('continual-training')</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203 — Reentrenamiento programado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DAG mínimo (Airflow o Prefect): 5 tareas: pull_data → validate_data → train → evaluate → promote.</a:t>
            </a:r>
          </a:p>
          <a:p>
            <a:pPr>
              <a:spcAft>
                <a:spcPts val="800"/>
              </a:spcAft>
              <a:defRPr sz="1400" b="0">
                <a:solidFill>
                  <a:srgbClr val="0F172A"/>
                </a:solidFill>
                <a:latin typeface="Segoe UI"/>
              </a:defRPr>
            </a:pPr>
            <a:r>
              <a:rPr sz="1400" b="0">
                <a:solidFill>
                  <a:srgbClr val="0F172A"/>
                </a:solidFill>
                <a:latin typeface="Segoe UI"/>
              </a:rPr>
              <a:t>• Champion-challenger: en promote, comparar challenger.f1 vs champion.f1 (leídos de MLflow).</a:t>
            </a:r>
          </a:p>
          <a:p>
            <a:pPr>
              <a:spcAft>
                <a:spcPts val="800"/>
              </a:spcAft>
              <a:defRPr sz="1400" b="0">
                <a:solidFill>
                  <a:srgbClr val="0F172A"/>
                </a:solidFill>
                <a:latin typeface="Segoe UI"/>
              </a:defRPr>
            </a:pPr>
            <a:r>
              <a:rPr sz="1400" b="0">
                <a:solidFill>
                  <a:srgbClr val="0F172A"/>
                </a:solidFill>
                <a:latin typeface="Segoe UI"/>
              </a:rPr>
              <a:t>• Idempotencia: ejecutá el DAG dos veces seguidas para la misma fecha.</a:t>
            </a:r>
          </a:p>
          <a:p>
            <a:pPr>
              <a:spcAft>
                <a:spcPts val="800"/>
              </a:spcAft>
              <a:defRPr sz="1400" b="0">
                <a:solidFill>
                  <a:srgbClr val="0F172A"/>
                </a:solidFill>
                <a:latin typeface="Segoe UI"/>
              </a:defRPr>
            </a:pPr>
            <a:r>
              <a:rPr sz="1400" b="0">
                <a:solidFill>
                  <a:srgbClr val="0F172A"/>
                </a:solidFill>
                <a:latin typeface="Segoe UI"/>
              </a:rPr>
              <a:t>• Trigger por drift: agregá una tarea inicial check_drift que (a) si PSI &gt; 0.2 continúa el DAG, (b) si no, hace raise AirflowSkipException (skipea el resto).</a:t>
            </a:r>
          </a:p>
          <a:p>
            <a:pPr>
              <a:spcAft>
                <a:spcPts val="800"/>
              </a:spcAft>
              <a:defRPr sz="1400" b="0">
                <a:solidFill>
                  <a:srgbClr val="0F172A"/>
                </a:solidFill>
                <a:latin typeface="Segoe UI"/>
              </a:defRPr>
            </a:pPr>
            <a:r>
              <a:rPr sz="1400" b="0">
                <a:solidFill>
                  <a:srgbClr val="0F172A"/>
                </a:solidFill>
                <a:latin typeface="Segoe UI"/>
              </a:rPr>
              <a:t>• Backfill: simulá un bug en la tarea validate_data que ya corrió bien por una semana.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Corre diariamente a las 02:00 UTC.</a:t>
            </a:r>
          </a:p>
          <a:p>
            <a:pPr>
              <a:spcAft>
                <a:spcPts val="800"/>
              </a:spcAft>
              <a:defRPr sz="1400" b="0">
                <a:solidFill>
                  <a:srgbClr val="0F172A"/>
                </a:solidFill>
                <a:latin typeface="Segoe UI"/>
              </a:defRPr>
            </a:pPr>
            <a:r>
              <a:rPr sz="1400" b="0">
                <a:solidFill>
                  <a:srgbClr val="0F172A"/>
                </a:solidFill>
                <a:latin typeface="Segoe UI"/>
              </a:rPr>
              <a:t>• Pull últimos 30 días de data, valida con Great Expectations (Clase 206) — falla con alert si no pasa.</a:t>
            </a:r>
          </a:p>
          <a:p>
            <a:pPr>
              <a:spcAft>
                <a:spcPts val="800"/>
              </a:spcAft>
              <a:defRPr sz="1400" b="0">
                <a:solidFill>
                  <a:srgbClr val="0F172A"/>
                </a:solidFill>
                <a:latin typeface="Segoe UI"/>
              </a:defRPr>
            </a:pPr>
            <a:r>
              <a:rPr sz="1400" b="0">
                <a:solidFill>
                  <a:srgbClr val="0F172A"/>
                </a:solidFill>
                <a:latin typeface="Segoe UI"/>
              </a:rPr>
              <a:t>• Re-entrena, evalúa contra hold-out + slices de fairness, registra en MLflow.</a:t>
            </a:r>
          </a:p>
          <a:p>
            <a:pPr>
              <a:spcAft>
                <a:spcPts val="800"/>
              </a:spcAft>
              <a:defRPr sz="1400" b="0">
                <a:solidFill>
                  <a:srgbClr val="0F172A"/>
                </a:solidFill>
                <a:latin typeface="Segoe UI"/>
              </a:defRPr>
            </a:pPr>
            <a:r>
              <a:rPr sz="1400" b="0">
                <a:solidFill>
                  <a:srgbClr val="0F172A"/>
                </a:solidFill>
                <a:latin typeface="Segoe UI"/>
              </a:rPr>
              <a:t>• Compara contra champion: promueve a @challenger (alias) si métrica supera umbral.</a:t>
            </a:r>
          </a:p>
          <a:p>
            <a:pPr>
              <a:spcAft>
                <a:spcPts val="800"/>
              </a:spcAft>
              <a:defRPr sz="1400" b="0">
                <a:solidFill>
                  <a:srgbClr val="0F172A"/>
                </a:solidFill>
                <a:latin typeface="Segoe UI"/>
              </a:defRPr>
            </a:pPr>
            <a:r>
              <a:rPr sz="1400" b="0">
                <a:solidFill>
                  <a:srgbClr val="0F172A"/>
                </a:solidFill>
                <a:latin typeface="Segoe UI"/>
              </a:rPr>
              <a:t>• Tarea shadow_test que durante 24 h compara predicciones challenger vs champion sobre tráfico real (Clase 204).</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204</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204 — Shadow deployment y canary releases</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204 — Shadow deployment y canary releases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cap. 11 + Fowler, Continuous Delivery + Istio traffic management.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Desplegar un modelo nuevo sin arriesgar producción: primero en shadow (recibe tráfico real pero sus predicciones no se devuelven al usuario), después canary (1% → 5% → 25% → 100% del tráfico). Convertir "creo que esto es mejor" en "lo medí en producción real".</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Implementar shadow mode: doble call (champion + challenger), respuesta del champion al user, log de ambas para análisis offline.</a:t>
            </a:r>
          </a:p>
          <a:p>
            <a:pPr>
              <a:spcAft>
                <a:spcPts val="800"/>
              </a:spcAft>
              <a:defRPr sz="1400" b="0">
                <a:solidFill>
                  <a:srgbClr val="0F172A"/>
                </a:solidFill>
                <a:latin typeface="Segoe UI"/>
              </a:defRPr>
            </a:pPr>
            <a:r>
              <a:rPr sz="1400" b="0">
                <a:solidFill>
                  <a:srgbClr val="0F172A"/>
                </a:solidFill>
                <a:latin typeface="Segoe UI"/>
              </a:rPr>
              <a:t>• Configurar canary release progresivo (1% → 5% → 25% → 100%) con K8s + Istio, o con feature flag a nivel app (LaunchDarkly, Unleash).</a:t>
            </a:r>
          </a:p>
          <a:p>
            <a:pPr>
              <a:spcAft>
                <a:spcPts val="800"/>
              </a:spcAft>
              <a:defRPr sz="1400" b="0">
                <a:solidFill>
                  <a:srgbClr val="0F172A"/>
                </a:solidFill>
                <a:latin typeface="Segoe UI"/>
              </a:defRPr>
            </a:pPr>
            <a:r>
              <a:rPr sz="1400" b="0">
                <a:solidFill>
                  <a:srgbClr val="0F172A"/>
                </a:solidFill>
                <a:latin typeface="Segoe UI"/>
              </a:rPr>
              <a:t>• Definir rollback automático: si la métrica del canary degrada &gt;X%, volver al 100% champion en &lt;5 min.</a:t>
            </a:r>
          </a:p>
          <a:p>
            <a:pPr>
              <a:spcAft>
                <a:spcPts val="800"/>
              </a:spcAft>
              <a:defRPr sz="1400" b="0">
                <a:solidFill>
                  <a:srgbClr val="0F172A"/>
                </a:solidFill>
                <a:latin typeface="Segoe UI"/>
              </a:defRPr>
            </a:pPr>
            <a:r>
              <a:rPr sz="1400" b="0">
                <a:solidFill>
                  <a:srgbClr val="0F172A"/>
                </a:solidFill>
                <a:latin typeface="Segoe UI"/>
              </a:rPr>
              <a:t>• Implementar A/B test correcto: muestra del mismo segmento, métrica primaria pre-registrada, poder estadístico calculado.</a:t>
            </a:r>
          </a:p>
          <a:p>
            <a:pPr>
              <a:spcAft>
                <a:spcPts val="800"/>
              </a:spcAft>
              <a:defRPr sz="1400" b="0">
                <a:solidFill>
                  <a:srgbClr val="0F172A"/>
                </a:solidFill>
                <a:latin typeface="Segoe UI"/>
              </a:defRPr>
            </a:pPr>
            <a:r>
              <a:rPr sz="1400" b="0">
                <a:solidFill>
                  <a:srgbClr val="0F172A"/>
                </a:solidFill>
                <a:latin typeface="Segoe UI"/>
              </a:rPr>
              <a:t>• Diferenciar shadow (sin riesgo, costo doble) de canary (riesgo limitado, costo nuevo solo).</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204 — Shadow deployment y canary releases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Shadow vs canary vs blue-green vs A/B</a:t>
            </a:r>
          </a:p>
          <a:p>
            <a:pPr>
              <a:spcAft>
                <a:spcPts val="1000"/>
              </a:spcAft>
              <a:defRPr sz="1600" b="0">
                <a:solidFill>
                  <a:srgbClr val="0F172A"/>
                </a:solidFill>
                <a:latin typeface="Segoe UI"/>
              </a:defRPr>
            </a:pPr>
            <a:r>
              <a:rPr sz="1600" b="0">
                <a:solidFill>
                  <a:srgbClr val="0F172A"/>
                </a:solidFill>
                <a:latin typeface="Segoe UI"/>
              </a:rPr>
              <a:t>• Implementación: app-level vs infra-level</a:t>
            </a:r>
          </a:p>
          <a:p>
            <a:pPr>
              <a:spcAft>
                <a:spcPts val="1000"/>
              </a:spcAft>
              <a:defRPr sz="1600" b="0">
                <a:solidFill>
                  <a:srgbClr val="0F172A"/>
                </a:solidFill>
                <a:latin typeface="Segoe UI"/>
              </a:defRPr>
            </a:pPr>
            <a:r>
              <a:rPr sz="1600" b="0">
                <a:solidFill>
                  <a:srgbClr val="0F172A"/>
                </a:solidFill>
                <a:latin typeface="Segoe UI"/>
              </a:rPr>
              <a:t>• Métrica de "salud" del canary</a:t>
            </a:r>
          </a:p>
          <a:p>
            <a:pPr>
              <a:spcAft>
                <a:spcPts val="1000"/>
              </a:spcAft>
              <a:defRPr sz="1600" b="0">
                <a:solidFill>
                  <a:srgbClr val="0F172A"/>
                </a:solidFill>
                <a:latin typeface="Segoe UI"/>
              </a:defRPr>
            </a:pPr>
            <a:r>
              <a:rPr sz="1600" b="0">
                <a:solidFill>
                  <a:srgbClr val="0F172A"/>
                </a:solidFill>
                <a:latin typeface="Segoe UI"/>
              </a:rPr>
              <a:t>• Rollback automático</a:t>
            </a:r>
          </a:p>
          <a:p>
            <a:pPr>
              <a:spcAft>
                <a:spcPts val="1000"/>
              </a:spcAft>
              <a:defRPr sz="1600" b="0">
                <a:solidFill>
                  <a:srgbClr val="0F172A"/>
                </a:solidFill>
                <a:latin typeface="Segoe UI"/>
              </a:defRPr>
            </a:pPr>
            <a:r>
              <a:rPr sz="1600" b="0">
                <a:solidFill>
                  <a:srgbClr val="0F172A"/>
                </a:solidFill>
                <a:latin typeface="Segoe UI"/>
              </a:rPr>
              <a:t>• Análisis de shadow data</a:t>
            </a:r>
          </a:p>
          <a:p>
            <a:pPr>
              <a:spcAft>
                <a:spcPts val="1000"/>
              </a:spcAft>
              <a:defRPr sz="1600" b="0">
                <a:solidFill>
                  <a:srgbClr val="0F172A"/>
                </a:solidFill>
                <a:latin typeface="Segoe UI"/>
              </a:defRPr>
            </a:pPr>
            <a:r>
              <a:rPr sz="1600" b="0">
                <a:solidFill>
                  <a:srgbClr val="0F172A"/>
                </a:solidFill>
                <a:latin typeface="Segoe UI"/>
              </a:rPr>
              <a:t>• A/B test riguroso</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204 — Shadow deployment y canary releases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 hashlib, time, random</a:t>
            </a:r>
          </a:p>
          <a:p>
            <a:pPr>
              <a:defRPr sz="1200" b="0">
                <a:solidFill>
                  <a:srgbClr val="F8FAFC"/>
                </a:solidFill>
                <a:latin typeface="Courier New"/>
              </a:defRPr>
            </a:pPr>
            <a:r>
              <a:rPr sz="1200" b="0">
                <a:solidFill>
                  <a:srgbClr val="F8FAFC"/>
                </a:solidFill>
                <a:latin typeface="Courier New"/>
              </a:rPr>
              <a:t>from collections import defaultdict</a:t>
            </a:r>
          </a:p>
          <a:p>
            <a:pPr>
              <a:defRPr sz="1200" b="0">
                <a:solidFill>
                  <a:srgbClr val="F8FAFC"/>
                </a:solidFill>
                <a:latin typeface="Courier New"/>
              </a:defRPr>
            </a:pPr>
            <a:r>
              <a:rPr sz="1200" b="0">
                <a:solidFill>
                  <a:srgbClr val="F8FAFC"/>
                </a:solidFill>
                <a:latin typeface="Courier New"/>
              </a:rPr>
              <a:t>from sklearn.datasets import load_breast_cancer</a:t>
            </a:r>
          </a:p>
          <a:p>
            <a:pPr>
              <a:defRPr sz="1200" b="0">
                <a:solidFill>
                  <a:srgbClr val="F8FAFC"/>
                </a:solidFill>
                <a:latin typeface="Courier New"/>
              </a:defRPr>
            </a:pPr>
            <a:r>
              <a:rPr sz="1200" b="0">
                <a:solidFill>
                  <a:srgbClr val="F8FAFC"/>
                </a:solidFill>
                <a:latin typeface="Courier New"/>
              </a:rPr>
              <a:t>from sklearn.model_selection import train_test_split</a:t>
            </a:r>
          </a:p>
          <a:p>
            <a:pPr>
              <a:defRPr sz="1200" b="0">
                <a:solidFill>
                  <a:srgbClr val="F8FAFC"/>
                </a:solidFill>
                <a:latin typeface="Courier New"/>
              </a:defRPr>
            </a:pPr>
            <a:r>
              <a:rPr sz="1200" b="0">
                <a:solidFill>
                  <a:srgbClr val="F8FAFC"/>
                </a:solidFill>
                <a:latin typeface="Courier New"/>
              </a:rPr>
              <a:t>from sklearn.linear_model import LogisticRegression</a:t>
            </a:r>
          </a:p>
          <a:p>
            <a:pPr>
              <a:defRPr sz="1200" b="0">
                <a:solidFill>
                  <a:srgbClr val="F8FAFC"/>
                </a:solidFill>
                <a:latin typeface="Courier New"/>
              </a:defRPr>
            </a:pPr>
            <a:r>
              <a:rPr sz="1200" b="0">
                <a:solidFill>
                  <a:srgbClr val="F8FAFC"/>
                </a:solidFill>
                <a:latin typeface="Courier New"/>
              </a:rPr>
              <a:t>from sklearn.ensemble import RandomForestClassifier</a:t>
            </a:r>
          </a:p>
          <a:p>
            <a:pPr>
              <a:defRPr sz="1200" b="0">
                <a:solidFill>
                  <a:srgbClr val="F8FAFC"/>
                </a:solidFill>
                <a:latin typeface="Courier New"/>
              </a:defRPr>
            </a:pPr>
            <a:r>
              <a:rPr sz="1200" b="0">
                <a:solidFill>
                  <a:srgbClr val="F8FAFC"/>
                </a:solidFill>
                <a:latin typeface="Courier New"/>
              </a:rPr>
              <a:t>from sklearn.metrics import accuracy_score</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X, y = load_breast_cancer(return_X_y=True)</a:t>
            </a:r>
          </a:p>
          <a:p>
            <a:pPr>
              <a:defRPr sz="1200" b="0">
                <a:solidFill>
                  <a:srgbClr val="F8FAFC"/>
                </a:solidFill>
                <a:latin typeface="Courier New"/>
              </a:defRPr>
            </a:pPr>
            <a:r>
              <a:rPr sz="1200" b="0">
                <a:solidFill>
                  <a:srgbClr val="F8FAFC"/>
                </a:solidFill>
                <a:latin typeface="Courier New"/>
              </a:rPr>
              <a:t>Xtr, Xte, ytr, yte = train_test_split(X, y, test_size=0.3, random_state=42)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champion = LogisticRegression(max_iter=5000).fit(Xtr, ytr)</a:t>
            </a:r>
          </a:p>
          <a:p>
            <a:pPr>
              <a:defRPr sz="1200" b="0">
                <a:solidFill>
                  <a:srgbClr val="F8FAFC"/>
                </a:solidFill>
                <a:latin typeface="Courier New"/>
              </a:defRPr>
            </a:pPr>
            <a:r>
              <a:rPr sz="1200" b="0">
                <a:solidFill>
                  <a:srgbClr val="F8FAFC"/>
                </a:solidFill>
                <a:latin typeface="Courier New"/>
              </a:rPr>
              <a:t>challenger = RandomForestClassifier(n_estimators=200, random_state=42).fit(Xtr, ytr)</a:t>
            </a:r>
          </a:p>
          <a:p>
            <a:pPr>
              <a:defRPr sz="1200" b="0">
                <a:solidFill>
                  <a:srgbClr val="F8FAFC"/>
                </a:solidFill>
                <a:latin typeface="Courier New"/>
              </a:defRPr>
            </a:pPr>
            <a:r>
              <a:rPr sz="1200" b="0">
                <a:solidFill>
                  <a:srgbClr val="F8FAFC"/>
                </a:solidFill>
                <a:latin typeface="Courier New"/>
              </a:rPr>
              <a:t>print(f'champion offline acc: {accuracy_score(yte, champion.predict(Xte)):.4f}')</a:t>
            </a:r>
          </a:p>
          <a:p>
            <a:pPr>
              <a:defRPr sz="1200" b="0">
                <a:solidFill>
                  <a:srgbClr val="F8FAFC"/>
                </a:solidFill>
                <a:latin typeface="Courier New"/>
              </a:defRPr>
            </a:pPr>
            <a:r>
              <a:rPr sz="1200" b="0">
                <a:solidFill>
                  <a:srgbClr val="F8FAFC"/>
                </a:solidFill>
                <a:latin typeface="Courier New"/>
              </a:rPr>
              <a:t>print(f'challenger offline acc: {accuracy_score(yte, challenger.predict(Xte)):.4f}')</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204 — Shadow deployment y canary releases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Shadow en proceso: en el FastAPI de Clase 199, agregá la lógica: cargá model_champion y model_challenger.</a:t>
            </a:r>
          </a:p>
          <a:p>
            <a:pPr>
              <a:spcAft>
                <a:spcPts val="800"/>
              </a:spcAft>
              <a:defRPr sz="1400" b="0">
                <a:solidFill>
                  <a:srgbClr val="0F172A"/>
                </a:solidFill>
                <a:latin typeface="Segoe UI"/>
              </a:defRPr>
            </a:pPr>
            <a:r>
              <a:rPr sz="1400" b="0">
                <a:solidFill>
                  <a:srgbClr val="0F172A"/>
                </a:solidFill>
                <a:latin typeface="Segoe UI"/>
              </a:rPr>
              <a:t>• Canary con feature flag: implementá un toggle CANARY_PERCENT (env var).</a:t>
            </a:r>
          </a:p>
          <a:p>
            <a:pPr>
              <a:spcAft>
                <a:spcPts val="800"/>
              </a:spcAft>
              <a:defRPr sz="1400" b="0">
                <a:solidFill>
                  <a:srgbClr val="0F172A"/>
                </a:solidFill>
                <a:latin typeface="Segoe UI"/>
              </a:defRPr>
            </a:pPr>
            <a:r>
              <a:rPr sz="1400" b="0">
                <a:solidFill>
                  <a:srgbClr val="0F172A"/>
                </a:solidFill>
                <a:latin typeface="Segoe UI"/>
              </a:rPr>
              <a:t>• Canary con Istio: VirtualService con weight: 95 / 5.</a:t>
            </a:r>
          </a:p>
          <a:p>
            <a:pPr>
              <a:spcAft>
                <a:spcPts val="800"/>
              </a:spcAft>
              <a:defRPr sz="1400" b="0">
                <a:solidFill>
                  <a:srgbClr val="0F172A"/>
                </a:solidFill>
                <a:latin typeface="Segoe UI"/>
              </a:defRPr>
            </a:pPr>
            <a:r>
              <a:rPr sz="1400" b="0">
                <a:solidFill>
                  <a:srgbClr val="0F172A"/>
                </a:solidFill>
                <a:latin typeface="Segoe UI"/>
              </a:rPr>
              <a:t>• Rollback automático: agregá un sidecar (Python script) que cada 60 s consulta Prometheus: si latency_p99{model=challenger} &gt; 200ms, cambia el weight a 100 / 0 automáticamente.</a:t>
            </a:r>
          </a:p>
          <a:p>
            <a:pPr>
              <a:spcAft>
                <a:spcPts val="800"/>
              </a:spcAft>
              <a:defRPr sz="1400" b="0">
                <a:solidFill>
                  <a:srgbClr val="0F172A"/>
                </a:solidFill>
                <a:latin typeface="Segoe UI"/>
              </a:defRPr>
            </a:pPr>
            <a:r>
              <a:rPr sz="1400" b="0">
                <a:solidFill>
                  <a:srgbClr val="0F172A"/>
                </a:solidFill>
                <a:latin typeface="Segoe UI"/>
              </a:rPr>
              <a:t>• A/B test riguroso: calculá tamaño de muestra para detectar δ = 0.02 en accuracy con α=0.05, power=0.8.</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Modelo champion en producción sirviendo 100% del tráfico.</a:t>
            </a:r>
          </a:p>
          <a:p>
            <a:pPr>
              <a:spcAft>
                <a:spcPts val="800"/>
              </a:spcAft>
              <a:defRPr sz="1400" b="0">
                <a:solidFill>
                  <a:srgbClr val="0F172A"/>
                </a:solidFill>
                <a:latin typeface="Segoe UI"/>
              </a:defRPr>
            </a:pPr>
            <a:r>
              <a:rPr sz="1400" b="0">
                <a:solidFill>
                  <a:srgbClr val="0F172A"/>
                </a:solidFill>
                <a:latin typeface="Segoe UI"/>
              </a:rPr>
              <a:t>• Endpoint /admin/canary que setea peso del challenger (sticky por user_id hash).</a:t>
            </a:r>
          </a:p>
          <a:p>
            <a:pPr>
              <a:spcAft>
                <a:spcPts val="800"/>
              </a:spcAft>
              <a:defRPr sz="1400" b="0">
                <a:solidFill>
                  <a:srgbClr val="0F172A"/>
                </a:solidFill>
                <a:latin typeface="Segoe UI"/>
              </a:defRPr>
            </a:pPr>
            <a:r>
              <a:rPr sz="1400" b="0">
                <a:solidFill>
                  <a:srgbClr val="0F172A"/>
                </a:solidFill>
                <a:latin typeface="Segoe UI"/>
              </a:rPr>
              <a:t>• Métricas en Prometheus: predictions_total{model, class}, latency_seconds{model}, error_rate{model}.</a:t>
            </a:r>
          </a:p>
          <a:p>
            <a:pPr>
              <a:spcAft>
                <a:spcPts val="800"/>
              </a:spcAft>
              <a:defRPr sz="1400" b="0">
                <a:solidFill>
                  <a:srgbClr val="0F172A"/>
                </a:solidFill>
                <a:latin typeface="Segoe UI"/>
              </a:defRPr>
            </a:pPr>
            <a:r>
              <a:rPr sz="1400" b="0">
                <a:solidFill>
                  <a:srgbClr val="0F172A"/>
                </a:solidFill>
                <a:latin typeface="Segoe UI"/>
              </a:rPr>
              <a:t>• Alerta + auto-rollback si: latency_p99{model=challenger} &gt; 1.2 * latency_p99{model=champion} durante 5 min seguidos.</a:t>
            </a:r>
          </a:p>
          <a:p>
            <a:pPr>
              <a:spcAft>
                <a:spcPts val="800"/>
              </a:spcAft>
              <a:defRPr sz="1400" b="0">
                <a:solidFill>
                  <a:srgbClr val="0F172A"/>
                </a:solidFill>
                <a:latin typeface="Segoe UI"/>
              </a:defRPr>
            </a:pPr>
            <a:r>
              <a:rPr sz="1400" b="0">
                <a:solidFill>
                  <a:srgbClr val="0F172A"/>
                </a:solidFill>
                <a:latin typeface="Segoe UI"/>
              </a:rPr>
              <a:t>• Dashboard Grafana con: distribución de tráfico, latency por modelo, agreement rate champion-challenger, business KPI proxy.</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205</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205 — Interpretabilidad: SHAP, LIME, PDP, ICE</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205 — Interpretabilidad: SHAP, LIME, PDP, ICE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Molnar, Interpretable ML (2ª ed.) + Lundberg &amp; Lee (2017, NIPS, SHAP paper) + Ribeiro et al. (2016, KDD, LIME paper).  Duración estimada: 80 min. · Esta clase es complementaria a la Clase 079 (SHAP profundo, Parte 1). Acá el foco es producción: cómo integrar interpretabilidad al servicio (/explain endpoint), cómo escalar SHAP a grandes datasets, y cómo presentar explicaciones a stakeholders no técnicos.</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Hacer interpretabilidad deployable: exponer un endpoint /explain que devuelva la atribución por feature de una predicción individual (SHAP/LIME), generar reportes globales (PDP/ICE) al promover un modelo, y entender los tres trade-offs: fidelidad vs simplicidad, global vs local, exacto vs aproximado.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Diferenciar local (esta predicción) vs global (modelo en general) y model-agnostic vs model-specific.</a:t>
            </a:r>
          </a:p>
          <a:p>
            <a:pPr>
              <a:spcAft>
                <a:spcPts val="800"/>
              </a:spcAft>
              <a:defRPr sz="1400" b="0">
                <a:solidFill>
                  <a:srgbClr val="0F172A"/>
                </a:solidFill>
                <a:latin typeface="Segoe UI"/>
              </a:defRPr>
            </a:pPr>
            <a:r>
              <a:rPr sz="1400" b="0">
                <a:solidFill>
                  <a:srgbClr val="0F172A"/>
                </a:solidFill>
                <a:latin typeface="Segoe UI"/>
              </a:rPr>
              <a:t>• Usar SHAP con TreeExplainer (rápido, exacto, árboles), KernelExplainer (lento, model-agnostic), DeepExplainer (redes neuronales) y Partition (recientes).</a:t>
            </a:r>
          </a:p>
          <a:p>
            <a:pPr>
              <a:spcAft>
                <a:spcPts val="800"/>
              </a:spcAft>
              <a:defRPr sz="1400" b="0">
                <a:solidFill>
                  <a:srgbClr val="0F172A"/>
                </a:solidFill>
                <a:latin typeface="Segoe UI"/>
              </a:defRPr>
            </a:pPr>
            <a:r>
              <a:rPr sz="1400" b="0">
                <a:solidFill>
                  <a:srgbClr val="0F172A"/>
                </a:solidFill>
                <a:latin typeface="Segoe UI"/>
              </a:rPr>
              <a:t>• Usar LIME para explicaciones model-agnostic en texto/imágenes/tabular.</a:t>
            </a:r>
          </a:p>
          <a:p>
            <a:pPr>
              <a:spcAft>
                <a:spcPts val="800"/>
              </a:spcAft>
              <a:defRPr sz="1400" b="0">
                <a:solidFill>
                  <a:srgbClr val="0F172A"/>
                </a:solidFill>
                <a:latin typeface="Segoe UI"/>
              </a:defRPr>
            </a:pPr>
            <a:r>
              <a:rPr sz="1400" b="0">
                <a:solidFill>
                  <a:srgbClr val="0F172A"/>
                </a:solidFill>
                <a:latin typeface="Segoe UI"/>
              </a:rPr>
              <a:t>• Generar PDP (Partial Dependence Plot) e ICE (Individual Conditional Expectation) con sklearn.inspection.</a:t>
            </a:r>
          </a:p>
          <a:p>
            <a:pPr>
              <a:spcAft>
                <a:spcPts val="800"/>
              </a:spcAft>
              <a:defRPr sz="1400" b="0">
                <a:solidFill>
                  <a:srgbClr val="0F172A"/>
                </a:solidFill>
                <a:latin typeface="Segoe UI"/>
              </a:defRPr>
            </a:pPr>
            <a:r>
              <a:rPr sz="1400" b="0">
                <a:solidFill>
                  <a:srgbClr val="0F172A"/>
                </a:solidFill>
                <a:latin typeface="Segoe UI"/>
              </a:rPr>
              <a:t>• Decidir cuándo SHAP es lo correcto y cuándo es overkill (ej. modelo lineal: usar coeficientes directamente).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194 — Versionado de datos con DVC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os, shutil, subprocess, tempfile, json</a:t>
            </a:r>
          </a:p>
          <a:p>
            <a:pPr>
              <a:defRPr sz="1200" b="0">
                <a:solidFill>
                  <a:srgbClr val="F8FAFC"/>
                </a:solidFill>
                <a:latin typeface="Courier New"/>
              </a:defRPr>
            </a:pPr>
            <a:r>
              <a:rPr sz="1200" b="0">
                <a:solidFill>
                  <a:srgbClr val="F8FAFC"/>
                </a:solidFill>
                <a:latin typeface="Courier New"/>
              </a:rPr>
              <a:t>from pathlib import Path</a:t>
            </a:r>
          </a:p>
          <a:p>
            <a:pPr>
              <a:defRPr sz="1200" b="0">
                <a:solidFill>
                  <a:srgbClr val="F8FAFC"/>
                </a:solidFill>
                <a:latin typeface="Courier New"/>
              </a:defRPr>
            </a:pPr>
            <a:r>
              <a:rPr sz="1200" b="0">
                <a:solidFill>
                  <a:srgbClr val="F8FAFC"/>
                </a:solidFill>
                <a:latin typeface="Courier New"/>
              </a:rPr>
              <a:t>import pandas as pd</a:t>
            </a:r>
          </a:p>
          <a:p>
            <a:pPr>
              <a:defRPr sz="1200" b="0">
                <a:solidFill>
                  <a:srgbClr val="F8FAFC"/>
                </a:solidFill>
                <a:latin typeface="Courier New"/>
              </a:defRPr>
            </a:pPr>
            <a:r>
              <a:rPr sz="1200" b="0">
                <a:solidFill>
                  <a:srgbClr val="F8FAFC"/>
                </a:solidFill>
                <a:latin typeface="Courier New"/>
              </a:rPr>
              <a:t>import seaborn as sns</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WORK = Path(tempfile.gettempdir()) / 'dvc_demo'</a:t>
            </a:r>
          </a:p>
          <a:p>
            <a:pPr>
              <a:defRPr sz="1200" b="0">
                <a:solidFill>
                  <a:srgbClr val="F8FAFC"/>
                </a:solidFill>
                <a:latin typeface="Courier New"/>
              </a:defRPr>
            </a:pPr>
            <a:r>
              <a:rPr sz="1200" b="0">
                <a:solidFill>
                  <a:srgbClr val="F8FAFC"/>
                </a:solidFill>
                <a:latin typeface="Courier New"/>
              </a:rPr>
              <a:t>REMOTE = Path(tempfile.gettempdir()) / 'dvc_remote_demo'</a:t>
            </a:r>
          </a:p>
          <a:p>
            <a:pPr>
              <a:defRPr sz="1200" b="0">
                <a:solidFill>
                  <a:srgbClr val="F8FAFC"/>
                </a:solidFill>
                <a:latin typeface="Courier New"/>
              </a:defRPr>
            </a:pPr>
            <a:r>
              <a:rPr sz="1200" b="0">
                <a:solidFill>
                  <a:srgbClr val="F8FAFC"/>
                </a:solidFill>
                <a:latin typeface="Courier New"/>
              </a:rPr>
              <a:t>for p in (WORK, REMOTE):</a:t>
            </a:r>
          </a:p>
          <a:p>
            <a:pPr>
              <a:defRPr sz="1200" b="0">
                <a:solidFill>
                  <a:srgbClr val="F8FAFC"/>
                </a:solidFill>
                <a:latin typeface="Courier New"/>
              </a:defRPr>
            </a:pPr>
            <a:r>
              <a:rPr sz="1200" b="0">
                <a:solidFill>
                  <a:srgbClr val="F8FAFC"/>
                </a:solidFill>
                <a:latin typeface="Courier New"/>
              </a:rPr>
              <a:t>    if p.exists(): shutil.rmtree(p)</a:t>
            </a:r>
          </a:p>
          <a:p>
            <a:pPr>
              <a:defRPr sz="1200" b="0">
                <a:solidFill>
                  <a:srgbClr val="F8FAFC"/>
                </a:solidFill>
                <a:latin typeface="Courier New"/>
              </a:defRPr>
            </a:pPr>
            <a:r>
              <a:rPr sz="1200" b="0">
                <a:solidFill>
                  <a:srgbClr val="F8FAFC"/>
                </a:solidFill>
                <a:latin typeface="Courier New"/>
              </a:rPr>
              <a:t>    p.mkdir(parents=True)</a:t>
            </a:r>
          </a:p>
          <a:p>
            <a:pPr>
              <a:defRPr sz="1200" b="0">
                <a:solidFill>
                  <a:srgbClr val="F8FAFC"/>
                </a:solidFill>
                <a:latin typeface="Courier New"/>
              </a:defRPr>
            </a:pPr>
            <a:r>
              <a:rPr sz="1200" b="0">
                <a:solidFill>
                  <a:srgbClr val="F8FAFC"/>
                </a:solidFill>
                <a:latin typeface="Courier New"/>
              </a:rPr>
              <a:t>os.chdir(WORK)</a:t>
            </a:r>
          </a:p>
          <a:p>
            <a:pPr>
              <a:defRPr sz="1200" b="0">
                <a:solidFill>
                  <a:srgbClr val="F8FAFC"/>
                </a:solidFill>
                <a:latin typeface="Courier New"/>
              </a:defRPr>
            </a:pPr>
            <a:r>
              <a:rPr sz="1200" b="0">
                <a:solidFill>
                  <a:srgbClr val="F8FAFC"/>
                </a:solidFill>
                <a:latin typeface="Courier New"/>
              </a:rPr>
              <a:t>print('cwd:', Path.cwd())</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205 — Interpretabilidad: SHAP, LIME, PDP, ICE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Local vs global, model-agnostic vs specific</a:t>
            </a:r>
          </a:p>
          <a:p>
            <a:pPr>
              <a:spcAft>
                <a:spcPts val="1000"/>
              </a:spcAft>
              <a:defRPr sz="1600" b="0">
                <a:solidFill>
                  <a:srgbClr val="0F172A"/>
                </a:solidFill>
                <a:latin typeface="Segoe UI"/>
              </a:defRPr>
            </a:pPr>
            <a:r>
              <a:rPr sz="1600" b="0">
                <a:solidFill>
                  <a:srgbClr val="0F172A"/>
                </a:solidFill>
                <a:latin typeface="Segoe UI"/>
              </a:rPr>
              <a:t>• SHAP: TreeExplainer vs KernelExplainer</a:t>
            </a:r>
          </a:p>
          <a:p>
            <a:pPr>
              <a:spcAft>
                <a:spcPts val="1000"/>
              </a:spcAft>
              <a:defRPr sz="1600" b="0">
                <a:solidFill>
                  <a:srgbClr val="0F172A"/>
                </a:solidFill>
                <a:latin typeface="Segoe UI"/>
              </a:defRPr>
            </a:pPr>
            <a:r>
              <a:rPr sz="1600" b="0">
                <a:solidFill>
                  <a:srgbClr val="0F172A"/>
                </a:solidFill>
                <a:latin typeface="Segoe UI"/>
              </a:rPr>
              <a:t>• LIME para texto/imágenes</a:t>
            </a:r>
          </a:p>
          <a:p>
            <a:pPr>
              <a:spcAft>
                <a:spcPts val="1000"/>
              </a:spcAft>
              <a:defRPr sz="1600" b="0">
                <a:solidFill>
                  <a:srgbClr val="0F172A"/>
                </a:solidFill>
                <a:latin typeface="Segoe UI"/>
              </a:defRPr>
            </a:pPr>
            <a:r>
              <a:rPr sz="1600" b="0">
                <a:solidFill>
                  <a:srgbClr val="0F172A"/>
                </a:solidFill>
                <a:latin typeface="Segoe UI"/>
              </a:rPr>
              <a:t>• PDP + ICE: efecto marginal vs heterogeneidad</a:t>
            </a:r>
          </a:p>
          <a:p>
            <a:pPr>
              <a:spcAft>
                <a:spcPts val="1000"/>
              </a:spcAft>
              <a:defRPr sz="1600" b="0">
                <a:solidFill>
                  <a:srgbClr val="0F172A"/>
                </a:solidFill>
                <a:latin typeface="Segoe UI"/>
              </a:defRPr>
            </a:pPr>
            <a:r>
              <a:rPr sz="1600" b="0">
                <a:solidFill>
                  <a:srgbClr val="0F172A"/>
                </a:solidFill>
                <a:latin typeface="Segoe UI"/>
              </a:rPr>
              <a:t>• Endpoint /explain en producción</a:t>
            </a:r>
          </a:p>
          <a:p>
            <a:pPr>
              <a:spcAft>
                <a:spcPts val="1000"/>
              </a:spcAft>
              <a:defRPr sz="1600" b="0">
                <a:solidFill>
                  <a:srgbClr val="0F172A"/>
                </a:solidFill>
                <a:latin typeface="Segoe UI"/>
              </a:defRPr>
            </a:pPr>
            <a:r>
              <a:rPr sz="1600" b="0">
                <a:solidFill>
                  <a:srgbClr val="0F172A"/>
                </a:solidFill>
                <a:latin typeface="Segoe UI"/>
              </a:rPr>
              <a:t>• Comunicar a stakeholders no técnicos</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205 — Interpretabilidad: SHAP, LIME, PDP, ICE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TreeSHAP vs KernelSHAP, PDP+ICE, comparación con LIME, y diseño de un endpoint /explain. Requiere: pip install shap lime xgboost matplotlib.</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 pandas as pd, time</a:t>
            </a:r>
          </a:p>
          <a:p>
            <a:pPr>
              <a:defRPr sz="1200" b="0">
                <a:solidFill>
                  <a:srgbClr val="F8FAFC"/>
                </a:solidFill>
                <a:latin typeface="Courier New"/>
              </a:defRPr>
            </a:pPr>
            <a:r>
              <a:rPr sz="1200" b="0">
                <a:solidFill>
                  <a:srgbClr val="F8FAFC"/>
                </a:solidFill>
                <a:latin typeface="Courier New"/>
              </a:rPr>
              <a:t>from sklearn.datasets import fetch_california_housing</a:t>
            </a:r>
          </a:p>
          <a:p>
            <a:pPr>
              <a:defRPr sz="1200" b="0">
                <a:solidFill>
                  <a:srgbClr val="F8FAFC"/>
                </a:solidFill>
                <a:latin typeface="Courier New"/>
              </a:defRPr>
            </a:pPr>
            <a:r>
              <a:rPr sz="1200" b="0">
                <a:solidFill>
                  <a:srgbClr val="F8FAFC"/>
                </a:solidFill>
                <a:latin typeface="Courier New"/>
              </a:rPr>
              <a:t>from sklearn.model_selection import train_test_split</a:t>
            </a:r>
          </a:p>
          <a:p>
            <a:pPr>
              <a:defRPr sz="1200" b="0">
                <a:solidFill>
                  <a:srgbClr val="F8FAFC"/>
                </a:solidFill>
                <a:latin typeface="Courier New"/>
              </a:defRPr>
            </a:pPr>
            <a:r>
              <a:rPr sz="1200" b="0">
                <a:solidFill>
                  <a:srgbClr val="F8FAFC"/>
                </a:solidFill>
                <a:latin typeface="Courier New"/>
              </a:rPr>
              <a:t>import xgboost as xgb</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data = fetch_california_housing(as_frame=True)</a:t>
            </a:r>
          </a:p>
          <a:p>
            <a:pPr>
              <a:defRPr sz="1200" b="0">
                <a:solidFill>
                  <a:srgbClr val="F8FAFC"/>
                </a:solidFill>
                <a:latin typeface="Courier New"/>
              </a:defRPr>
            </a:pPr>
            <a:r>
              <a:rPr sz="1200" b="0">
                <a:solidFill>
                  <a:srgbClr val="F8FAFC"/>
                </a:solidFill>
                <a:latin typeface="Courier New"/>
              </a:rPr>
              <a:t>X, y = data.data, data.target</a:t>
            </a:r>
          </a:p>
          <a:p>
            <a:pPr>
              <a:defRPr sz="1200" b="0">
                <a:solidFill>
                  <a:srgbClr val="F8FAFC"/>
                </a:solidFill>
                <a:latin typeface="Courier New"/>
              </a:defRPr>
            </a:pPr>
            <a:r>
              <a:rPr sz="1200" b="0">
                <a:solidFill>
                  <a:srgbClr val="F8FAFC"/>
                </a:solidFill>
                <a:latin typeface="Courier New"/>
              </a:rPr>
              <a:t>Xtr, Xte, ytr, yte = train_test_split(X, y, test_size=0.2, random_state=42)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model = xgb.XGBRegressor(n_estimators=200, max_depth=5, random_state=42, n_jobs=-1).fit(Xtr, ytr)</a:t>
            </a:r>
          </a:p>
          <a:p>
            <a:pPr>
              <a:defRPr sz="1200" b="0">
                <a:solidFill>
                  <a:srgbClr val="F8FAFC"/>
                </a:solidFill>
                <a:latin typeface="Courier New"/>
              </a:defRPr>
            </a:pPr>
            <a:r>
              <a:rPr sz="1200" b="0">
                <a:solidFill>
                  <a:srgbClr val="F8FAFC"/>
                </a:solidFill>
                <a:latin typeface="Courier New"/>
              </a:rPr>
              <a:t>print('test R2:', model.score(Xte, yte))</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205 — Interpretabilidad: SHAP, LIME, PDP, ICE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TreeSHAP: entrená XGB sobre California.</a:t>
            </a:r>
          </a:p>
          <a:p>
            <a:pPr>
              <a:spcAft>
                <a:spcPts val="800"/>
              </a:spcAft>
              <a:defRPr sz="1400" b="0">
                <a:solidFill>
                  <a:srgbClr val="0F172A"/>
                </a:solidFill>
                <a:latin typeface="Segoe UI"/>
              </a:defRPr>
            </a:pPr>
            <a:r>
              <a:rPr sz="1400" b="0">
                <a:solidFill>
                  <a:srgbClr val="0F172A"/>
                </a:solidFill>
                <a:latin typeface="Segoe UI"/>
              </a:rPr>
              <a:t>• KernelSHAP vs TreeSHAP: corré KernelExplainer con 100 background samples sobre el mismo XGB.</a:t>
            </a:r>
          </a:p>
          <a:p>
            <a:pPr>
              <a:spcAft>
                <a:spcPts val="800"/>
              </a:spcAft>
              <a:defRPr sz="1400" b="0">
                <a:solidFill>
                  <a:srgbClr val="0F172A"/>
                </a:solidFill>
                <a:latin typeface="Segoe UI"/>
              </a:defRPr>
            </a:pPr>
            <a:r>
              <a:rPr sz="1400" b="0">
                <a:solidFill>
                  <a:srgbClr val="0F172A"/>
                </a:solidFill>
                <a:latin typeface="Segoe UI"/>
              </a:rPr>
              <a:t>• LIME tabular: LimeTabularExplainer sobre el mismo modelo.</a:t>
            </a:r>
          </a:p>
          <a:p>
            <a:pPr>
              <a:spcAft>
                <a:spcPts val="800"/>
              </a:spcAft>
              <a:defRPr sz="1400" b="0">
                <a:solidFill>
                  <a:srgbClr val="0F172A"/>
                </a:solidFill>
                <a:latin typeface="Segoe UI"/>
              </a:defRPr>
            </a:pPr>
            <a:r>
              <a:rPr sz="1400" b="0">
                <a:solidFill>
                  <a:srgbClr val="0F172A"/>
                </a:solidFill>
                <a:latin typeface="Segoe UI"/>
              </a:rPr>
              <a:t>• PDP + ICE: sklearn.inspection.PartialDependenceDisplay.from_estimator(model, X, features=['MedInc', 'HouseAge'], kind='both').</a:t>
            </a:r>
          </a:p>
          <a:p>
            <a:pPr>
              <a:spcAft>
                <a:spcPts val="800"/>
              </a:spcAft>
              <a:defRPr sz="1400" b="0">
                <a:solidFill>
                  <a:srgbClr val="0F172A"/>
                </a:solidFill>
                <a:latin typeface="Segoe UI"/>
              </a:defRPr>
            </a:pPr>
            <a:r>
              <a:rPr sz="1400" b="0">
                <a:solidFill>
                  <a:srgbClr val="0F172A"/>
                </a:solidFill>
                <a:latin typeface="Segoe UI"/>
              </a:rPr>
              <a:t>• Endpoint /explain: extendé el FastAPI (Clase 199) con POST /explain que devuelve top-5 features + SHAP values + base value, para una instancia.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POST /predict (de Clase 199).</a:t>
            </a:r>
          </a:p>
          <a:p>
            <a:pPr>
              <a:spcAft>
                <a:spcPts val="800"/>
              </a:spcAft>
              <a:defRPr sz="1400" b="0">
                <a:solidFill>
                  <a:srgbClr val="0F172A"/>
                </a:solidFill>
                <a:latin typeface="Segoe UI"/>
              </a:defRPr>
            </a:pPr>
            <a:r>
              <a:rPr sz="1400" b="0">
                <a:solidFill>
                  <a:srgbClr val="0F172A"/>
                </a:solidFill>
                <a:latin typeface="Segoe UI"/>
              </a:rPr>
              <a:t>• POST /explain que devuelve {"prediction": float, "base_value": float, "top_features": [{"name": "MedInc", "shap": 0.23}, ...]}.</a:t>
            </a:r>
          </a:p>
          <a:p>
            <a:pPr>
              <a:spcAft>
                <a:spcPts val="800"/>
              </a:spcAft>
              <a:defRPr sz="1400" b="0">
                <a:solidFill>
                  <a:srgbClr val="0F172A"/>
                </a:solidFill>
                <a:latin typeface="Segoe UI"/>
              </a:defRPr>
            </a:pPr>
            <a:r>
              <a:rPr sz="1400" b="0">
                <a:solidFill>
                  <a:srgbClr val="0F172A"/>
                </a:solidFill>
                <a:latin typeface="Segoe UI"/>
              </a:rPr>
              <a:t>• Endpoint GET /global-explanation que devuelve PDP + global SHAP precomputados (cacheados al startup).</a:t>
            </a:r>
          </a:p>
          <a:p>
            <a:pPr>
              <a:spcAft>
                <a:spcPts val="800"/>
              </a:spcAft>
              <a:defRPr sz="1400" b="0">
                <a:solidFill>
                  <a:srgbClr val="0F172A"/>
                </a:solidFill>
                <a:latin typeface="Segoe UI"/>
              </a:defRPr>
            </a:pPr>
            <a:r>
              <a:rPr sz="1400" b="0">
                <a:solidFill>
                  <a:srgbClr val="0F172A"/>
                </a:solidFill>
                <a:latin typeface="Segoe UI"/>
              </a:rPr>
              <a:t>• UI HTML básica que muestra waterfall plot (SHAP) para inputs interactivos.</a:t>
            </a:r>
          </a:p>
          <a:p>
            <a:pPr>
              <a:spcAft>
                <a:spcPts val="800"/>
              </a:spcAft>
              <a:defRPr sz="1400" b="0">
                <a:solidFill>
                  <a:srgbClr val="0F172A"/>
                </a:solidFill>
                <a:latin typeface="Segoe UI"/>
              </a:defRPr>
            </a:pPr>
            <a:r>
              <a:rPr sz="1400" b="0">
                <a:solidFill>
                  <a:srgbClr val="0F172A"/>
                </a:solidFill>
                <a:latin typeface="Segoe UI"/>
              </a:rPr>
              <a:t>• README que justifica: por qué TreeSHAP y no KernelSHAP, por qué top-5 y no top-20, por qué pre-computar global.</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206</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206 — Testing de datos: Great Expectations, Deequ</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206 — Testing de datos: Great Expectations, Deequ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cap. 4 + Great Expectations docs (1.x) + Deequ paper.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Aplicar testing como código a los datos: definir "expectations" (assertions sobre el dataset) y validarlas en cada corrida del pipeline. Detectar schema drift, outliers extremos, nulos inesperados antes de que lleguen al entrenamiento o a la predicción. Bug típico: no es que el modelo se rompe — es que la data está rota y nadie se entera.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Definir un Expectation Suite con Great Expectations 1.x: schema, ranges, uniqueness, null rates, regex.</a:t>
            </a:r>
          </a:p>
          <a:p>
            <a:pPr>
              <a:spcAft>
                <a:spcPts val="800"/>
              </a:spcAft>
              <a:defRPr sz="1400" b="0">
                <a:solidFill>
                  <a:srgbClr val="0F172A"/>
                </a:solidFill>
                <a:latin typeface="Segoe UI"/>
              </a:defRPr>
            </a:pPr>
            <a:r>
              <a:rPr sz="1400" b="0">
                <a:solidFill>
                  <a:srgbClr val="0F172A"/>
                </a:solidFill>
                <a:latin typeface="Segoe UI"/>
              </a:rPr>
              <a:t>• Generar un Data Docs HTML que documenta el dataset + resultados de validación (auditoría para regulador).</a:t>
            </a:r>
          </a:p>
          <a:p>
            <a:pPr>
              <a:spcAft>
                <a:spcPts val="800"/>
              </a:spcAft>
              <a:defRPr sz="1400" b="0">
                <a:solidFill>
                  <a:srgbClr val="0F172A"/>
                </a:solidFill>
                <a:latin typeface="Segoe UI"/>
              </a:defRPr>
            </a:pPr>
            <a:r>
              <a:rPr sz="1400" b="0">
                <a:solidFill>
                  <a:srgbClr val="0F172A"/>
                </a:solidFill>
                <a:latin typeface="Segoe UI"/>
              </a:rPr>
              <a:t>• Integrar GE en un pipeline DVC/Airflow: si validación falla, abortar el pipeline.</a:t>
            </a:r>
          </a:p>
          <a:p>
            <a:pPr>
              <a:spcAft>
                <a:spcPts val="800"/>
              </a:spcAft>
              <a:defRPr sz="1400" b="0">
                <a:solidFill>
                  <a:srgbClr val="0F172A"/>
                </a:solidFill>
                <a:latin typeface="Segoe UI"/>
              </a:defRPr>
            </a:pPr>
            <a:r>
              <a:rPr sz="1400" b="0">
                <a:solidFill>
                  <a:srgbClr val="0F172A"/>
                </a:solidFill>
                <a:latin typeface="Segoe UI"/>
              </a:rPr>
              <a:t>• Usar Deequ (Scala/Python via PyDeequ) para datasets grandes en Spark.</a:t>
            </a:r>
          </a:p>
          <a:p>
            <a:pPr>
              <a:spcAft>
                <a:spcPts val="800"/>
              </a:spcAft>
              <a:defRPr sz="1400" b="0">
                <a:solidFill>
                  <a:srgbClr val="0F172A"/>
                </a:solidFill>
                <a:latin typeface="Segoe UI"/>
              </a:defRPr>
            </a:pPr>
            <a:r>
              <a:rPr sz="1400" b="0">
                <a:solidFill>
                  <a:srgbClr val="0F172A"/>
                </a:solidFill>
                <a:latin typeface="Segoe UI"/>
              </a:rPr>
              <a:t>• Diferenciar data tests (sobre el dataset) de unit tests (sobre el código) — son ortogonales.</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206 — Testing de datos: Great Expectations, Deequ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Por qué unit tests no alcanzan en data pipelines</a:t>
            </a:r>
          </a:p>
          <a:p>
            <a:pPr>
              <a:spcAft>
                <a:spcPts val="1000"/>
              </a:spcAft>
              <a:defRPr sz="1600" b="0">
                <a:solidFill>
                  <a:srgbClr val="0F172A"/>
                </a:solidFill>
                <a:latin typeface="Segoe UI"/>
              </a:defRPr>
            </a:pPr>
            <a:r>
              <a:rPr sz="1600" b="0">
                <a:solidFill>
                  <a:srgbClr val="0F172A"/>
                </a:solidFill>
                <a:latin typeface="Segoe UI"/>
              </a:rPr>
              <a:t>• Expectation Suite: schema + business rules</a:t>
            </a:r>
          </a:p>
          <a:p>
            <a:pPr>
              <a:spcAft>
                <a:spcPts val="1000"/>
              </a:spcAft>
              <a:defRPr sz="1600" b="0">
                <a:solidFill>
                  <a:srgbClr val="0F172A"/>
                </a:solidFill>
                <a:latin typeface="Segoe UI"/>
              </a:defRPr>
            </a:pPr>
            <a:r>
              <a:rPr sz="1600" b="0">
                <a:solidFill>
                  <a:srgbClr val="0F172A"/>
                </a:solidFill>
                <a:latin typeface="Segoe UI"/>
              </a:rPr>
              <a:t>• Profiling automático</a:t>
            </a:r>
          </a:p>
          <a:p>
            <a:pPr>
              <a:spcAft>
                <a:spcPts val="1000"/>
              </a:spcAft>
              <a:defRPr sz="1600" b="0">
                <a:solidFill>
                  <a:srgbClr val="0F172A"/>
                </a:solidFill>
                <a:latin typeface="Segoe UI"/>
              </a:defRPr>
            </a:pPr>
            <a:r>
              <a:rPr sz="1600" b="0">
                <a:solidFill>
                  <a:srgbClr val="0F172A"/>
                </a:solidFill>
                <a:latin typeface="Segoe UI"/>
              </a:rPr>
              <a:t>• Data Docs: docs ejecutables</a:t>
            </a:r>
          </a:p>
          <a:p>
            <a:pPr>
              <a:spcAft>
                <a:spcPts val="1000"/>
              </a:spcAft>
              <a:defRPr sz="1600" b="0">
                <a:solidFill>
                  <a:srgbClr val="0F172A"/>
                </a:solidFill>
                <a:latin typeface="Segoe UI"/>
              </a:defRPr>
            </a:pPr>
            <a:r>
              <a:rPr sz="1600" b="0">
                <a:solidFill>
                  <a:srgbClr val="0F172A"/>
                </a:solidFill>
                <a:latin typeface="Segoe UI"/>
              </a:rPr>
              <a:t>• Checkpoints e integración con pipelines</a:t>
            </a:r>
          </a:p>
          <a:p>
            <a:pPr>
              <a:spcAft>
                <a:spcPts val="1000"/>
              </a:spcAft>
              <a:defRPr sz="1600" b="0">
                <a:solidFill>
                  <a:srgbClr val="0F172A"/>
                </a:solidFill>
                <a:latin typeface="Segoe UI"/>
              </a:defRPr>
            </a:pPr>
            <a:r>
              <a:rPr sz="1600" b="0">
                <a:solidFill>
                  <a:srgbClr val="0F172A"/>
                </a:solidFill>
                <a:latin typeface="Segoe UI"/>
              </a:rPr>
              <a:t>• Deequ para Spark scale</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206 — Testing de datos: Great Expectations, Deequ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Definimos un suite de expectations sobre California Housing y validamos con (a) Great Expectations 1.x, (b) Pandera, (c) Polars + checks ad-hoc. Inyectamos un bug a propósito para ver el sistema detectarlo.</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pandas as pd, numpy as np</a:t>
            </a:r>
          </a:p>
          <a:p>
            <a:pPr>
              <a:defRPr sz="1200" b="0">
                <a:solidFill>
                  <a:srgbClr val="F8FAFC"/>
                </a:solidFill>
                <a:latin typeface="Courier New"/>
              </a:defRPr>
            </a:pPr>
            <a:r>
              <a:rPr sz="1200" b="0">
                <a:solidFill>
                  <a:srgbClr val="F8FAFC"/>
                </a:solidFill>
                <a:latin typeface="Courier New"/>
              </a:rPr>
              <a:t>from sklearn.datasets import fetch_california_housing</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data = fetch_california_housing(as_frame=True)</a:t>
            </a:r>
          </a:p>
          <a:p>
            <a:pPr>
              <a:defRPr sz="1200" b="0">
                <a:solidFill>
                  <a:srgbClr val="F8FAFC"/>
                </a:solidFill>
                <a:latin typeface="Courier New"/>
              </a:defRPr>
            </a:pPr>
            <a:r>
              <a:rPr sz="1200" b="0">
                <a:solidFill>
                  <a:srgbClr val="F8FAFC"/>
                </a:solidFill>
                <a:latin typeface="Courier New"/>
              </a:rPr>
              <a:t>df = data.data.copy()</a:t>
            </a:r>
          </a:p>
          <a:p>
            <a:pPr>
              <a:defRPr sz="1200" b="0">
                <a:solidFill>
                  <a:srgbClr val="F8FAFC"/>
                </a:solidFill>
                <a:latin typeface="Courier New"/>
              </a:defRPr>
            </a:pPr>
            <a:r>
              <a:rPr sz="1200" b="0">
                <a:solidFill>
                  <a:srgbClr val="F8FAFC"/>
                </a:solidFill>
                <a:latin typeface="Courier New"/>
              </a:rPr>
              <a:t>df['target'] = data.target</a:t>
            </a:r>
          </a:p>
          <a:p>
            <a:pPr>
              <a:defRPr sz="1200" b="0">
                <a:solidFill>
                  <a:srgbClr val="F8FAFC"/>
                </a:solidFill>
                <a:latin typeface="Courier New"/>
              </a:defRPr>
            </a:pPr>
            <a:r>
              <a:rPr sz="1200" b="0">
                <a:solidFill>
                  <a:srgbClr val="F8FAFC"/>
                </a:solidFill>
                <a:latin typeface="Courier New"/>
              </a:rPr>
              <a:t>print(df.shape, '\n', df.describe().round(2).T[['min', 'max', 'mean']])</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206 — Testing de datos: Great Expectations, Deequ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Bootstrap de un suite: gx init para crear el proyecto.</a:t>
            </a:r>
          </a:p>
          <a:p>
            <a:pPr>
              <a:spcAft>
                <a:spcPts val="800"/>
              </a:spcAft>
              <a:defRPr sz="1400" b="0">
                <a:solidFill>
                  <a:srgbClr val="0F172A"/>
                </a:solidFill>
                <a:latin typeface="Segoe UI"/>
              </a:defRPr>
            </a:pPr>
            <a:r>
              <a:rPr sz="1400" b="0">
                <a:solidFill>
                  <a:srgbClr val="0F172A"/>
                </a:solidFill>
                <a:latin typeface="Segoe UI"/>
              </a:rPr>
              <a:t>• Custom expectations: agregá: expect_column_values_to_be_between('MedInc', 0, 20), expect_table_row_count_to_be_between(1000, 100000), expect_column_pair_values_A_to_be_greater_than_B('AveRooms', 'AveBedrms') (más rooms que bedrooms).</a:t>
            </a:r>
          </a:p>
          <a:p>
            <a:pPr>
              <a:spcAft>
                <a:spcPts val="800"/>
              </a:spcAft>
              <a:defRPr sz="1400" b="0">
                <a:solidFill>
                  <a:srgbClr val="0F172A"/>
                </a:solidFill>
                <a:latin typeface="Segoe UI"/>
              </a:defRPr>
            </a:pPr>
            <a:r>
              <a:rPr sz="1400" b="0">
                <a:solidFill>
                  <a:srgbClr val="0F172A"/>
                </a:solidFill>
                <a:latin typeface="Segoe UI"/>
              </a:rPr>
              <a:t>• Checkpoint: configurá un checkpoint que (a) corre el suite, (b) si falla, abre un Slack alert.</a:t>
            </a:r>
          </a:p>
          <a:p>
            <a:pPr>
              <a:spcAft>
                <a:spcPts val="800"/>
              </a:spcAft>
              <a:defRPr sz="1400" b="0">
                <a:solidFill>
                  <a:srgbClr val="0F172A"/>
                </a:solidFill>
                <a:latin typeface="Segoe UI"/>
              </a:defRPr>
            </a:pPr>
            <a:r>
              <a:rPr sz="1400" b="0">
                <a:solidFill>
                  <a:srgbClr val="0F172A"/>
                </a:solidFill>
                <a:latin typeface="Segoe UI"/>
              </a:rPr>
              <a:t>• Data Docs: gx docs build.</a:t>
            </a:r>
          </a:p>
          <a:p>
            <a:pPr>
              <a:spcAft>
                <a:spcPts val="800"/>
              </a:spcAft>
              <a:defRPr sz="1400" b="0">
                <a:solidFill>
                  <a:srgbClr val="0F172A"/>
                </a:solidFill>
                <a:latin typeface="Segoe UI"/>
              </a:defRPr>
            </a:pPr>
            <a:r>
              <a:rPr sz="1400" b="0">
                <a:solidFill>
                  <a:srgbClr val="0F172A"/>
                </a:solidFill>
                <a:latin typeface="Segoe UI"/>
              </a:rPr>
              <a:t>• Pandera alternative: el mismo schema con pandera: class HousingSchema(pa.DataFrameModel): MedInc: Series[float] = pa.Field(in_range={"min_value": 0, "max_value": 20}).</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Expectation Suite Great Expectations versionada en git (YAML/JSON).</a:t>
            </a:r>
          </a:p>
          <a:p>
            <a:pPr>
              <a:spcAft>
                <a:spcPts val="800"/>
              </a:spcAft>
              <a:defRPr sz="1400" b="0">
                <a:solidFill>
                  <a:srgbClr val="0F172A"/>
                </a:solidFill>
                <a:latin typeface="Segoe UI"/>
              </a:defRPr>
            </a:pPr>
            <a:r>
              <a:rPr sz="1400" b="0">
                <a:solidFill>
                  <a:srgbClr val="0F172A"/>
                </a:solidFill>
                <a:latin typeface="Segoe UI"/>
              </a:rPr>
              <a:t>• Checkpoint que se corre como step del pipeline DVC o Airflow (Clase 203) antes del training.</a:t>
            </a:r>
          </a:p>
          <a:p>
            <a:pPr>
              <a:spcAft>
                <a:spcPts val="800"/>
              </a:spcAft>
              <a:defRPr sz="1400" b="0">
                <a:solidFill>
                  <a:srgbClr val="0F172A"/>
                </a:solidFill>
                <a:latin typeface="Segoe UI"/>
              </a:defRPr>
            </a:pPr>
            <a:r>
              <a:rPr sz="1400" b="0">
                <a:solidFill>
                  <a:srgbClr val="0F172A"/>
                </a:solidFill>
                <a:latin typeface="Segoe UI"/>
              </a:rPr>
              <a:t>• Data Docs HTML buildeado en CI y publicado a GitHub Pages.</a:t>
            </a:r>
          </a:p>
          <a:p>
            <a:pPr>
              <a:spcAft>
                <a:spcPts val="800"/>
              </a:spcAft>
              <a:defRPr sz="1400" b="0">
                <a:solidFill>
                  <a:srgbClr val="0F172A"/>
                </a:solidFill>
                <a:latin typeface="Segoe UI"/>
              </a:defRPr>
            </a:pPr>
            <a:r>
              <a:rPr sz="1400" b="0">
                <a:solidFill>
                  <a:srgbClr val="0F172A"/>
                </a:solidFill>
                <a:latin typeface="Segoe UI"/>
              </a:rPr>
              <a:t>• Slack alert (con webhook stub si no tenés real) cuando una expectation falla.</a:t>
            </a:r>
          </a:p>
          <a:p>
            <a:pPr>
              <a:spcAft>
                <a:spcPts val="800"/>
              </a:spcAft>
              <a:defRPr sz="1400" b="0">
                <a:solidFill>
                  <a:srgbClr val="0F172A"/>
                </a:solidFill>
                <a:latin typeface="Segoe UI"/>
              </a:defRPr>
            </a:pPr>
            <a:r>
              <a:rPr sz="1400" b="0">
                <a:solidFill>
                  <a:srgbClr val="0F172A"/>
                </a:solidFill>
                <a:latin typeface="Segoe UI"/>
              </a:rPr>
              <a:t>• Demonstración de un dataset alterado (NaN inyectados, outliers, schema cambiado) que el pipeline detecta y aborta, sin que el modelo se entrene con data sucia.</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207</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207 — Testing de modelos: invariance + behavioral tests</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207 — Testing de modelos: invariance + behavioral tests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Ribeiro et al., Beyond Accuracy: Behavioral Testing of NLP Models with CheckList (ACL 2020, best paper) + Huyen cap. 9 + Deepchecks docs.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Ir más allá de "accuracy en hold-out": tests que verifican que el modelo se comporta como debería en casos específicos. Tres familias: invariance tests ("misma predicción si reemplazo Juan por María"), directional tests ("si subo el ingreso, la proba de aprobar el préstamo no debe bajar"), minimum functionality tests ("predicción correcta sobre casos canónicos hand-crafted").</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Implementar invariance tests (perturbaciones que NO deben cambiar la predicción): swap de nombres protegidos, sinónimos, ruido pequeño.</a:t>
            </a:r>
          </a:p>
          <a:p>
            <a:pPr>
              <a:spcAft>
                <a:spcPts val="800"/>
              </a:spcAft>
              <a:defRPr sz="1400" b="0">
                <a:solidFill>
                  <a:srgbClr val="0F172A"/>
                </a:solidFill>
                <a:latin typeface="Segoe UI"/>
              </a:defRPr>
            </a:pPr>
            <a:r>
              <a:rPr sz="1400" b="0">
                <a:solidFill>
                  <a:srgbClr val="0F172A"/>
                </a:solidFill>
                <a:latin typeface="Segoe UI"/>
              </a:rPr>
              <a:t>• Implementar directional tests (perturbaciones que deben cambiar la predicción en una dirección esperada): subir ingreso → menos riesgo crediticio.</a:t>
            </a:r>
          </a:p>
          <a:p>
            <a:pPr>
              <a:spcAft>
                <a:spcPts val="800"/>
              </a:spcAft>
              <a:defRPr sz="1400" b="0">
                <a:solidFill>
                  <a:srgbClr val="0F172A"/>
                </a:solidFill>
                <a:latin typeface="Segoe UI"/>
              </a:defRPr>
            </a:pPr>
            <a:r>
              <a:rPr sz="1400" b="0">
                <a:solidFill>
                  <a:srgbClr val="0F172A"/>
                </a:solidFill>
                <a:latin typeface="Segoe UI"/>
              </a:rPr>
              <a:t>• Crear minimum functionality test sets (MFT): casos hand-crafted que cubren cada feature/segmento crítico.</a:t>
            </a:r>
          </a:p>
          <a:p>
            <a:pPr>
              <a:spcAft>
                <a:spcPts val="800"/>
              </a:spcAft>
              <a:defRPr sz="1400" b="0">
                <a:solidFill>
                  <a:srgbClr val="0F172A"/>
                </a:solidFill>
                <a:latin typeface="Segoe UI"/>
              </a:defRPr>
            </a:pPr>
            <a:r>
              <a:rPr sz="1400" b="0">
                <a:solidFill>
                  <a:srgbClr val="0F172A"/>
                </a:solidFill>
                <a:latin typeface="Segoe UI"/>
              </a:rPr>
              <a:t>• Integrar tests de modelo en pytest y correrlos en CI antes de promover (gate de Clase 197).</a:t>
            </a:r>
          </a:p>
          <a:p>
            <a:pPr>
              <a:spcAft>
                <a:spcPts val="800"/>
              </a:spcAft>
              <a:defRPr sz="1400" b="0">
                <a:solidFill>
                  <a:srgbClr val="0F172A"/>
                </a:solidFill>
                <a:latin typeface="Segoe UI"/>
              </a:defRPr>
            </a:pPr>
            <a:r>
              <a:rPr sz="1400" b="0">
                <a:solidFill>
                  <a:srgbClr val="0F172A"/>
                </a:solidFill>
                <a:latin typeface="Segoe UI"/>
              </a:rPr>
              <a:t>• Usar Deepchecks o CheckList para suites pre-armados (especialmente NLP).</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194 — Versionado de datos con DVC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Setup mínimo: inicializá un repo git + DVC (git init &amp;&amp; dvc init).</a:t>
            </a:r>
          </a:p>
          <a:p>
            <a:pPr>
              <a:spcAft>
                <a:spcPts val="800"/>
              </a:spcAft>
              <a:defRPr sz="1400" b="0">
                <a:solidFill>
                  <a:srgbClr val="0F172A"/>
                </a:solidFill>
                <a:latin typeface="Segoe UI"/>
              </a:defRPr>
            </a:pPr>
            <a:r>
              <a:rPr sz="1400" b="0">
                <a:solidFill>
                  <a:srgbClr val="0F172A"/>
                </a:solidFill>
                <a:latin typeface="Segoe UI"/>
              </a:rPr>
              <a:t>• Remote local: configurá un remote en /tmp/dvc-remote-demo con dvc remote add -d local /tmp/dvc-remote-demo.</a:t>
            </a:r>
          </a:p>
          <a:p>
            <a:pPr>
              <a:spcAft>
                <a:spcPts val="800"/>
              </a:spcAft>
              <a:defRPr sz="1400" b="0">
                <a:solidFill>
                  <a:srgbClr val="0F172A"/>
                </a:solidFill>
                <a:latin typeface="Segoe UI"/>
              </a:defRPr>
            </a:pPr>
            <a:r>
              <a:rPr sz="1400" b="0">
                <a:solidFill>
                  <a:srgbClr val="0F172A"/>
                </a:solidFill>
                <a:latin typeface="Segoe UI"/>
              </a:rPr>
              <a:t>• Pipeline declarativo: creá dvc.yaml con dos stages — prepare (lee raw/titanic.csv, elimina nulos, escribe data/processed/clean.csv) y train (entrena un LogisticRegression, escribe model.pkl y metrics.json).</a:t>
            </a:r>
          </a:p>
          <a:p>
            <a:pPr>
              <a:spcAft>
                <a:spcPts val="800"/>
              </a:spcAft>
              <a:defRPr sz="1400" b="0">
                <a:solidFill>
                  <a:srgbClr val="0F172A"/>
                </a:solidFill>
                <a:latin typeface="Segoe UI"/>
              </a:defRPr>
            </a:pPr>
            <a:r>
              <a:rPr sz="1400" b="0">
                <a:solidFill>
                  <a:srgbClr val="0F172A"/>
                </a:solidFill>
                <a:latin typeface="Segoe UI"/>
              </a:rPr>
              <a:t>• Reproducción: tocá un parámetro en params.yaml (test_size: 0.2 → 0.3).</a:t>
            </a:r>
          </a:p>
          <a:p>
            <a:pPr>
              <a:spcAft>
                <a:spcPts val="800"/>
              </a:spcAft>
              <a:defRPr sz="1400" b="0">
                <a:solidFill>
                  <a:srgbClr val="0F172A"/>
                </a:solidFill>
                <a:latin typeface="Segoe UI"/>
              </a:defRPr>
            </a:pPr>
            <a:r>
              <a:rPr sz="1400" b="0">
                <a:solidFill>
                  <a:srgbClr val="0F172A"/>
                </a:solidFill>
                <a:latin typeface="Segoe UI"/>
              </a:rPr>
              <a:t>• Experimentos sin branching: dvc exp run -S 'train.C=0.1' tres veces con valores distintos de C.</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dvc.yaml con stages prepare → train → evaluate.</a:t>
            </a:r>
          </a:p>
          <a:p>
            <a:pPr>
              <a:spcAft>
                <a:spcPts val="800"/>
              </a:spcAft>
              <a:defRPr sz="1400" b="0">
                <a:solidFill>
                  <a:srgbClr val="0F172A"/>
                </a:solidFill>
                <a:latin typeface="Segoe UI"/>
              </a:defRPr>
            </a:pPr>
            <a:r>
              <a:rPr sz="1400" b="0">
                <a:solidFill>
                  <a:srgbClr val="0F172A"/>
                </a:solidFill>
                <a:latin typeface="Segoe UI"/>
              </a:rPr>
              <a:t>• params.yaml con al menos test_size, random_state, model.C.</a:t>
            </a:r>
          </a:p>
          <a:p>
            <a:pPr>
              <a:spcAft>
                <a:spcPts val="800"/>
              </a:spcAft>
              <a:defRPr sz="1400" b="0">
                <a:solidFill>
                  <a:srgbClr val="0F172A"/>
                </a:solidFill>
                <a:latin typeface="Segoe UI"/>
              </a:defRPr>
            </a:pPr>
            <a:r>
              <a:rPr sz="1400" b="0">
                <a:solidFill>
                  <a:srgbClr val="0F172A"/>
                </a:solidFill>
                <a:latin typeface="Segoe UI"/>
              </a:rPr>
              <a:t>• metrics.json con accuracy y f1 que se reporten con dvc metrics show.</a:t>
            </a:r>
          </a:p>
          <a:p>
            <a:pPr>
              <a:spcAft>
                <a:spcPts val="800"/>
              </a:spcAft>
              <a:defRPr sz="1400" b="0">
                <a:solidFill>
                  <a:srgbClr val="0F172A"/>
                </a:solidFill>
                <a:latin typeface="Segoe UI"/>
              </a:defRPr>
            </a:pPr>
            <a:r>
              <a:rPr sz="1400" b="0">
                <a:solidFill>
                  <a:srgbClr val="0F172A"/>
                </a:solidFill>
                <a:latin typeface="Segoe UI"/>
              </a:rPr>
              <a:t>• Tres corridas dvc exp run variando model.C ∈ {0.01, 1, 100}.</a:t>
            </a:r>
          </a:p>
          <a:p>
            <a:pPr>
              <a:spcAft>
                <a:spcPts val="800"/>
              </a:spcAft>
              <a:defRPr sz="1400" b="0">
                <a:solidFill>
                  <a:srgbClr val="0F172A"/>
                </a:solidFill>
                <a:latin typeface="Segoe UI"/>
              </a:defRPr>
            </a:pPr>
            <a:r>
              <a:rPr sz="1400" b="0">
                <a:solidFill>
                  <a:srgbClr val="0F172A"/>
                </a:solidFill>
                <a:latin typeface="Segoe UI"/>
              </a:rPr>
              <a:t>• Output de dvc exp show --no-pager adjunto como experiments.txt.</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207 — Testing de modelos: invariance + behavioral tests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Accuracy ≠ corrección — los 3 tipos de test</a:t>
            </a:r>
          </a:p>
          <a:p>
            <a:pPr>
              <a:spcAft>
                <a:spcPts val="1000"/>
              </a:spcAft>
              <a:defRPr sz="1600" b="0">
                <a:solidFill>
                  <a:srgbClr val="0F172A"/>
                </a:solidFill>
                <a:latin typeface="Segoe UI"/>
              </a:defRPr>
            </a:pPr>
            <a:r>
              <a:rPr sz="1600" b="0">
                <a:solidFill>
                  <a:srgbClr val="0F172A"/>
                </a:solidFill>
                <a:latin typeface="Segoe UI"/>
              </a:rPr>
              <a:t>• Invariance tests</a:t>
            </a:r>
          </a:p>
          <a:p>
            <a:pPr>
              <a:spcAft>
                <a:spcPts val="1000"/>
              </a:spcAft>
              <a:defRPr sz="1600" b="0">
                <a:solidFill>
                  <a:srgbClr val="0F172A"/>
                </a:solidFill>
                <a:latin typeface="Segoe UI"/>
              </a:defRPr>
            </a:pPr>
            <a:r>
              <a:rPr sz="1600" b="0">
                <a:solidFill>
                  <a:srgbClr val="0F172A"/>
                </a:solidFill>
                <a:latin typeface="Segoe UI"/>
              </a:rPr>
              <a:t>• Directional tests</a:t>
            </a:r>
          </a:p>
          <a:p>
            <a:pPr>
              <a:spcAft>
                <a:spcPts val="1000"/>
              </a:spcAft>
              <a:defRPr sz="1600" b="0">
                <a:solidFill>
                  <a:srgbClr val="0F172A"/>
                </a:solidFill>
                <a:latin typeface="Segoe UI"/>
              </a:defRPr>
            </a:pPr>
            <a:r>
              <a:rPr sz="1600" b="0">
                <a:solidFill>
                  <a:srgbClr val="0F172A"/>
                </a:solidFill>
                <a:latin typeface="Segoe UI"/>
              </a:rPr>
              <a:t>• MFT (Minimum Functionality)</a:t>
            </a:r>
          </a:p>
          <a:p>
            <a:pPr>
              <a:spcAft>
                <a:spcPts val="1000"/>
              </a:spcAft>
              <a:defRPr sz="1600" b="0">
                <a:solidFill>
                  <a:srgbClr val="0F172A"/>
                </a:solidFill>
                <a:latin typeface="Segoe UI"/>
              </a:defRPr>
            </a:pPr>
            <a:r>
              <a:rPr sz="1600" b="0">
                <a:solidFill>
                  <a:srgbClr val="0F172A"/>
                </a:solidFill>
                <a:latin typeface="Segoe UI"/>
              </a:rPr>
              <a:t>• Slice-based testing</a:t>
            </a:r>
          </a:p>
          <a:p>
            <a:pPr>
              <a:spcAft>
                <a:spcPts val="1000"/>
              </a:spcAft>
              <a:defRPr sz="1600" b="0">
                <a:solidFill>
                  <a:srgbClr val="0F172A"/>
                </a:solidFill>
                <a:latin typeface="Segoe UI"/>
              </a:defRPr>
            </a:pPr>
            <a:r>
              <a:rPr sz="1600" b="0">
                <a:solidFill>
                  <a:srgbClr val="0F172A"/>
                </a:solidFill>
                <a:latin typeface="Segoe UI"/>
              </a:rPr>
              <a:t>• Integración con CI</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207 — Testing de modelos: invariance + behavioral tests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Implementamos los 4 tipos sobre un modelo de income prediction (Adult dataset proxy con California Housing modificado para el ejemplo).</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 pandas as pd</a:t>
            </a:r>
          </a:p>
          <a:p>
            <a:pPr>
              <a:defRPr sz="1200" b="0">
                <a:solidFill>
                  <a:srgbClr val="F8FAFC"/>
                </a:solidFill>
                <a:latin typeface="Courier New"/>
              </a:defRPr>
            </a:pPr>
            <a:r>
              <a:rPr sz="1200" b="0">
                <a:solidFill>
                  <a:srgbClr val="F8FAFC"/>
                </a:solidFill>
                <a:latin typeface="Courier New"/>
              </a:rPr>
              <a:t>from sklearn.datasets import fetch_california_housing</a:t>
            </a:r>
          </a:p>
          <a:p>
            <a:pPr>
              <a:defRPr sz="1200" b="0">
                <a:solidFill>
                  <a:srgbClr val="F8FAFC"/>
                </a:solidFill>
                <a:latin typeface="Courier New"/>
              </a:defRPr>
            </a:pPr>
            <a:r>
              <a:rPr sz="1200" b="0">
                <a:solidFill>
                  <a:srgbClr val="F8FAFC"/>
                </a:solidFill>
                <a:latin typeface="Courier New"/>
              </a:rPr>
              <a:t>from sklearn.model_selection import train_test_split</a:t>
            </a:r>
          </a:p>
          <a:p>
            <a:pPr>
              <a:defRPr sz="1200" b="0">
                <a:solidFill>
                  <a:srgbClr val="F8FAFC"/>
                </a:solidFill>
                <a:latin typeface="Courier New"/>
              </a:defRPr>
            </a:pPr>
            <a:r>
              <a:rPr sz="1200" b="0">
                <a:solidFill>
                  <a:srgbClr val="F8FAFC"/>
                </a:solidFill>
                <a:latin typeface="Courier New"/>
              </a:rPr>
              <a:t>from sklearn.ensemble import RandomForestClassifier</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data = fetch_california_housing(as_frame=True)</a:t>
            </a:r>
          </a:p>
          <a:p>
            <a:pPr>
              <a:defRPr sz="1200" b="0">
                <a:solidFill>
                  <a:srgbClr val="F8FAFC"/>
                </a:solidFill>
                <a:latin typeface="Courier New"/>
              </a:defRPr>
            </a:pPr>
            <a:r>
              <a:rPr sz="1200" b="0">
                <a:solidFill>
                  <a:srgbClr val="F8FAFC"/>
                </a:solidFill>
                <a:latin typeface="Courier New"/>
              </a:rPr>
              <a:t>df = data.data.copy()</a:t>
            </a:r>
          </a:p>
          <a:p>
            <a:pPr>
              <a:defRPr sz="1200" b="0">
                <a:solidFill>
                  <a:srgbClr val="F8FAFC"/>
                </a:solidFill>
                <a:latin typeface="Courier New"/>
              </a:defRPr>
            </a:pPr>
            <a:r>
              <a:rPr sz="1200" b="0">
                <a:solidFill>
                  <a:srgbClr val="F8FAFC"/>
                </a:solidFill>
                <a:latin typeface="Courier New"/>
              </a:rPr>
              <a:t># Convertimos a clasificación binaria: 'high income block' = target &gt; mediana</a:t>
            </a:r>
          </a:p>
          <a:p>
            <a:pPr>
              <a:defRPr sz="1200" b="0">
                <a:solidFill>
                  <a:srgbClr val="F8FAFC"/>
                </a:solidFill>
                <a:latin typeface="Courier New"/>
              </a:defRPr>
            </a:pPr>
            <a:r>
              <a:rPr sz="1200" b="0">
                <a:solidFill>
                  <a:srgbClr val="F8FAFC"/>
                </a:solidFill>
                <a:latin typeface="Courier New"/>
              </a:rPr>
              <a:t>df['high'] = (data.target &gt; data.target.median()).astype(int)</a:t>
            </a:r>
          </a:p>
          <a:p>
            <a:pPr>
              <a:defRPr sz="1200" b="0">
                <a:solidFill>
                  <a:srgbClr val="F8FAFC"/>
                </a:solidFill>
                <a:latin typeface="Courier New"/>
              </a:defRPr>
            </a:pPr>
            <a:r>
              <a:rPr sz="1200" b="0">
                <a:solidFill>
                  <a:srgbClr val="F8FAFC"/>
                </a:solidFill>
                <a:latin typeface="Courier New"/>
              </a:rPr>
              <a:t># Sintetizamos 'gender' aleatorio (sin info real → modelo NO debería usarlo)</a:t>
            </a:r>
          </a:p>
          <a:p>
            <a:pPr>
              <a:defRPr sz="1200" b="0">
                <a:solidFill>
                  <a:srgbClr val="F8FAFC"/>
                </a:solidFill>
                <a:latin typeface="Courier New"/>
              </a:defRPr>
            </a:pPr>
            <a:r>
              <a:rPr sz="1200" b="0">
                <a:solidFill>
                  <a:srgbClr val="F8FAFC"/>
                </a:solidFill>
                <a:latin typeface="Courier New"/>
              </a:rPr>
              <a:t>rng = np.random.default_rng(42)</a:t>
            </a:r>
          </a:p>
          <a:p>
            <a:pPr>
              <a:defRPr sz="1200" b="0">
                <a:solidFill>
                  <a:srgbClr val="F8FAFC"/>
                </a:solidFill>
                <a:latin typeface="Courier New"/>
              </a:defRPr>
            </a:pPr>
            <a:r>
              <a:rPr sz="1200" b="0">
                <a:solidFill>
                  <a:srgbClr val="F8FAFC"/>
                </a:solidFill>
                <a:latin typeface="Courier New"/>
              </a:rPr>
              <a:t>df['gender'] = rng.choice([0, 1], size=len(df))</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FEATURES = ['MedInc', 'HouseAge', 'AveRooms', 'AveBedrms', 'Population', 'AveOccup', 'Latitude', 'Longitude', 'gender']</a:t>
            </a:r>
          </a:p>
          <a:p>
            <a:pPr>
              <a:defRPr sz="1200" b="0">
                <a:solidFill>
                  <a:srgbClr val="F8FAFC"/>
                </a:solidFill>
                <a:latin typeface="Courier New"/>
              </a:defRPr>
            </a:pPr>
            <a:r>
              <a:rPr sz="1200" b="0">
                <a:solidFill>
                  <a:srgbClr val="F8FAFC"/>
                </a:solidFill>
                <a:latin typeface="Courier New"/>
              </a:rPr>
              <a:t>Xtr, Xte, ytr, yte = train_test_split(df[FEATURES], df['high'], test_size=0.3, random_state=42)</a:t>
            </a:r>
          </a:p>
          <a:p>
            <a:pPr>
              <a:defRPr sz="1200" b="0">
                <a:solidFill>
                  <a:srgbClr val="F8FAFC"/>
                </a:solidFill>
                <a:latin typeface="Courier New"/>
              </a:defRPr>
            </a:pPr>
            <a:r>
              <a:rPr sz="1200" b="0">
                <a:solidFill>
                  <a:srgbClr val="F8FAFC"/>
                </a:solidFill>
                <a:latin typeface="Courier New"/>
              </a:rPr>
              <a:t>model = RandomForestClassifier(n_estimators=200, random_state=42, n_jobs=-1).fit(Xtr, ytr)</a:t>
            </a:r>
          </a:p>
          <a:p>
            <a:pPr>
              <a:defRPr sz="1200" b="0">
                <a:solidFill>
                  <a:srgbClr val="F8FAFC"/>
                </a:solidFill>
                <a:latin typeface="Courier New"/>
              </a:defRPr>
            </a:pPr>
            <a:r>
              <a:rPr sz="1200" b="0">
                <a:solidFill>
                  <a:srgbClr val="F8FAFC"/>
                </a:solidFill>
                <a:latin typeface="Courier New"/>
              </a:rPr>
              <a:t>print('test acc:', model.score(Xte, yte))</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207 — Testing de modelos: invariance + behavioral tests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MFT tabular: para un modelo de crédito sobre Adult, hand-craft 20 casos: 10 obvios "should approve" (alto ingreso, educación alta, sin debts) y 10 obvios "should reject" (ingreso bajo, edad joven, sin historial).</a:t>
            </a:r>
          </a:p>
          <a:p>
            <a:pPr>
              <a:spcAft>
                <a:spcPts val="800"/>
              </a:spcAft>
              <a:defRPr sz="1400" b="0">
                <a:solidFill>
                  <a:srgbClr val="0F172A"/>
                </a:solidFill>
                <a:latin typeface="Segoe UI"/>
              </a:defRPr>
            </a:pPr>
            <a:r>
              <a:rPr sz="1400" b="0">
                <a:solidFill>
                  <a:srgbClr val="0F172A"/>
                </a:solidFill>
                <a:latin typeface="Segoe UI"/>
              </a:rPr>
              <a:t>• Invariance — gender swap: tomá 500 registros, cambiá gender M ↔ F, dejá el resto igual.</a:t>
            </a:r>
          </a:p>
          <a:p>
            <a:pPr>
              <a:spcAft>
                <a:spcPts val="800"/>
              </a:spcAft>
              <a:defRPr sz="1400" b="0">
                <a:solidFill>
                  <a:srgbClr val="0F172A"/>
                </a:solidFill>
                <a:latin typeface="Segoe UI"/>
              </a:defRPr>
            </a:pPr>
            <a:r>
              <a:rPr sz="1400" b="0">
                <a:solidFill>
                  <a:srgbClr val="0F172A"/>
                </a:solidFill>
                <a:latin typeface="Segoe UI"/>
              </a:rPr>
              <a:t>• Directional — income up: para los mismos 500, multiplicá income × 1.5.</a:t>
            </a:r>
          </a:p>
          <a:p>
            <a:pPr>
              <a:spcAft>
                <a:spcPts val="800"/>
              </a:spcAft>
              <a:defRPr sz="1400" b="0">
                <a:solidFill>
                  <a:srgbClr val="0F172A"/>
                </a:solidFill>
                <a:latin typeface="Segoe UI"/>
              </a:defRPr>
            </a:pPr>
            <a:r>
              <a:rPr sz="1400" b="0">
                <a:solidFill>
                  <a:srgbClr val="0F172A"/>
                </a:solidFill>
                <a:latin typeface="Segoe UI"/>
              </a:rPr>
              <a:t>• Slice-based: calculá accuracy por slice (gender × race × age_bucket).</a:t>
            </a:r>
          </a:p>
          <a:p>
            <a:pPr>
              <a:spcAft>
                <a:spcPts val="800"/>
              </a:spcAft>
              <a:defRPr sz="1400" b="0">
                <a:solidFill>
                  <a:srgbClr val="0F172A"/>
                </a:solidFill>
                <a:latin typeface="Segoe UI"/>
              </a:defRPr>
            </a:pPr>
            <a:r>
              <a:rPr sz="1400" b="0">
                <a:solidFill>
                  <a:srgbClr val="0F172A"/>
                </a:solidFill>
                <a:latin typeface="Segoe UI"/>
              </a:rPr>
              <a:t>• Pytest gate: empaquetá los 4 tests anteriores en tests/test_model_behavior.py.</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tests/test_model_behavior.py con ≥4 tests: 1 MFT, 1 INV, 1 DIR, 1 slice-based.</a:t>
            </a:r>
          </a:p>
          <a:p>
            <a:pPr>
              <a:spcAft>
                <a:spcPts val="800"/>
              </a:spcAft>
              <a:defRPr sz="1400" b="0">
                <a:solidFill>
                  <a:srgbClr val="0F172A"/>
                </a:solidFill>
                <a:latin typeface="Segoe UI"/>
              </a:defRPr>
            </a:pPr>
            <a:r>
              <a:rPr sz="1400" b="0">
                <a:solidFill>
                  <a:srgbClr val="0F172A"/>
                </a:solidFill>
                <a:latin typeface="Segoe UI"/>
              </a:rPr>
              <a:t>• CI workflow que corre pytest tests/test_model_behavior.py después de cada training.</a:t>
            </a:r>
          </a:p>
          <a:p>
            <a:pPr>
              <a:spcAft>
                <a:spcPts val="800"/>
              </a:spcAft>
              <a:defRPr sz="1400" b="0">
                <a:solidFill>
                  <a:srgbClr val="0F172A"/>
                </a:solidFill>
                <a:latin typeface="Segoe UI"/>
              </a:defRPr>
            </a:pPr>
            <a:r>
              <a:rPr sz="1400" b="0">
                <a:solidFill>
                  <a:srgbClr val="0F172A"/>
                </a:solidFill>
                <a:latin typeface="Segoe UI"/>
              </a:rPr>
              <a:t>• deepchecks full suite ejecutado, reporte HTML guardado.</a:t>
            </a:r>
          </a:p>
          <a:p>
            <a:pPr>
              <a:spcAft>
                <a:spcPts val="800"/>
              </a:spcAft>
              <a:defRPr sz="1400" b="0">
                <a:solidFill>
                  <a:srgbClr val="0F172A"/>
                </a:solidFill>
                <a:latin typeface="Segoe UI"/>
              </a:defRPr>
            </a:pPr>
            <a:r>
              <a:rPr sz="1400" b="0">
                <a:solidFill>
                  <a:srgbClr val="0F172A"/>
                </a:solidFill>
                <a:latin typeface="Segoe UI"/>
              </a:rPr>
              <a:t>• Reporte por slice (markdown) con métricas en gender, race, age_bucket y bottom-5 worst slices identificados.</a:t>
            </a:r>
          </a:p>
          <a:p>
            <a:pPr>
              <a:spcAft>
                <a:spcPts val="800"/>
              </a:spcAft>
              <a:defRPr sz="1400" b="0">
                <a:solidFill>
                  <a:srgbClr val="0F172A"/>
                </a:solidFill>
                <a:latin typeface="Segoe UI"/>
              </a:defRPr>
            </a:pPr>
            <a:r>
              <a:rPr sz="1400" b="0">
                <a:solidFill>
                  <a:srgbClr val="0F172A"/>
                </a:solidFill>
                <a:latin typeface="Segoe UI"/>
              </a:rPr>
              <a:t>• Documentación de 3 bugs reales encontrados por estos tests durante el desarrollo (puede ser bug fixed; lo importante es demostrar que los tests sirven).</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Fin de la Parte 4</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Modelos en Producción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743200"/>
            <a:ext cx="10332720" cy="2286000"/>
          </a:xfrm>
          <a:prstGeom prst="rect">
            <a:avLst/>
          </a:prstGeom>
          <a:noFill/>
        </p:spPr>
        <p:txBody>
          <a:bodyPr wrap="square">
            <a:spAutoFit/>
          </a:bodyPr>
          <a:lstStyle/>
          <a:p>
            <a:pPr>
              <a:defRPr sz="2600" b="1">
                <a:solidFill>
                  <a:srgbClr val="0F172A"/>
                </a:solidFill>
                <a:latin typeface="Segoe UI Semibold"/>
              </a:defRPr>
            </a:pPr>
            <a:r>
              <a:rPr sz="2600" b="1">
                <a:solidFill>
                  <a:srgbClr val="0F172A"/>
                </a:solidFill>
                <a:latin typeface="Segoe UI Semibold"/>
              </a:rPr>
              <a:t>Fin de la Parte 4 — siguiente: Parte 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195</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195 — Versionado de modelos y experimentos con MLflow</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195 — Versionado de modelos y experimentos con MLflow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Huyen, Designing Machine Learning Systems cap. 6 + 11 + docs MLflow 2.x.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Trackear experimentos de ML (parámetros, métricas, artefactos, código) con MLflow Tracking, registrar modelos en el Model Registry con stages (None → Staging → Production → Archived), y entender la diferencia conceptual con DVC: DVC versiona el pipeline; MLflow versiona los runs.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Levantar un servidor MLflow local (mlflow ui o mlflow server) y logear runs con mlflow.start_run() + log_param/log_metric/log_artifact.</a:t>
            </a:r>
          </a:p>
          <a:p>
            <a:pPr>
              <a:spcAft>
                <a:spcPts val="800"/>
              </a:spcAft>
              <a:defRPr sz="1400" b="0">
                <a:solidFill>
                  <a:srgbClr val="0F172A"/>
                </a:solidFill>
                <a:latin typeface="Segoe UI"/>
              </a:defRPr>
            </a:pPr>
            <a:r>
              <a:rPr sz="1400" b="0">
                <a:solidFill>
                  <a:srgbClr val="0F172A"/>
                </a:solidFill>
                <a:latin typeface="Segoe UI"/>
              </a:rPr>
              <a:t>• Usar autolog (mlflow.sklearn.autolog()) para que params/metrics se capturen sin código boilerplate.</a:t>
            </a:r>
          </a:p>
          <a:p>
            <a:pPr>
              <a:spcAft>
                <a:spcPts val="800"/>
              </a:spcAft>
              <a:defRPr sz="1400" b="0">
                <a:solidFill>
                  <a:srgbClr val="0F172A"/>
                </a:solidFill>
                <a:latin typeface="Segoe UI"/>
              </a:defRPr>
            </a:pPr>
            <a:r>
              <a:rPr sz="1400" b="0">
                <a:solidFill>
                  <a:srgbClr val="0F172A"/>
                </a:solidFill>
                <a:latin typeface="Segoe UI"/>
              </a:rPr>
              <a:t>• Registrar un modelo en el Model Registry (mlflow.register_model) y transicionarlo de Staging a Production con la API o la UI.</a:t>
            </a:r>
          </a:p>
          <a:p>
            <a:pPr>
              <a:spcAft>
                <a:spcPts val="800"/>
              </a:spcAft>
              <a:defRPr sz="1400" b="0">
                <a:solidFill>
                  <a:srgbClr val="0F172A"/>
                </a:solidFill>
                <a:latin typeface="Segoe UI"/>
              </a:defRPr>
            </a:pPr>
            <a:r>
              <a:rPr sz="1400" b="0">
                <a:solidFill>
                  <a:srgbClr val="0F172A"/>
                </a:solidFill>
                <a:latin typeface="Segoe UI"/>
              </a:rPr>
              <a:t>• Cargar un modelo registrado en producción con mlflow.pyfunc.load_model("models:/MiModelo/Production").</a:t>
            </a:r>
          </a:p>
          <a:p>
            <a:pPr>
              <a:spcAft>
                <a:spcPts val="800"/>
              </a:spcAft>
              <a:defRPr sz="1400" b="0">
                <a:solidFill>
                  <a:srgbClr val="0F172A"/>
                </a:solidFill>
                <a:latin typeface="Segoe UI"/>
              </a:defRPr>
            </a:pPr>
            <a:r>
              <a:rPr sz="1400" b="0">
                <a:solidFill>
                  <a:srgbClr val="0F172A"/>
                </a:solidFill>
                <a:latin typeface="Segoe UI"/>
              </a:rPr>
              <a:t>• Configurar un backend store (PostgreSQL) y un artifact store (S3) para uso en equipo.</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