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slides/slide317.xml" ContentType="application/vnd.openxmlformats-officedocument.presentationml.slide+xml"/>
  <Override PartName="/ppt/slides/slide318.xml" ContentType="application/vnd.openxmlformats-officedocument.presentationml.slide+xml"/>
  <Override PartName="/ppt/slides/slide319.xml" ContentType="application/vnd.openxmlformats-officedocument.presentationml.slide+xml"/>
  <Override PartName="/ppt/slides/slide32.xml" ContentType="application/vnd.openxmlformats-officedocument.presentationml.slide+xml"/>
  <Override PartName="/ppt/slides/slide320.xml" ContentType="application/vnd.openxmlformats-officedocument.presentationml.slide+xml"/>
  <Override PartName="/ppt/slides/slide321.xml" ContentType="application/vnd.openxmlformats-officedocument.presentationml.slide+xml"/>
  <Override PartName="/ppt/slides/slide322.xml" ContentType="application/vnd.openxmlformats-officedocument.presentationml.slide+xml"/>
  <Override PartName="/ppt/slides/slide323.xml" ContentType="application/vnd.openxmlformats-officedocument.presentationml.slide+xml"/>
  <Override PartName="/ppt/slides/slide324.xml" ContentType="application/vnd.openxmlformats-officedocument.presentationml.slide+xml"/>
  <Override PartName="/ppt/slides/slide325.xml" ContentType="application/vnd.openxmlformats-officedocument.presentationml.slide+xml"/>
  <Override PartName="/ppt/slides/slide326.xml" ContentType="application/vnd.openxmlformats-officedocument.presentationml.slide+xml"/>
  <Override PartName="/ppt/slides/slide327.xml" ContentType="application/vnd.openxmlformats-officedocument.presentationml.slide+xml"/>
  <Override PartName="/ppt/slides/slide328.xml" ContentType="application/vnd.openxmlformats-officedocument.presentationml.slide+xml"/>
  <Override PartName="/ppt/slides/slide329.xml" ContentType="application/vnd.openxmlformats-officedocument.presentationml.slide+xml"/>
  <Override PartName="/ppt/slides/slide33.xml" ContentType="application/vnd.openxmlformats-officedocument.presentationml.slide+xml"/>
  <Override PartName="/ppt/slides/slide330.xml" ContentType="application/vnd.openxmlformats-officedocument.presentationml.slide+xml"/>
  <Override PartName="/ppt/slides/slide331.xml" ContentType="application/vnd.openxmlformats-officedocument.presentationml.slide+xml"/>
  <Override PartName="/ppt/slides/slide332.xml" ContentType="application/vnd.openxmlformats-officedocument.presentationml.slide+xml"/>
  <Override PartName="/ppt/slides/slide333.xml" ContentType="application/vnd.openxmlformats-officedocument.presentationml.slide+xml"/>
  <Override PartName="/ppt/slides/slide334.xml" ContentType="application/vnd.openxmlformats-officedocument.presentationml.slide+xml"/>
  <Override PartName="/ppt/slides/slide335.xml" ContentType="application/vnd.openxmlformats-officedocument.presentationml.slide+xml"/>
  <Override PartName="/ppt/slides/slide336.xml" ContentType="application/vnd.openxmlformats-officedocument.presentationml.slide+xml"/>
  <Override PartName="/ppt/slides/slide337.xml" ContentType="application/vnd.openxmlformats-officedocument.presentationml.slide+xml"/>
  <Override PartName="/ppt/slides/slide338.xml" ContentType="application/vnd.openxmlformats-officedocument.presentationml.slide+xml"/>
  <Override PartName="/ppt/slides/slide339.xml" ContentType="application/vnd.openxmlformats-officedocument.presentationml.slide+xml"/>
  <Override PartName="/ppt/slides/slide34.xml" ContentType="application/vnd.openxmlformats-officedocument.presentationml.slide+xml"/>
  <Override PartName="/ppt/slides/slide340.xml" ContentType="application/vnd.openxmlformats-officedocument.presentationml.slide+xml"/>
  <Override PartName="/ppt/slides/slide341.xml" ContentType="application/vnd.openxmlformats-officedocument.presentationml.slide+xml"/>
  <Override PartName="/ppt/slides/slide342.xml" ContentType="application/vnd.openxmlformats-officedocument.presentationml.slide+xml"/>
  <Override PartName="/ppt/slides/slide343.xml" ContentType="application/vnd.openxmlformats-officedocument.presentationml.slide+xml"/>
  <Override PartName="/ppt/slides/slide344.xml" ContentType="application/vnd.openxmlformats-officedocument.presentationml.slide+xml"/>
  <Override PartName="/ppt/slides/slide345.xml" ContentType="application/vnd.openxmlformats-officedocument.presentationml.slide+xml"/>
  <Override PartName="/ppt/slides/slide346.xml" ContentType="application/vnd.openxmlformats-officedocument.presentationml.slide+xml"/>
  <Override PartName="/ppt/slides/slide347.xml" ContentType="application/vnd.openxmlformats-officedocument.presentationml.slide+xml"/>
  <Override PartName="/ppt/slides/slide348.xml" ContentType="application/vnd.openxmlformats-officedocument.presentationml.slide+xml"/>
  <Override PartName="/ppt/slides/slide349.xml" ContentType="application/vnd.openxmlformats-officedocument.presentationml.slide+xml"/>
  <Override PartName="/ppt/slides/slide35.xml" ContentType="application/vnd.openxmlformats-officedocument.presentationml.slide+xml"/>
  <Override PartName="/ppt/slides/slide350.xml" ContentType="application/vnd.openxmlformats-officedocument.presentationml.slide+xml"/>
  <Override PartName="/ppt/slides/slide351.xml" ContentType="application/vnd.openxmlformats-officedocument.presentationml.slide+xml"/>
  <Override PartName="/ppt/slides/slide352.xml" ContentType="application/vnd.openxmlformats-officedocument.presentationml.slide+xml"/>
  <Override PartName="/ppt/slides/slide353.xml" ContentType="application/vnd.openxmlformats-officedocument.presentationml.slide+xml"/>
  <Override PartName="/ppt/slides/slide354.xml" ContentType="application/vnd.openxmlformats-officedocument.presentationml.slide+xml"/>
  <Override PartName="/ppt/slides/slide355.xml" ContentType="application/vnd.openxmlformats-officedocument.presentationml.slide+xml"/>
  <Override PartName="/ppt/slides/slide356.xml" ContentType="application/vnd.openxmlformats-officedocument.presentationml.slide+xml"/>
  <Override PartName="/ppt/slides/slide357.xml" ContentType="application/vnd.openxmlformats-officedocument.presentationml.slide+xml"/>
  <Override PartName="/ppt/slides/slide358.xml" ContentType="application/vnd.openxmlformats-officedocument.presentationml.slide+xml"/>
  <Override PartName="/ppt/slides/slide359.xml" ContentType="application/vnd.openxmlformats-officedocument.presentationml.slide+xml"/>
  <Override PartName="/ppt/slides/slide36.xml" ContentType="application/vnd.openxmlformats-officedocument.presentationml.slide+xml"/>
  <Override PartName="/ppt/slides/slide360.xml" ContentType="application/vnd.openxmlformats-officedocument.presentationml.slide+xml"/>
  <Override PartName="/ppt/slides/slide361.xml" ContentType="application/vnd.openxmlformats-officedocument.presentationml.slide+xml"/>
  <Override PartName="/ppt/slides/slide362.xml" ContentType="application/vnd.openxmlformats-officedocument.presentationml.slide+xml"/>
  <Override PartName="/ppt/slides/slide363.xml" ContentType="application/vnd.openxmlformats-officedocument.presentationml.slide+xml"/>
  <Override PartName="/ppt/slides/slide364.xml" ContentType="application/vnd.openxmlformats-officedocument.presentationml.slide+xml"/>
  <Override PartName="/ppt/slides/slide365.xml" ContentType="application/vnd.openxmlformats-officedocument.presentationml.slide+xml"/>
  <Override PartName="/ppt/slides/slide366.xml" ContentType="application/vnd.openxmlformats-officedocument.presentationml.slide+xml"/>
  <Override PartName="/ppt/slides/slide367.xml" ContentType="application/vnd.openxmlformats-officedocument.presentationml.slide+xml"/>
  <Override PartName="/ppt/slides/slide368.xml" ContentType="application/vnd.openxmlformats-officedocument.presentationml.slide+xml"/>
  <Override PartName="/ppt/slides/slide369.xml" ContentType="application/vnd.openxmlformats-officedocument.presentationml.slide+xml"/>
  <Override PartName="/ppt/slides/slide37.xml" ContentType="application/vnd.openxmlformats-officedocument.presentationml.slide+xml"/>
  <Override PartName="/ppt/slides/slide370.xml" ContentType="application/vnd.openxmlformats-officedocument.presentationml.slide+xml"/>
  <Override PartName="/ppt/slides/slide371.xml" ContentType="application/vnd.openxmlformats-officedocument.presentationml.slide+xml"/>
  <Override PartName="/ppt/slides/slide372.xml" ContentType="application/vnd.openxmlformats-officedocument.presentationml.slide+xml"/>
  <Override PartName="/ppt/slides/slide373.xml" ContentType="application/vnd.openxmlformats-officedocument.presentationml.slide+xml"/>
  <Override PartName="/ppt/slides/slide374.xml" ContentType="application/vnd.openxmlformats-officedocument.presentationml.slide+xml"/>
  <Override PartName="/ppt/slides/slide375.xml" ContentType="application/vnd.openxmlformats-officedocument.presentationml.slide+xml"/>
  <Override PartName="/ppt/slides/slide376.xml" ContentType="application/vnd.openxmlformats-officedocument.presentationml.slide+xml"/>
  <Override PartName="/ppt/slides/slide377.xml" ContentType="application/vnd.openxmlformats-officedocument.presentationml.slide+xml"/>
  <Override PartName="/ppt/slides/slide378.xml" ContentType="application/vnd.openxmlformats-officedocument.presentationml.slide+xml"/>
  <Override PartName="/ppt/slides/slide379.xml" ContentType="application/vnd.openxmlformats-officedocument.presentationml.slide+xml"/>
  <Override PartName="/ppt/slides/slide38.xml" ContentType="application/vnd.openxmlformats-officedocument.presentationml.slide+xml"/>
  <Override PartName="/ppt/slides/slide380.xml" ContentType="application/vnd.openxmlformats-officedocument.presentationml.slide+xml"/>
  <Override PartName="/ppt/slides/slide381.xml" ContentType="application/vnd.openxmlformats-officedocument.presentationml.slide+xml"/>
  <Override PartName="/ppt/slides/slide382.xml" ContentType="application/vnd.openxmlformats-officedocument.presentationml.slide+xml"/>
  <Override PartName="/ppt/slides/slide383.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 id="358" r:id="rId109"/>
    <p:sldId id="359" r:id="rId110"/>
    <p:sldId id="360" r:id="rId111"/>
    <p:sldId id="361" r:id="rId112"/>
    <p:sldId id="362" r:id="rId113"/>
    <p:sldId id="363" r:id="rId114"/>
    <p:sldId id="364" r:id="rId115"/>
    <p:sldId id="365" r:id="rId116"/>
    <p:sldId id="366" r:id="rId117"/>
    <p:sldId id="367" r:id="rId118"/>
    <p:sldId id="368" r:id="rId119"/>
    <p:sldId id="369" r:id="rId120"/>
    <p:sldId id="370" r:id="rId121"/>
    <p:sldId id="371" r:id="rId122"/>
    <p:sldId id="372" r:id="rId123"/>
    <p:sldId id="373" r:id="rId124"/>
    <p:sldId id="374" r:id="rId125"/>
    <p:sldId id="375" r:id="rId126"/>
    <p:sldId id="376" r:id="rId127"/>
    <p:sldId id="377" r:id="rId128"/>
    <p:sldId id="378" r:id="rId129"/>
    <p:sldId id="379" r:id="rId130"/>
    <p:sldId id="380" r:id="rId131"/>
    <p:sldId id="381" r:id="rId132"/>
    <p:sldId id="382" r:id="rId133"/>
    <p:sldId id="383" r:id="rId134"/>
    <p:sldId id="384" r:id="rId135"/>
    <p:sldId id="385" r:id="rId136"/>
    <p:sldId id="386" r:id="rId137"/>
    <p:sldId id="387" r:id="rId138"/>
    <p:sldId id="388" r:id="rId139"/>
    <p:sldId id="389" r:id="rId140"/>
    <p:sldId id="390" r:id="rId141"/>
    <p:sldId id="391" r:id="rId142"/>
    <p:sldId id="392" r:id="rId143"/>
    <p:sldId id="393" r:id="rId144"/>
    <p:sldId id="394" r:id="rId145"/>
    <p:sldId id="395" r:id="rId146"/>
    <p:sldId id="396" r:id="rId147"/>
    <p:sldId id="397" r:id="rId148"/>
    <p:sldId id="398" r:id="rId149"/>
    <p:sldId id="399" r:id="rId150"/>
    <p:sldId id="400" r:id="rId151"/>
    <p:sldId id="401" r:id="rId152"/>
    <p:sldId id="402" r:id="rId153"/>
    <p:sldId id="403" r:id="rId154"/>
    <p:sldId id="404" r:id="rId155"/>
    <p:sldId id="405" r:id="rId156"/>
    <p:sldId id="406" r:id="rId157"/>
    <p:sldId id="407" r:id="rId158"/>
    <p:sldId id="408" r:id="rId159"/>
    <p:sldId id="409" r:id="rId160"/>
    <p:sldId id="410" r:id="rId161"/>
    <p:sldId id="411" r:id="rId162"/>
    <p:sldId id="412" r:id="rId163"/>
    <p:sldId id="413" r:id="rId164"/>
    <p:sldId id="414" r:id="rId165"/>
    <p:sldId id="415" r:id="rId166"/>
    <p:sldId id="416" r:id="rId167"/>
    <p:sldId id="417" r:id="rId168"/>
    <p:sldId id="418" r:id="rId169"/>
    <p:sldId id="419" r:id="rId170"/>
    <p:sldId id="420" r:id="rId171"/>
    <p:sldId id="421" r:id="rId172"/>
    <p:sldId id="422" r:id="rId173"/>
    <p:sldId id="423" r:id="rId174"/>
    <p:sldId id="424" r:id="rId175"/>
    <p:sldId id="425" r:id="rId176"/>
    <p:sldId id="426" r:id="rId177"/>
    <p:sldId id="427" r:id="rId178"/>
    <p:sldId id="428" r:id="rId179"/>
    <p:sldId id="429" r:id="rId180"/>
    <p:sldId id="430" r:id="rId181"/>
    <p:sldId id="431" r:id="rId182"/>
    <p:sldId id="432" r:id="rId183"/>
    <p:sldId id="433" r:id="rId184"/>
    <p:sldId id="434" r:id="rId185"/>
    <p:sldId id="435" r:id="rId186"/>
    <p:sldId id="436" r:id="rId187"/>
    <p:sldId id="437" r:id="rId188"/>
    <p:sldId id="438" r:id="rId189"/>
    <p:sldId id="439" r:id="rId190"/>
    <p:sldId id="440" r:id="rId191"/>
    <p:sldId id="441" r:id="rId192"/>
    <p:sldId id="442" r:id="rId193"/>
    <p:sldId id="443" r:id="rId194"/>
    <p:sldId id="444" r:id="rId195"/>
    <p:sldId id="445" r:id="rId196"/>
    <p:sldId id="446" r:id="rId197"/>
    <p:sldId id="447" r:id="rId198"/>
    <p:sldId id="448" r:id="rId199"/>
    <p:sldId id="449" r:id="rId200"/>
    <p:sldId id="450" r:id="rId201"/>
    <p:sldId id="451" r:id="rId202"/>
    <p:sldId id="452" r:id="rId203"/>
    <p:sldId id="453" r:id="rId204"/>
    <p:sldId id="454" r:id="rId205"/>
    <p:sldId id="455" r:id="rId206"/>
    <p:sldId id="456" r:id="rId207"/>
    <p:sldId id="457" r:id="rId208"/>
    <p:sldId id="458" r:id="rId209"/>
    <p:sldId id="459" r:id="rId210"/>
    <p:sldId id="460" r:id="rId211"/>
    <p:sldId id="461" r:id="rId212"/>
    <p:sldId id="462" r:id="rId213"/>
    <p:sldId id="463" r:id="rId214"/>
    <p:sldId id="464" r:id="rId215"/>
    <p:sldId id="465" r:id="rId216"/>
    <p:sldId id="466" r:id="rId217"/>
    <p:sldId id="467" r:id="rId218"/>
    <p:sldId id="468" r:id="rId219"/>
    <p:sldId id="469" r:id="rId220"/>
    <p:sldId id="470" r:id="rId221"/>
    <p:sldId id="471" r:id="rId222"/>
    <p:sldId id="472" r:id="rId223"/>
    <p:sldId id="473" r:id="rId224"/>
    <p:sldId id="474" r:id="rId225"/>
    <p:sldId id="475" r:id="rId226"/>
    <p:sldId id="476" r:id="rId227"/>
    <p:sldId id="477" r:id="rId228"/>
    <p:sldId id="478" r:id="rId229"/>
    <p:sldId id="479" r:id="rId230"/>
    <p:sldId id="480" r:id="rId231"/>
    <p:sldId id="481" r:id="rId232"/>
    <p:sldId id="482" r:id="rId233"/>
    <p:sldId id="483" r:id="rId234"/>
    <p:sldId id="484" r:id="rId235"/>
    <p:sldId id="485" r:id="rId236"/>
    <p:sldId id="486" r:id="rId237"/>
    <p:sldId id="487" r:id="rId238"/>
    <p:sldId id="488" r:id="rId239"/>
    <p:sldId id="489" r:id="rId240"/>
    <p:sldId id="490" r:id="rId241"/>
    <p:sldId id="491" r:id="rId242"/>
    <p:sldId id="492" r:id="rId243"/>
    <p:sldId id="493" r:id="rId244"/>
    <p:sldId id="494" r:id="rId245"/>
    <p:sldId id="495" r:id="rId246"/>
    <p:sldId id="496" r:id="rId247"/>
    <p:sldId id="497" r:id="rId248"/>
    <p:sldId id="498" r:id="rId249"/>
    <p:sldId id="499" r:id="rId250"/>
    <p:sldId id="500" r:id="rId251"/>
    <p:sldId id="501" r:id="rId252"/>
    <p:sldId id="502" r:id="rId253"/>
    <p:sldId id="503" r:id="rId254"/>
    <p:sldId id="504" r:id="rId255"/>
    <p:sldId id="505" r:id="rId256"/>
    <p:sldId id="506" r:id="rId257"/>
    <p:sldId id="507" r:id="rId258"/>
    <p:sldId id="508" r:id="rId259"/>
    <p:sldId id="509" r:id="rId260"/>
    <p:sldId id="510" r:id="rId261"/>
    <p:sldId id="511" r:id="rId262"/>
    <p:sldId id="512" r:id="rId263"/>
    <p:sldId id="513" r:id="rId264"/>
    <p:sldId id="514" r:id="rId265"/>
    <p:sldId id="515" r:id="rId266"/>
    <p:sldId id="516" r:id="rId267"/>
    <p:sldId id="517" r:id="rId268"/>
    <p:sldId id="518" r:id="rId269"/>
    <p:sldId id="519" r:id="rId270"/>
    <p:sldId id="520" r:id="rId271"/>
    <p:sldId id="521" r:id="rId272"/>
    <p:sldId id="522" r:id="rId273"/>
    <p:sldId id="523" r:id="rId274"/>
    <p:sldId id="524" r:id="rId275"/>
    <p:sldId id="525" r:id="rId276"/>
    <p:sldId id="526" r:id="rId277"/>
    <p:sldId id="527" r:id="rId278"/>
    <p:sldId id="528" r:id="rId279"/>
    <p:sldId id="529" r:id="rId280"/>
    <p:sldId id="530" r:id="rId281"/>
    <p:sldId id="531" r:id="rId282"/>
    <p:sldId id="532" r:id="rId283"/>
    <p:sldId id="533" r:id="rId284"/>
    <p:sldId id="534" r:id="rId285"/>
    <p:sldId id="535" r:id="rId286"/>
    <p:sldId id="536" r:id="rId287"/>
    <p:sldId id="537" r:id="rId288"/>
    <p:sldId id="538" r:id="rId289"/>
    <p:sldId id="539" r:id="rId290"/>
    <p:sldId id="540" r:id="rId291"/>
    <p:sldId id="541" r:id="rId292"/>
    <p:sldId id="542" r:id="rId293"/>
    <p:sldId id="543" r:id="rId294"/>
    <p:sldId id="544" r:id="rId295"/>
    <p:sldId id="545" r:id="rId296"/>
    <p:sldId id="546" r:id="rId297"/>
    <p:sldId id="547" r:id="rId298"/>
    <p:sldId id="548" r:id="rId299"/>
    <p:sldId id="549" r:id="rId300"/>
    <p:sldId id="550" r:id="rId301"/>
    <p:sldId id="551" r:id="rId302"/>
    <p:sldId id="552" r:id="rId303"/>
    <p:sldId id="553" r:id="rId304"/>
    <p:sldId id="554" r:id="rId305"/>
    <p:sldId id="555" r:id="rId306"/>
    <p:sldId id="556" r:id="rId307"/>
    <p:sldId id="557" r:id="rId308"/>
    <p:sldId id="558" r:id="rId309"/>
    <p:sldId id="559" r:id="rId310"/>
    <p:sldId id="560" r:id="rId311"/>
    <p:sldId id="561" r:id="rId312"/>
    <p:sldId id="562" r:id="rId313"/>
    <p:sldId id="563" r:id="rId314"/>
    <p:sldId id="564" r:id="rId315"/>
    <p:sldId id="565" r:id="rId316"/>
    <p:sldId id="566" r:id="rId317"/>
    <p:sldId id="567" r:id="rId318"/>
    <p:sldId id="568" r:id="rId319"/>
    <p:sldId id="569" r:id="rId320"/>
    <p:sldId id="570" r:id="rId321"/>
    <p:sldId id="571" r:id="rId322"/>
    <p:sldId id="572" r:id="rId323"/>
    <p:sldId id="573" r:id="rId324"/>
    <p:sldId id="574" r:id="rId325"/>
    <p:sldId id="575" r:id="rId326"/>
    <p:sldId id="576" r:id="rId327"/>
    <p:sldId id="577" r:id="rId328"/>
    <p:sldId id="578" r:id="rId329"/>
    <p:sldId id="579" r:id="rId330"/>
    <p:sldId id="580" r:id="rId331"/>
    <p:sldId id="581" r:id="rId332"/>
    <p:sldId id="582" r:id="rId333"/>
    <p:sldId id="583" r:id="rId334"/>
    <p:sldId id="584" r:id="rId335"/>
    <p:sldId id="585" r:id="rId336"/>
    <p:sldId id="586" r:id="rId337"/>
    <p:sldId id="587" r:id="rId338"/>
    <p:sldId id="588" r:id="rId339"/>
    <p:sldId id="589" r:id="rId340"/>
    <p:sldId id="590" r:id="rId341"/>
    <p:sldId id="591" r:id="rId342"/>
    <p:sldId id="592" r:id="rId343"/>
    <p:sldId id="593" r:id="rId344"/>
    <p:sldId id="594" r:id="rId345"/>
    <p:sldId id="595" r:id="rId346"/>
    <p:sldId id="596" r:id="rId347"/>
    <p:sldId id="597" r:id="rId348"/>
    <p:sldId id="598" r:id="rId349"/>
    <p:sldId id="599" r:id="rId350"/>
    <p:sldId id="600" r:id="rId351"/>
    <p:sldId id="601" r:id="rId352"/>
    <p:sldId id="602" r:id="rId353"/>
    <p:sldId id="603" r:id="rId354"/>
    <p:sldId id="604" r:id="rId355"/>
    <p:sldId id="605" r:id="rId356"/>
    <p:sldId id="606" r:id="rId357"/>
    <p:sldId id="607" r:id="rId358"/>
    <p:sldId id="608" r:id="rId359"/>
    <p:sldId id="609" r:id="rId360"/>
    <p:sldId id="610" r:id="rId361"/>
    <p:sldId id="611" r:id="rId362"/>
    <p:sldId id="612" r:id="rId363"/>
    <p:sldId id="613" r:id="rId364"/>
    <p:sldId id="614" r:id="rId365"/>
    <p:sldId id="615" r:id="rId366"/>
    <p:sldId id="616" r:id="rId367"/>
    <p:sldId id="617" r:id="rId368"/>
    <p:sldId id="618" r:id="rId369"/>
    <p:sldId id="619" r:id="rId370"/>
    <p:sldId id="620" r:id="rId371"/>
    <p:sldId id="621" r:id="rId372"/>
    <p:sldId id="622" r:id="rId373"/>
    <p:sldId id="623" r:id="rId374"/>
    <p:sldId id="624" r:id="rId375"/>
    <p:sldId id="625" r:id="rId376"/>
    <p:sldId id="626" r:id="rId377"/>
    <p:sldId id="627" r:id="rId378"/>
    <p:sldId id="628" r:id="rId379"/>
    <p:sldId id="629" r:id="rId380"/>
    <p:sldId id="630" r:id="rId381"/>
    <p:sldId id="631" r:id="rId382"/>
    <p:sldId id="632" r:id="rId383"/>
    <p:sldId id="633" r:id="rId384"/>
    <p:sldId id="634" r:id="rId385"/>
    <p:sldId id="635" r:id="rId386"/>
    <p:sldId id="636" r:id="rId387"/>
    <p:sldId id="637" r:id="rId388"/>
    <p:sldId id="638" r:id="rId389"/>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 Id="rId102" Type="http://schemas.openxmlformats.org/officeDocument/2006/relationships/slide" Target="slides/slide96.xml"/><Relationship Id="rId103" Type="http://schemas.openxmlformats.org/officeDocument/2006/relationships/slide" Target="slides/slide97.xml"/><Relationship Id="rId104" Type="http://schemas.openxmlformats.org/officeDocument/2006/relationships/slide" Target="slides/slide98.xml"/><Relationship Id="rId105" Type="http://schemas.openxmlformats.org/officeDocument/2006/relationships/slide" Target="slides/slide99.xml"/><Relationship Id="rId106" Type="http://schemas.openxmlformats.org/officeDocument/2006/relationships/slide" Target="slides/slide100.xml"/><Relationship Id="rId107" Type="http://schemas.openxmlformats.org/officeDocument/2006/relationships/slide" Target="slides/slide101.xml"/><Relationship Id="rId108" Type="http://schemas.openxmlformats.org/officeDocument/2006/relationships/slide" Target="slides/slide102.xml"/><Relationship Id="rId109" Type="http://schemas.openxmlformats.org/officeDocument/2006/relationships/slide" Target="slides/slide103.xml"/><Relationship Id="rId110" Type="http://schemas.openxmlformats.org/officeDocument/2006/relationships/slide" Target="slides/slide104.xml"/><Relationship Id="rId111" Type="http://schemas.openxmlformats.org/officeDocument/2006/relationships/slide" Target="slides/slide105.xml"/><Relationship Id="rId112" Type="http://schemas.openxmlformats.org/officeDocument/2006/relationships/slide" Target="slides/slide106.xml"/><Relationship Id="rId113" Type="http://schemas.openxmlformats.org/officeDocument/2006/relationships/slide" Target="slides/slide107.xml"/><Relationship Id="rId114" Type="http://schemas.openxmlformats.org/officeDocument/2006/relationships/slide" Target="slides/slide108.xml"/><Relationship Id="rId115" Type="http://schemas.openxmlformats.org/officeDocument/2006/relationships/slide" Target="slides/slide109.xml"/><Relationship Id="rId116" Type="http://schemas.openxmlformats.org/officeDocument/2006/relationships/slide" Target="slides/slide110.xml"/><Relationship Id="rId117" Type="http://schemas.openxmlformats.org/officeDocument/2006/relationships/slide" Target="slides/slide111.xml"/><Relationship Id="rId118" Type="http://schemas.openxmlformats.org/officeDocument/2006/relationships/slide" Target="slides/slide112.xml"/><Relationship Id="rId119" Type="http://schemas.openxmlformats.org/officeDocument/2006/relationships/slide" Target="slides/slide113.xml"/><Relationship Id="rId120" Type="http://schemas.openxmlformats.org/officeDocument/2006/relationships/slide" Target="slides/slide114.xml"/><Relationship Id="rId121" Type="http://schemas.openxmlformats.org/officeDocument/2006/relationships/slide" Target="slides/slide115.xml"/><Relationship Id="rId122" Type="http://schemas.openxmlformats.org/officeDocument/2006/relationships/slide" Target="slides/slide116.xml"/><Relationship Id="rId123" Type="http://schemas.openxmlformats.org/officeDocument/2006/relationships/slide" Target="slides/slide117.xml"/><Relationship Id="rId124" Type="http://schemas.openxmlformats.org/officeDocument/2006/relationships/slide" Target="slides/slide118.xml"/><Relationship Id="rId125" Type="http://schemas.openxmlformats.org/officeDocument/2006/relationships/slide" Target="slides/slide119.xml"/><Relationship Id="rId126" Type="http://schemas.openxmlformats.org/officeDocument/2006/relationships/slide" Target="slides/slide120.xml"/><Relationship Id="rId127" Type="http://schemas.openxmlformats.org/officeDocument/2006/relationships/slide" Target="slides/slide121.xml"/><Relationship Id="rId128" Type="http://schemas.openxmlformats.org/officeDocument/2006/relationships/slide" Target="slides/slide122.xml"/><Relationship Id="rId129" Type="http://schemas.openxmlformats.org/officeDocument/2006/relationships/slide" Target="slides/slide123.xml"/><Relationship Id="rId130" Type="http://schemas.openxmlformats.org/officeDocument/2006/relationships/slide" Target="slides/slide124.xml"/><Relationship Id="rId131" Type="http://schemas.openxmlformats.org/officeDocument/2006/relationships/slide" Target="slides/slide125.xml"/><Relationship Id="rId132" Type="http://schemas.openxmlformats.org/officeDocument/2006/relationships/slide" Target="slides/slide126.xml"/><Relationship Id="rId133" Type="http://schemas.openxmlformats.org/officeDocument/2006/relationships/slide" Target="slides/slide127.xml"/><Relationship Id="rId134" Type="http://schemas.openxmlformats.org/officeDocument/2006/relationships/slide" Target="slides/slide128.xml"/><Relationship Id="rId135" Type="http://schemas.openxmlformats.org/officeDocument/2006/relationships/slide" Target="slides/slide129.xml"/><Relationship Id="rId136" Type="http://schemas.openxmlformats.org/officeDocument/2006/relationships/slide" Target="slides/slide130.xml"/><Relationship Id="rId137" Type="http://schemas.openxmlformats.org/officeDocument/2006/relationships/slide" Target="slides/slide131.xml"/><Relationship Id="rId138" Type="http://schemas.openxmlformats.org/officeDocument/2006/relationships/slide" Target="slides/slide132.xml"/><Relationship Id="rId139" Type="http://schemas.openxmlformats.org/officeDocument/2006/relationships/slide" Target="slides/slide133.xml"/><Relationship Id="rId140" Type="http://schemas.openxmlformats.org/officeDocument/2006/relationships/slide" Target="slides/slide134.xml"/><Relationship Id="rId141" Type="http://schemas.openxmlformats.org/officeDocument/2006/relationships/slide" Target="slides/slide135.xml"/><Relationship Id="rId142" Type="http://schemas.openxmlformats.org/officeDocument/2006/relationships/slide" Target="slides/slide136.xml"/><Relationship Id="rId143" Type="http://schemas.openxmlformats.org/officeDocument/2006/relationships/slide" Target="slides/slide137.xml"/><Relationship Id="rId144" Type="http://schemas.openxmlformats.org/officeDocument/2006/relationships/slide" Target="slides/slide138.xml"/><Relationship Id="rId145" Type="http://schemas.openxmlformats.org/officeDocument/2006/relationships/slide" Target="slides/slide139.xml"/><Relationship Id="rId146" Type="http://schemas.openxmlformats.org/officeDocument/2006/relationships/slide" Target="slides/slide140.xml"/><Relationship Id="rId147" Type="http://schemas.openxmlformats.org/officeDocument/2006/relationships/slide" Target="slides/slide141.xml"/><Relationship Id="rId148" Type="http://schemas.openxmlformats.org/officeDocument/2006/relationships/slide" Target="slides/slide142.xml"/><Relationship Id="rId149" Type="http://schemas.openxmlformats.org/officeDocument/2006/relationships/slide" Target="slides/slide143.xml"/><Relationship Id="rId150" Type="http://schemas.openxmlformats.org/officeDocument/2006/relationships/slide" Target="slides/slide144.xml"/><Relationship Id="rId151" Type="http://schemas.openxmlformats.org/officeDocument/2006/relationships/slide" Target="slides/slide145.xml"/><Relationship Id="rId152" Type="http://schemas.openxmlformats.org/officeDocument/2006/relationships/slide" Target="slides/slide146.xml"/><Relationship Id="rId153" Type="http://schemas.openxmlformats.org/officeDocument/2006/relationships/slide" Target="slides/slide147.xml"/><Relationship Id="rId154" Type="http://schemas.openxmlformats.org/officeDocument/2006/relationships/slide" Target="slides/slide148.xml"/><Relationship Id="rId155" Type="http://schemas.openxmlformats.org/officeDocument/2006/relationships/slide" Target="slides/slide149.xml"/><Relationship Id="rId156" Type="http://schemas.openxmlformats.org/officeDocument/2006/relationships/slide" Target="slides/slide150.xml"/><Relationship Id="rId157" Type="http://schemas.openxmlformats.org/officeDocument/2006/relationships/slide" Target="slides/slide151.xml"/><Relationship Id="rId158" Type="http://schemas.openxmlformats.org/officeDocument/2006/relationships/slide" Target="slides/slide152.xml"/><Relationship Id="rId159" Type="http://schemas.openxmlformats.org/officeDocument/2006/relationships/slide" Target="slides/slide153.xml"/><Relationship Id="rId160" Type="http://schemas.openxmlformats.org/officeDocument/2006/relationships/slide" Target="slides/slide154.xml"/><Relationship Id="rId161" Type="http://schemas.openxmlformats.org/officeDocument/2006/relationships/slide" Target="slides/slide155.xml"/><Relationship Id="rId162" Type="http://schemas.openxmlformats.org/officeDocument/2006/relationships/slide" Target="slides/slide156.xml"/><Relationship Id="rId163" Type="http://schemas.openxmlformats.org/officeDocument/2006/relationships/slide" Target="slides/slide157.xml"/><Relationship Id="rId164" Type="http://schemas.openxmlformats.org/officeDocument/2006/relationships/slide" Target="slides/slide158.xml"/><Relationship Id="rId165" Type="http://schemas.openxmlformats.org/officeDocument/2006/relationships/slide" Target="slides/slide159.xml"/><Relationship Id="rId166" Type="http://schemas.openxmlformats.org/officeDocument/2006/relationships/slide" Target="slides/slide160.xml"/><Relationship Id="rId167" Type="http://schemas.openxmlformats.org/officeDocument/2006/relationships/slide" Target="slides/slide161.xml"/><Relationship Id="rId168" Type="http://schemas.openxmlformats.org/officeDocument/2006/relationships/slide" Target="slides/slide162.xml"/><Relationship Id="rId169" Type="http://schemas.openxmlformats.org/officeDocument/2006/relationships/slide" Target="slides/slide163.xml"/><Relationship Id="rId170" Type="http://schemas.openxmlformats.org/officeDocument/2006/relationships/slide" Target="slides/slide164.xml"/><Relationship Id="rId171" Type="http://schemas.openxmlformats.org/officeDocument/2006/relationships/slide" Target="slides/slide165.xml"/><Relationship Id="rId172" Type="http://schemas.openxmlformats.org/officeDocument/2006/relationships/slide" Target="slides/slide166.xml"/><Relationship Id="rId173" Type="http://schemas.openxmlformats.org/officeDocument/2006/relationships/slide" Target="slides/slide167.xml"/><Relationship Id="rId174" Type="http://schemas.openxmlformats.org/officeDocument/2006/relationships/slide" Target="slides/slide168.xml"/><Relationship Id="rId175" Type="http://schemas.openxmlformats.org/officeDocument/2006/relationships/slide" Target="slides/slide169.xml"/><Relationship Id="rId176" Type="http://schemas.openxmlformats.org/officeDocument/2006/relationships/slide" Target="slides/slide170.xml"/><Relationship Id="rId177" Type="http://schemas.openxmlformats.org/officeDocument/2006/relationships/slide" Target="slides/slide171.xml"/><Relationship Id="rId178" Type="http://schemas.openxmlformats.org/officeDocument/2006/relationships/slide" Target="slides/slide172.xml"/><Relationship Id="rId179" Type="http://schemas.openxmlformats.org/officeDocument/2006/relationships/slide" Target="slides/slide173.xml"/><Relationship Id="rId180" Type="http://schemas.openxmlformats.org/officeDocument/2006/relationships/slide" Target="slides/slide174.xml"/><Relationship Id="rId181" Type="http://schemas.openxmlformats.org/officeDocument/2006/relationships/slide" Target="slides/slide175.xml"/><Relationship Id="rId182" Type="http://schemas.openxmlformats.org/officeDocument/2006/relationships/slide" Target="slides/slide176.xml"/><Relationship Id="rId183" Type="http://schemas.openxmlformats.org/officeDocument/2006/relationships/slide" Target="slides/slide177.xml"/><Relationship Id="rId184" Type="http://schemas.openxmlformats.org/officeDocument/2006/relationships/slide" Target="slides/slide178.xml"/><Relationship Id="rId185" Type="http://schemas.openxmlformats.org/officeDocument/2006/relationships/slide" Target="slides/slide179.xml"/><Relationship Id="rId186" Type="http://schemas.openxmlformats.org/officeDocument/2006/relationships/slide" Target="slides/slide180.xml"/><Relationship Id="rId187" Type="http://schemas.openxmlformats.org/officeDocument/2006/relationships/slide" Target="slides/slide181.xml"/><Relationship Id="rId188" Type="http://schemas.openxmlformats.org/officeDocument/2006/relationships/slide" Target="slides/slide182.xml"/><Relationship Id="rId189" Type="http://schemas.openxmlformats.org/officeDocument/2006/relationships/slide" Target="slides/slide183.xml"/><Relationship Id="rId190" Type="http://schemas.openxmlformats.org/officeDocument/2006/relationships/slide" Target="slides/slide184.xml"/><Relationship Id="rId191" Type="http://schemas.openxmlformats.org/officeDocument/2006/relationships/slide" Target="slides/slide185.xml"/><Relationship Id="rId192" Type="http://schemas.openxmlformats.org/officeDocument/2006/relationships/slide" Target="slides/slide186.xml"/><Relationship Id="rId193" Type="http://schemas.openxmlformats.org/officeDocument/2006/relationships/slide" Target="slides/slide187.xml"/><Relationship Id="rId194" Type="http://schemas.openxmlformats.org/officeDocument/2006/relationships/slide" Target="slides/slide188.xml"/><Relationship Id="rId195" Type="http://schemas.openxmlformats.org/officeDocument/2006/relationships/slide" Target="slides/slide189.xml"/><Relationship Id="rId196" Type="http://schemas.openxmlformats.org/officeDocument/2006/relationships/slide" Target="slides/slide190.xml"/><Relationship Id="rId197" Type="http://schemas.openxmlformats.org/officeDocument/2006/relationships/slide" Target="slides/slide191.xml"/><Relationship Id="rId198" Type="http://schemas.openxmlformats.org/officeDocument/2006/relationships/slide" Target="slides/slide192.xml"/><Relationship Id="rId199" Type="http://schemas.openxmlformats.org/officeDocument/2006/relationships/slide" Target="slides/slide193.xml"/><Relationship Id="rId200" Type="http://schemas.openxmlformats.org/officeDocument/2006/relationships/slide" Target="slides/slide194.xml"/><Relationship Id="rId201" Type="http://schemas.openxmlformats.org/officeDocument/2006/relationships/slide" Target="slides/slide195.xml"/><Relationship Id="rId202" Type="http://schemas.openxmlformats.org/officeDocument/2006/relationships/slide" Target="slides/slide196.xml"/><Relationship Id="rId203" Type="http://schemas.openxmlformats.org/officeDocument/2006/relationships/slide" Target="slides/slide197.xml"/><Relationship Id="rId204" Type="http://schemas.openxmlformats.org/officeDocument/2006/relationships/slide" Target="slides/slide198.xml"/><Relationship Id="rId205" Type="http://schemas.openxmlformats.org/officeDocument/2006/relationships/slide" Target="slides/slide199.xml"/><Relationship Id="rId206" Type="http://schemas.openxmlformats.org/officeDocument/2006/relationships/slide" Target="slides/slide200.xml"/><Relationship Id="rId207" Type="http://schemas.openxmlformats.org/officeDocument/2006/relationships/slide" Target="slides/slide201.xml"/><Relationship Id="rId208" Type="http://schemas.openxmlformats.org/officeDocument/2006/relationships/slide" Target="slides/slide202.xml"/><Relationship Id="rId209" Type="http://schemas.openxmlformats.org/officeDocument/2006/relationships/slide" Target="slides/slide203.xml"/><Relationship Id="rId210" Type="http://schemas.openxmlformats.org/officeDocument/2006/relationships/slide" Target="slides/slide204.xml"/><Relationship Id="rId211" Type="http://schemas.openxmlformats.org/officeDocument/2006/relationships/slide" Target="slides/slide205.xml"/><Relationship Id="rId212" Type="http://schemas.openxmlformats.org/officeDocument/2006/relationships/slide" Target="slides/slide206.xml"/><Relationship Id="rId213" Type="http://schemas.openxmlformats.org/officeDocument/2006/relationships/slide" Target="slides/slide207.xml"/><Relationship Id="rId214" Type="http://schemas.openxmlformats.org/officeDocument/2006/relationships/slide" Target="slides/slide208.xml"/><Relationship Id="rId215" Type="http://schemas.openxmlformats.org/officeDocument/2006/relationships/slide" Target="slides/slide209.xml"/><Relationship Id="rId216" Type="http://schemas.openxmlformats.org/officeDocument/2006/relationships/slide" Target="slides/slide210.xml"/><Relationship Id="rId217" Type="http://schemas.openxmlformats.org/officeDocument/2006/relationships/slide" Target="slides/slide211.xml"/><Relationship Id="rId218" Type="http://schemas.openxmlformats.org/officeDocument/2006/relationships/slide" Target="slides/slide212.xml"/><Relationship Id="rId219" Type="http://schemas.openxmlformats.org/officeDocument/2006/relationships/slide" Target="slides/slide213.xml"/><Relationship Id="rId220" Type="http://schemas.openxmlformats.org/officeDocument/2006/relationships/slide" Target="slides/slide214.xml"/><Relationship Id="rId221" Type="http://schemas.openxmlformats.org/officeDocument/2006/relationships/slide" Target="slides/slide215.xml"/><Relationship Id="rId222" Type="http://schemas.openxmlformats.org/officeDocument/2006/relationships/slide" Target="slides/slide216.xml"/><Relationship Id="rId223" Type="http://schemas.openxmlformats.org/officeDocument/2006/relationships/slide" Target="slides/slide217.xml"/><Relationship Id="rId224" Type="http://schemas.openxmlformats.org/officeDocument/2006/relationships/slide" Target="slides/slide218.xml"/><Relationship Id="rId225" Type="http://schemas.openxmlformats.org/officeDocument/2006/relationships/slide" Target="slides/slide219.xml"/><Relationship Id="rId226" Type="http://schemas.openxmlformats.org/officeDocument/2006/relationships/slide" Target="slides/slide220.xml"/><Relationship Id="rId227" Type="http://schemas.openxmlformats.org/officeDocument/2006/relationships/slide" Target="slides/slide221.xml"/><Relationship Id="rId228" Type="http://schemas.openxmlformats.org/officeDocument/2006/relationships/slide" Target="slides/slide222.xml"/><Relationship Id="rId229" Type="http://schemas.openxmlformats.org/officeDocument/2006/relationships/slide" Target="slides/slide223.xml"/><Relationship Id="rId230" Type="http://schemas.openxmlformats.org/officeDocument/2006/relationships/slide" Target="slides/slide224.xml"/><Relationship Id="rId231" Type="http://schemas.openxmlformats.org/officeDocument/2006/relationships/slide" Target="slides/slide225.xml"/><Relationship Id="rId232" Type="http://schemas.openxmlformats.org/officeDocument/2006/relationships/slide" Target="slides/slide226.xml"/><Relationship Id="rId233" Type="http://schemas.openxmlformats.org/officeDocument/2006/relationships/slide" Target="slides/slide227.xml"/><Relationship Id="rId234" Type="http://schemas.openxmlformats.org/officeDocument/2006/relationships/slide" Target="slides/slide228.xml"/><Relationship Id="rId235" Type="http://schemas.openxmlformats.org/officeDocument/2006/relationships/slide" Target="slides/slide229.xml"/><Relationship Id="rId236" Type="http://schemas.openxmlformats.org/officeDocument/2006/relationships/slide" Target="slides/slide230.xml"/><Relationship Id="rId237" Type="http://schemas.openxmlformats.org/officeDocument/2006/relationships/slide" Target="slides/slide231.xml"/><Relationship Id="rId238" Type="http://schemas.openxmlformats.org/officeDocument/2006/relationships/slide" Target="slides/slide232.xml"/><Relationship Id="rId239" Type="http://schemas.openxmlformats.org/officeDocument/2006/relationships/slide" Target="slides/slide233.xml"/><Relationship Id="rId240" Type="http://schemas.openxmlformats.org/officeDocument/2006/relationships/slide" Target="slides/slide234.xml"/><Relationship Id="rId241" Type="http://schemas.openxmlformats.org/officeDocument/2006/relationships/slide" Target="slides/slide235.xml"/><Relationship Id="rId242" Type="http://schemas.openxmlformats.org/officeDocument/2006/relationships/slide" Target="slides/slide236.xml"/><Relationship Id="rId243" Type="http://schemas.openxmlformats.org/officeDocument/2006/relationships/slide" Target="slides/slide237.xml"/><Relationship Id="rId244" Type="http://schemas.openxmlformats.org/officeDocument/2006/relationships/slide" Target="slides/slide238.xml"/><Relationship Id="rId245" Type="http://schemas.openxmlformats.org/officeDocument/2006/relationships/slide" Target="slides/slide239.xml"/><Relationship Id="rId246" Type="http://schemas.openxmlformats.org/officeDocument/2006/relationships/slide" Target="slides/slide240.xml"/><Relationship Id="rId247" Type="http://schemas.openxmlformats.org/officeDocument/2006/relationships/slide" Target="slides/slide241.xml"/><Relationship Id="rId248" Type="http://schemas.openxmlformats.org/officeDocument/2006/relationships/slide" Target="slides/slide242.xml"/><Relationship Id="rId249" Type="http://schemas.openxmlformats.org/officeDocument/2006/relationships/slide" Target="slides/slide243.xml"/><Relationship Id="rId250" Type="http://schemas.openxmlformats.org/officeDocument/2006/relationships/slide" Target="slides/slide244.xml"/><Relationship Id="rId251" Type="http://schemas.openxmlformats.org/officeDocument/2006/relationships/slide" Target="slides/slide245.xml"/><Relationship Id="rId252" Type="http://schemas.openxmlformats.org/officeDocument/2006/relationships/slide" Target="slides/slide246.xml"/><Relationship Id="rId253" Type="http://schemas.openxmlformats.org/officeDocument/2006/relationships/slide" Target="slides/slide247.xml"/><Relationship Id="rId254" Type="http://schemas.openxmlformats.org/officeDocument/2006/relationships/slide" Target="slides/slide248.xml"/><Relationship Id="rId255" Type="http://schemas.openxmlformats.org/officeDocument/2006/relationships/slide" Target="slides/slide249.xml"/><Relationship Id="rId256" Type="http://schemas.openxmlformats.org/officeDocument/2006/relationships/slide" Target="slides/slide250.xml"/><Relationship Id="rId257" Type="http://schemas.openxmlformats.org/officeDocument/2006/relationships/slide" Target="slides/slide251.xml"/><Relationship Id="rId258" Type="http://schemas.openxmlformats.org/officeDocument/2006/relationships/slide" Target="slides/slide252.xml"/><Relationship Id="rId259" Type="http://schemas.openxmlformats.org/officeDocument/2006/relationships/slide" Target="slides/slide253.xml"/><Relationship Id="rId260" Type="http://schemas.openxmlformats.org/officeDocument/2006/relationships/slide" Target="slides/slide254.xml"/><Relationship Id="rId261" Type="http://schemas.openxmlformats.org/officeDocument/2006/relationships/slide" Target="slides/slide255.xml"/><Relationship Id="rId262" Type="http://schemas.openxmlformats.org/officeDocument/2006/relationships/slide" Target="slides/slide256.xml"/><Relationship Id="rId263" Type="http://schemas.openxmlformats.org/officeDocument/2006/relationships/slide" Target="slides/slide257.xml"/><Relationship Id="rId264" Type="http://schemas.openxmlformats.org/officeDocument/2006/relationships/slide" Target="slides/slide258.xml"/><Relationship Id="rId265" Type="http://schemas.openxmlformats.org/officeDocument/2006/relationships/slide" Target="slides/slide259.xml"/><Relationship Id="rId266" Type="http://schemas.openxmlformats.org/officeDocument/2006/relationships/slide" Target="slides/slide260.xml"/><Relationship Id="rId267" Type="http://schemas.openxmlformats.org/officeDocument/2006/relationships/slide" Target="slides/slide261.xml"/><Relationship Id="rId268" Type="http://schemas.openxmlformats.org/officeDocument/2006/relationships/slide" Target="slides/slide262.xml"/><Relationship Id="rId269" Type="http://schemas.openxmlformats.org/officeDocument/2006/relationships/slide" Target="slides/slide263.xml"/><Relationship Id="rId270" Type="http://schemas.openxmlformats.org/officeDocument/2006/relationships/slide" Target="slides/slide264.xml"/><Relationship Id="rId271" Type="http://schemas.openxmlformats.org/officeDocument/2006/relationships/slide" Target="slides/slide265.xml"/><Relationship Id="rId272" Type="http://schemas.openxmlformats.org/officeDocument/2006/relationships/slide" Target="slides/slide266.xml"/><Relationship Id="rId273" Type="http://schemas.openxmlformats.org/officeDocument/2006/relationships/slide" Target="slides/slide267.xml"/><Relationship Id="rId274" Type="http://schemas.openxmlformats.org/officeDocument/2006/relationships/slide" Target="slides/slide268.xml"/><Relationship Id="rId275" Type="http://schemas.openxmlformats.org/officeDocument/2006/relationships/slide" Target="slides/slide269.xml"/><Relationship Id="rId276" Type="http://schemas.openxmlformats.org/officeDocument/2006/relationships/slide" Target="slides/slide270.xml"/><Relationship Id="rId277" Type="http://schemas.openxmlformats.org/officeDocument/2006/relationships/slide" Target="slides/slide271.xml"/><Relationship Id="rId278" Type="http://schemas.openxmlformats.org/officeDocument/2006/relationships/slide" Target="slides/slide272.xml"/><Relationship Id="rId279" Type="http://schemas.openxmlformats.org/officeDocument/2006/relationships/slide" Target="slides/slide273.xml"/><Relationship Id="rId280" Type="http://schemas.openxmlformats.org/officeDocument/2006/relationships/slide" Target="slides/slide274.xml"/><Relationship Id="rId281" Type="http://schemas.openxmlformats.org/officeDocument/2006/relationships/slide" Target="slides/slide275.xml"/><Relationship Id="rId282" Type="http://schemas.openxmlformats.org/officeDocument/2006/relationships/slide" Target="slides/slide276.xml"/><Relationship Id="rId283" Type="http://schemas.openxmlformats.org/officeDocument/2006/relationships/slide" Target="slides/slide277.xml"/><Relationship Id="rId284" Type="http://schemas.openxmlformats.org/officeDocument/2006/relationships/slide" Target="slides/slide278.xml"/><Relationship Id="rId285" Type="http://schemas.openxmlformats.org/officeDocument/2006/relationships/slide" Target="slides/slide279.xml"/><Relationship Id="rId286" Type="http://schemas.openxmlformats.org/officeDocument/2006/relationships/slide" Target="slides/slide280.xml"/><Relationship Id="rId287" Type="http://schemas.openxmlformats.org/officeDocument/2006/relationships/slide" Target="slides/slide281.xml"/><Relationship Id="rId288" Type="http://schemas.openxmlformats.org/officeDocument/2006/relationships/slide" Target="slides/slide282.xml"/><Relationship Id="rId289" Type="http://schemas.openxmlformats.org/officeDocument/2006/relationships/slide" Target="slides/slide283.xml"/><Relationship Id="rId290" Type="http://schemas.openxmlformats.org/officeDocument/2006/relationships/slide" Target="slides/slide284.xml"/><Relationship Id="rId291" Type="http://schemas.openxmlformats.org/officeDocument/2006/relationships/slide" Target="slides/slide285.xml"/><Relationship Id="rId292" Type="http://schemas.openxmlformats.org/officeDocument/2006/relationships/slide" Target="slides/slide286.xml"/><Relationship Id="rId293" Type="http://schemas.openxmlformats.org/officeDocument/2006/relationships/slide" Target="slides/slide287.xml"/><Relationship Id="rId294" Type="http://schemas.openxmlformats.org/officeDocument/2006/relationships/slide" Target="slides/slide288.xml"/><Relationship Id="rId295" Type="http://schemas.openxmlformats.org/officeDocument/2006/relationships/slide" Target="slides/slide289.xml"/><Relationship Id="rId296" Type="http://schemas.openxmlformats.org/officeDocument/2006/relationships/slide" Target="slides/slide290.xml"/><Relationship Id="rId297" Type="http://schemas.openxmlformats.org/officeDocument/2006/relationships/slide" Target="slides/slide291.xml"/><Relationship Id="rId298" Type="http://schemas.openxmlformats.org/officeDocument/2006/relationships/slide" Target="slides/slide292.xml"/><Relationship Id="rId299" Type="http://schemas.openxmlformats.org/officeDocument/2006/relationships/slide" Target="slides/slide293.xml"/><Relationship Id="rId300" Type="http://schemas.openxmlformats.org/officeDocument/2006/relationships/slide" Target="slides/slide294.xml"/><Relationship Id="rId301" Type="http://schemas.openxmlformats.org/officeDocument/2006/relationships/slide" Target="slides/slide295.xml"/><Relationship Id="rId302" Type="http://schemas.openxmlformats.org/officeDocument/2006/relationships/slide" Target="slides/slide296.xml"/><Relationship Id="rId303" Type="http://schemas.openxmlformats.org/officeDocument/2006/relationships/slide" Target="slides/slide297.xml"/><Relationship Id="rId304" Type="http://schemas.openxmlformats.org/officeDocument/2006/relationships/slide" Target="slides/slide298.xml"/><Relationship Id="rId305" Type="http://schemas.openxmlformats.org/officeDocument/2006/relationships/slide" Target="slides/slide299.xml"/><Relationship Id="rId306" Type="http://schemas.openxmlformats.org/officeDocument/2006/relationships/slide" Target="slides/slide300.xml"/><Relationship Id="rId307" Type="http://schemas.openxmlformats.org/officeDocument/2006/relationships/slide" Target="slides/slide301.xml"/><Relationship Id="rId308" Type="http://schemas.openxmlformats.org/officeDocument/2006/relationships/slide" Target="slides/slide302.xml"/><Relationship Id="rId309" Type="http://schemas.openxmlformats.org/officeDocument/2006/relationships/slide" Target="slides/slide303.xml"/><Relationship Id="rId310" Type="http://schemas.openxmlformats.org/officeDocument/2006/relationships/slide" Target="slides/slide304.xml"/><Relationship Id="rId311" Type="http://schemas.openxmlformats.org/officeDocument/2006/relationships/slide" Target="slides/slide305.xml"/><Relationship Id="rId312" Type="http://schemas.openxmlformats.org/officeDocument/2006/relationships/slide" Target="slides/slide306.xml"/><Relationship Id="rId313" Type="http://schemas.openxmlformats.org/officeDocument/2006/relationships/slide" Target="slides/slide307.xml"/><Relationship Id="rId314" Type="http://schemas.openxmlformats.org/officeDocument/2006/relationships/slide" Target="slides/slide308.xml"/><Relationship Id="rId315" Type="http://schemas.openxmlformats.org/officeDocument/2006/relationships/slide" Target="slides/slide309.xml"/><Relationship Id="rId316" Type="http://schemas.openxmlformats.org/officeDocument/2006/relationships/slide" Target="slides/slide310.xml"/><Relationship Id="rId317" Type="http://schemas.openxmlformats.org/officeDocument/2006/relationships/slide" Target="slides/slide311.xml"/><Relationship Id="rId318" Type="http://schemas.openxmlformats.org/officeDocument/2006/relationships/slide" Target="slides/slide312.xml"/><Relationship Id="rId319" Type="http://schemas.openxmlformats.org/officeDocument/2006/relationships/slide" Target="slides/slide313.xml"/><Relationship Id="rId320" Type="http://schemas.openxmlformats.org/officeDocument/2006/relationships/slide" Target="slides/slide314.xml"/><Relationship Id="rId321" Type="http://schemas.openxmlformats.org/officeDocument/2006/relationships/slide" Target="slides/slide315.xml"/><Relationship Id="rId322" Type="http://schemas.openxmlformats.org/officeDocument/2006/relationships/slide" Target="slides/slide316.xml"/><Relationship Id="rId323" Type="http://schemas.openxmlformats.org/officeDocument/2006/relationships/slide" Target="slides/slide317.xml"/><Relationship Id="rId324" Type="http://schemas.openxmlformats.org/officeDocument/2006/relationships/slide" Target="slides/slide318.xml"/><Relationship Id="rId325" Type="http://schemas.openxmlformats.org/officeDocument/2006/relationships/slide" Target="slides/slide319.xml"/><Relationship Id="rId326" Type="http://schemas.openxmlformats.org/officeDocument/2006/relationships/slide" Target="slides/slide320.xml"/><Relationship Id="rId327" Type="http://schemas.openxmlformats.org/officeDocument/2006/relationships/slide" Target="slides/slide321.xml"/><Relationship Id="rId328" Type="http://schemas.openxmlformats.org/officeDocument/2006/relationships/slide" Target="slides/slide322.xml"/><Relationship Id="rId329" Type="http://schemas.openxmlformats.org/officeDocument/2006/relationships/slide" Target="slides/slide323.xml"/><Relationship Id="rId330" Type="http://schemas.openxmlformats.org/officeDocument/2006/relationships/slide" Target="slides/slide324.xml"/><Relationship Id="rId331" Type="http://schemas.openxmlformats.org/officeDocument/2006/relationships/slide" Target="slides/slide325.xml"/><Relationship Id="rId332" Type="http://schemas.openxmlformats.org/officeDocument/2006/relationships/slide" Target="slides/slide326.xml"/><Relationship Id="rId333" Type="http://schemas.openxmlformats.org/officeDocument/2006/relationships/slide" Target="slides/slide327.xml"/><Relationship Id="rId334" Type="http://schemas.openxmlformats.org/officeDocument/2006/relationships/slide" Target="slides/slide328.xml"/><Relationship Id="rId335" Type="http://schemas.openxmlformats.org/officeDocument/2006/relationships/slide" Target="slides/slide329.xml"/><Relationship Id="rId336" Type="http://schemas.openxmlformats.org/officeDocument/2006/relationships/slide" Target="slides/slide330.xml"/><Relationship Id="rId337" Type="http://schemas.openxmlformats.org/officeDocument/2006/relationships/slide" Target="slides/slide331.xml"/><Relationship Id="rId338" Type="http://schemas.openxmlformats.org/officeDocument/2006/relationships/slide" Target="slides/slide332.xml"/><Relationship Id="rId339" Type="http://schemas.openxmlformats.org/officeDocument/2006/relationships/slide" Target="slides/slide333.xml"/><Relationship Id="rId340" Type="http://schemas.openxmlformats.org/officeDocument/2006/relationships/slide" Target="slides/slide334.xml"/><Relationship Id="rId341" Type="http://schemas.openxmlformats.org/officeDocument/2006/relationships/slide" Target="slides/slide335.xml"/><Relationship Id="rId342" Type="http://schemas.openxmlformats.org/officeDocument/2006/relationships/slide" Target="slides/slide336.xml"/><Relationship Id="rId343" Type="http://schemas.openxmlformats.org/officeDocument/2006/relationships/slide" Target="slides/slide337.xml"/><Relationship Id="rId344" Type="http://schemas.openxmlformats.org/officeDocument/2006/relationships/slide" Target="slides/slide338.xml"/><Relationship Id="rId345" Type="http://schemas.openxmlformats.org/officeDocument/2006/relationships/slide" Target="slides/slide339.xml"/><Relationship Id="rId346" Type="http://schemas.openxmlformats.org/officeDocument/2006/relationships/slide" Target="slides/slide340.xml"/><Relationship Id="rId347" Type="http://schemas.openxmlformats.org/officeDocument/2006/relationships/slide" Target="slides/slide341.xml"/><Relationship Id="rId348" Type="http://schemas.openxmlformats.org/officeDocument/2006/relationships/slide" Target="slides/slide342.xml"/><Relationship Id="rId349" Type="http://schemas.openxmlformats.org/officeDocument/2006/relationships/slide" Target="slides/slide343.xml"/><Relationship Id="rId350" Type="http://schemas.openxmlformats.org/officeDocument/2006/relationships/slide" Target="slides/slide344.xml"/><Relationship Id="rId351" Type="http://schemas.openxmlformats.org/officeDocument/2006/relationships/slide" Target="slides/slide345.xml"/><Relationship Id="rId352" Type="http://schemas.openxmlformats.org/officeDocument/2006/relationships/slide" Target="slides/slide346.xml"/><Relationship Id="rId353" Type="http://schemas.openxmlformats.org/officeDocument/2006/relationships/slide" Target="slides/slide347.xml"/><Relationship Id="rId354" Type="http://schemas.openxmlformats.org/officeDocument/2006/relationships/slide" Target="slides/slide348.xml"/><Relationship Id="rId355" Type="http://schemas.openxmlformats.org/officeDocument/2006/relationships/slide" Target="slides/slide349.xml"/><Relationship Id="rId356" Type="http://schemas.openxmlformats.org/officeDocument/2006/relationships/slide" Target="slides/slide350.xml"/><Relationship Id="rId357" Type="http://schemas.openxmlformats.org/officeDocument/2006/relationships/slide" Target="slides/slide351.xml"/><Relationship Id="rId358" Type="http://schemas.openxmlformats.org/officeDocument/2006/relationships/slide" Target="slides/slide352.xml"/><Relationship Id="rId359" Type="http://schemas.openxmlformats.org/officeDocument/2006/relationships/slide" Target="slides/slide353.xml"/><Relationship Id="rId360" Type="http://schemas.openxmlformats.org/officeDocument/2006/relationships/slide" Target="slides/slide354.xml"/><Relationship Id="rId361" Type="http://schemas.openxmlformats.org/officeDocument/2006/relationships/slide" Target="slides/slide355.xml"/><Relationship Id="rId362" Type="http://schemas.openxmlformats.org/officeDocument/2006/relationships/slide" Target="slides/slide356.xml"/><Relationship Id="rId363" Type="http://schemas.openxmlformats.org/officeDocument/2006/relationships/slide" Target="slides/slide357.xml"/><Relationship Id="rId364" Type="http://schemas.openxmlformats.org/officeDocument/2006/relationships/slide" Target="slides/slide358.xml"/><Relationship Id="rId365" Type="http://schemas.openxmlformats.org/officeDocument/2006/relationships/slide" Target="slides/slide359.xml"/><Relationship Id="rId366" Type="http://schemas.openxmlformats.org/officeDocument/2006/relationships/slide" Target="slides/slide360.xml"/><Relationship Id="rId367" Type="http://schemas.openxmlformats.org/officeDocument/2006/relationships/slide" Target="slides/slide361.xml"/><Relationship Id="rId368" Type="http://schemas.openxmlformats.org/officeDocument/2006/relationships/slide" Target="slides/slide362.xml"/><Relationship Id="rId369" Type="http://schemas.openxmlformats.org/officeDocument/2006/relationships/slide" Target="slides/slide363.xml"/><Relationship Id="rId370" Type="http://schemas.openxmlformats.org/officeDocument/2006/relationships/slide" Target="slides/slide364.xml"/><Relationship Id="rId371" Type="http://schemas.openxmlformats.org/officeDocument/2006/relationships/slide" Target="slides/slide365.xml"/><Relationship Id="rId372" Type="http://schemas.openxmlformats.org/officeDocument/2006/relationships/slide" Target="slides/slide366.xml"/><Relationship Id="rId373" Type="http://schemas.openxmlformats.org/officeDocument/2006/relationships/slide" Target="slides/slide367.xml"/><Relationship Id="rId374" Type="http://schemas.openxmlformats.org/officeDocument/2006/relationships/slide" Target="slides/slide368.xml"/><Relationship Id="rId375" Type="http://schemas.openxmlformats.org/officeDocument/2006/relationships/slide" Target="slides/slide369.xml"/><Relationship Id="rId376" Type="http://schemas.openxmlformats.org/officeDocument/2006/relationships/slide" Target="slides/slide370.xml"/><Relationship Id="rId377" Type="http://schemas.openxmlformats.org/officeDocument/2006/relationships/slide" Target="slides/slide371.xml"/><Relationship Id="rId378" Type="http://schemas.openxmlformats.org/officeDocument/2006/relationships/slide" Target="slides/slide372.xml"/><Relationship Id="rId379" Type="http://schemas.openxmlformats.org/officeDocument/2006/relationships/slide" Target="slides/slide373.xml"/><Relationship Id="rId380" Type="http://schemas.openxmlformats.org/officeDocument/2006/relationships/slide" Target="slides/slide374.xml"/><Relationship Id="rId381" Type="http://schemas.openxmlformats.org/officeDocument/2006/relationships/slide" Target="slides/slide375.xml"/><Relationship Id="rId382" Type="http://schemas.openxmlformats.org/officeDocument/2006/relationships/slide" Target="slides/slide376.xml"/><Relationship Id="rId383" Type="http://schemas.openxmlformats.org/officeDocument/2006/relationships/slide" Target="slides/slide377.xml"/><Relationship Id="rId384" Type="http://schemas.openxmlformats.org/officeDocument/2006/relationships/slide" Target="slides/slide378.xml"/><Relationship Id="rId385" Type="http://schemas.openxmlformats.org/officeDocument/2006/relationships/slide" Target="slides/slide379.xml"/><Relationship Id="rId386" Type="http://schemas.openxmlformats.org/officeDocument/2006/relationships/slide" Target="slides/slide380.xml"/><Relationship Id="rId387" Type="http://schemas.openxmlformats.org/officeDocument/2006/relationships/slide" Target="slides/slide381.xml"/><Relationship Id="rId388" Type="http://schemas.openxmlformats.org/officeDocument/2006/relationships/slide" Target="slides/slide382.xml"/><Relationship Id="rId389" Type="http://schemas.openxmlformats.org/officeDocument/2006/relationships/slide" Target="slides/slide38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2286000"/>
            <a:ext cx="10332720" cy="1828800"/>
          </a:xfrm>
          <a:prstGeom prst="rect">
            <a:avLst/>
          </a:prstGeom>
          <a:noFill/>
        </p:spPr>
        <p:txBody>
          <a:bodyPr wrap="square" anchor="ctr">
            <a:spAutoFit/>
          </a:bodyPr>
          <a:lstStyle/>
          <a:p>
            <a:pPr>
              <a:defRPr sz="3600" b="1">
                <a:solidFill>
                  <a:srgbClr val="0F172A"/>
                </a:solidFill>
                <a:latin typeface="Segoe UI Semibold"/>
              </a:defRPr>
            </a:pPr>
            <a:r>
              <a:rPr sz="3600" b="1">
                <a:solidFill>
                  <a:srgbClr val="0F172A"/>
                </a:solidFill>
                <a:latin typeface="Segoe UI Semibold"/>
              </a:rPr>
              <a:t>Parte 2 — Parte 2 — Deep Learning — Keras, TensorFlow, Transformers, RL y Despliegue</a:t>
            </a:r>
          </a:p>
        </p:txBody>
      </p:sp>
      <p:sp>
        <p:nvSpPr>
          <p:cNvPr id="6" name="TextBox 5"/>
          <p:cNvSpPr txBox="1"/>
          <p:nvPr/>
        </p:nvSpPr>
        <p:spPr>
          <a:xfrm>
            <a:off x="914400" y="4297680"/>
            <a:ext cx="10332720" cy="1097280"/>
          </a:xfrm>
          <a:prstGeom prst="rect">
            <a:avLst/>
          </a:prstGeom>
          <a:noFill/>
        </p:spPr>
        <p:txBody>
          <a:bodyPr wrap="square">
            <a:spAutoFit/>
          </a:bodyPr>
          <a:lstStyle/>
          <a:p>
            <a:pPr>
              <a:defRPr sz="1800" b="0">
                <a:solidFill>
                  <a:srgbClr val="475569"/>
                </a:solidFill>
                <a:latin typeface="Segoe UI"/>
              </a:defRPr>
            </a:pPr>
            <a:r>
              <a:rPr sz="1800" b="0">
                <a:solidFill>
                  <a:srgbClr val="475569"/>
                </a:solidFill>
                <a:latin typeface="Segoe UI"/>
              </a:rPr>
              <a:t>⬅ Volver al programa ·  Índice completo ·  Parte anterior ·  Parte siguiente</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100 — Perceptrón, MLP y backpropagation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Perceptrón clásico (Rosenblatt 1957)</a:t>
            </a:r>
          </a:p>
          <a:p>
            <a:pPr>
              <a:spcAft>
                <a:spcPts val="1000"/>
              </a:spcAft>
              <a:defRPr sz="1600" b="0">
                <a:solidFill>
                  <a:srgbClr val="0F172A"/>
                </a:solidFill>
                <a:latin typeface="Segoe UI"/>
              </a:defRPr>
            </a:pPr>
            <a:r>
              <a:rPr sz="1600" b="0">
                <a:solidFill>
                  <a:srgbClr val="0F172A"/>
                </a:solidFill>
                <a:latin typeface="Segoe UI"/>
              </a:rPr>
              <a:t>• El problema XOR</a:t>
            </a:r>
          </a:p>
          <a:p>
            <a:pPr>
              <a:spcAft>
                <a:spcPts val="1000"/>
              </a:spcAft>
              <a:defRPr sz="1600" b="0">
                <a:solidFill>
                  <a:srgbClr val="0F172A"/>
                </a:solidFill>
                <a:latin typeface="Segoe UI"/>
              </a:defRPr>
            </a:pPr>
            <a:r>
              <a:rPr sz="1600" b="0">
                <a:solidFill>
                  <a:srgbClr val="0F172A"/>
                </a:solidFill>
                <a:latin typeface="Segoe UI"/>
              </a:rPr>
              <a:t>• MLP: input → hidden → output</a:t>
            </a:r>
          </a:p>
          <a:p>
            <a:pPr>
              <a:spcAft>
                <a:spcPts val="1000"/>
              </a:spcAft>
              <a:defRPr sz="1600" b="0">
                <a:solidFill>
                  <a:srgbClr val="0F172A"/>
                </a:solidFill>
                <a:latin typeface="Segoe UI"/>
              </a:defRPr>
            </a:pPr>
            <a:r>
              <a:rPr sz="1600" b="0">
                <a:solidFill>
                  <a:srgbClr val="0F172A"/>
                </a:solidFill>
                <a:latin typeface="Segoe UI"/>
              </a:rPr>
              <a:t>• Activación no lineal</a:t>
            </a:r>
          </a:p>
          <a:p>
            <a:pPr>
              <a:spcAft>
                <a:spcPts val="1000"/>
              </a:spcAft>
              <a:defRPr sz="1600" b="0">
                <a:solidFill>
                  <a:srgbClr val="0F172A"/>
                </a:solidFill>
                <a:latin typeface="Segoe UI"/>
              </a:defRPr>
            </a:pPr>
            <a:r>
              <a:rPr sz="1600" b="0">
                <a:solidFill>
                  <a:srgbClr val="0F172A"/>
                </a:solidFill>
                <a:latin typeface="Segoe UI"/>
              </a:rPr>
              <a:t>• Backpropagation (Rumelhart, Hinton &amp; Williams 1986)</a:t>
            </a:r>
          </a:p>
          <a:p>
            <a:pPr>
              <a:spcAft>
                <a:spcPts val="1000"/>
              </a:spcAft>
              <a:defRPr sz="1600" b="0">
                <a:solidFill>
                  <a:srgbClr val="0F172A"/>
                </a:solidFill>
                <a:latin typeface="Segoe UI"/>
              </a:defRPr>
            </a:pPr>
            <a:r>
              <a:rPr sz="1600" b="0">
                <a:solidFill>
                  <a:srgbClr val="0F172A"/>
                </a:solidFill>
                <a:latin typeface="Segoe UI"/>
              </a:rPr>
              <a:t>• Autograd / autodiff</a:t>
            </a:r>
          </a:p>
        </p:txBody>
      </p:sp>
    </p:spTree>
  </p:cSld>
  <p:clrMapOvr>
    <a:masterClrMapping/>
  </p:clrMapOvr>
</p:sld>
</file>

<file path=ppt/slides/slide10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118 — TensorFlow: tensores, variables, operaciones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tf.Tensor: inmutable, similar a np.ndarray.</a:t>
            </a:r>
          </a:p>
          <a:p>
            <a:pPr>
              <a:spcAft>
                <a:spcPts val="1000"/>
              </a:spcAft>
              <a:defRPr sz="1600" b="0">
                <a:solidFill>
                  <a:srgbClr val="0F172A"/>
                </a:solidFill>
                <a:latin typeface="Segoe UI"/>
              </a:defRPr>
            </a:pPr>
            <a:r>
              <a:rPr sz="1600" b="0">
                <a:solidFill>
                  <a:srgbClr val="0F172A"/>
                </a:solidFill>
                <a:latin typeface="Segoe UI"/>
              </a:rPr>
              <a:t>• tf.Variable: mutable, base de los pesos.</a:t>
            </a:r>
          </a:p>
          <a:p>
            <a:pPr>
              <a:spcAft>
                <a:spcPts val="1000"/>
              </a:spcAft>
              <a:defRPr sz="1600" b="0">
                <a:solidFill>
                  <a:srgbClr val="0F172A"/>
                </a:solidFill>
                <a:latin typeface="Segoe UI"/>
              </a:defRPr>
            </a:pPr>
            <a:r>
              <a:rPr sz="1600" b="0">
                <a:solidFill>
                  <a:srgbClr val="0F172A"/>
                </a:solidFill>
                <a:latin typeface="Segoe UI"/>
              </a:rPr>
              <a:t>• Broadcasting (idéntico a NumPy).</a:t>
            </a:r>
          </a:p>
          <a:p>
            <a:pPr>
              <a:spcAft>
                <a:spcPts val="1000"/>
              </a:spcAft>
              <a:defRPr sz="1600" b="0">
                <a:solidFill>
                  <a:srgbClr val="0F172A"/>
                </a:solidFill>
                <a:latin typeface="Segoe UI"/>
              </a:defRPr>
            </a:pPr>
            <a:r>
              <a:rPr sz="1600" b="0">
                <a:solidFill>
                  <a:srgbClr val="0F172A"/>
                </a:solidFill>
                <a:latin typeface="Segoe UI"/>
              </a:rPr>
              <a:t>• Operaciones reduce con axis=.</a:t>
            </a:r>
          </a:p>
          <a:p>
            <a:pPr>
              <a:spcAft>
                <a:spcPts val="1000"/>
              </a:spcAft>
              <a:defRPr sz="1600" b="0">
                <a:solidFill>
                  <a:srgbClr val="0F172A"/>
                </a:solidFill>
                <a:latin typeface="Segoe UI"/>
              </a:defRPr>
            </a:pPr>
            <a:r>
              <a:rPr sz="1600" b="0">
                <a:solidFill>
                  <a:srgbClr val="0F172A"/>
                </a:solidFill>
                <a:latin typeface="Segoe UI"/>
              </a:rPr>
              <a:t>• tf.function (anticipo clase 107) — convierte una función Python en grafo.</a:t>
            </a:r>
          </a:p>
          <a:p>
            <a:pPr>
              <a:spcAft>
                <a:spcPts val="1000"/>
              </a:spcAft>
              <a:defRPr sz="1600" b="0">
                <a:solidFill>
                  <a:srgbClr val="0F172A"/>
                </a:solidFill>
                <a:latin typeface="Segoe UI"/>
              </a:defRPr>
            </a:pPr>
            <a:r>
              <a:rPr sz="1600" b="0">
                <a:solidFill>
                  <a:srgbClr val="0F172A"/>
                </a:solidFill>
                <a:latin typeface="Segoe UI"/>
              </a:rPr>
              <a:t>• TF en GPU: ops sobre tensores van a GPU automáticamente si está disponible.</a:t>
            </a:r>
          </a:p>
        </p:txBody>
      </p:sp>
    </p:spTree>
  </p:cSld>
  <p:clrMapOvr>
    <a:masterClrMapping/>
  </p:clrMapOvr>
</p:sld>
</file>

<file path=ppt/slides/slide10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118 — TensorFlow: tensores, variables, operaciones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0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118 — TensorFlow: tensores, variables, operaciones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Tensores básicos: crear t = tf.constant([[1.0, 2.0], [3.0, 4.0]]).</a:t>
            </a:r>
          </a:p>
          <a:p>
            <a:pPr>
              <a:spcAft>
                <a:spcPts val="800"/>
              </a:spcAft>
              <a:defRPr sz="1400" b="0">
                <a:solidFill>
                  <a:srgbClr val="0F172A"/>
                </a:solidFill>
                <a:latin typeface="Segoe UI"/>
              </a:defRPr>
            </a:pPr>
            <a:r>
              <a:rPr sz="1400" b="0">
                <a:solidFill>
                  <a:srgbClr val="0F172A"/>
                </a:solidFill>
                <a:latin typeface="Segoe UI"/>
              </a:rPr>
              <a:t>• Operaciones: tf.matmul(t, t), tf.transpose(t), tf.reduce_sum(t, axis=0).</a:t>
            </a:r>
          </a:p>
          <a:p>
            <a:pPr>
              <a:spcAft>
                <a:spcPts val="800"/>
              </a:spcAft>
              <a:defRPr sz="1400" b="0">
                <a:solidFill>
                  <a:srgbClr val="0F172A"/>
                </a:solidFill>
                <a:latin typeface="Segoe UI"/>
              </a:defRPr>
            </a:pPr>
            <a:r>
              <a:rPr sz="1400" b="0">
                <a:solidFill>
                  <a:srgbClr val="0F172A"/>
                </a:solidFill>
                <a:latin typeface="Segoe UI"/>
              </a:rPr>
              <a:t>• Broadcasting: a = tf.constant([[1.], [2.], [3.]]) (shape 3,1), b = tf.constant([10., 20., 30.]) (3,).</a:t>
            </a:r>
          </a:p>
          <a:p>
            <a:pPr>
              <a:spcAft>
                <a:spcPts val="800"/>
              </a:spcAft>
              <a:defRPr sz="1400" b="0">
                <a:solidFill>
                  <a:srgbClr val="0F172A"/>
                </a:solidFill>
                <a:latin typeface="Segoe UI"/>
              </a:defRPr>
            </a:pPr>
            <a:r>
              <a:rPr sz="1400" b="0">
                <a:solidFill>
                  <a:srgbClr val="0F172A"/>
                </a:solidFill>
                <a:latin typeface="Segoe UI"/>
              </a:rPr>
              <a:t>• Variable y assign: v = tf.Variable([1., 2., 3.]); v.assign([4., 5., 6.]); v.assign_add([1., 1., 1.]).</a:t>
            </a:r>
          </a:p>
          <a:p>
            <a:pPr>
              <a:spcAft>
                <a:spcPts val="800"/>
              </a:spcAft>
              <a:defRPr sz="1400" b="0">
                <a:solidFill>
                  <a:srgbClr val="0F172A"/>
                </a:solidFill>
                <a:latin typeface="Segoe UI"/>
              </a:defRPr>
            </a:pPr>
            <a:r>
              <a:rPr sz="1400" b="0">
                <a:solidFill>
                  <a:srgbClr val="0F172A"/>
                </a:solidFill>
                <a:latin typeface="Segoe UI"/>
              </a:rPr>
              <a:t>• dtype mismatch: tf.constant([1, 2, 3]) + tf.constant([1.0, 2.0, 3.0]) → error.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Generar X = tf.random.normal((100, 2)), y_true = X @ tf.constant([[1.], [2.]]) + 3 + ruido.</a:t>
            </a:r>
          </a:p>
          <a:p>
            <a:pPr>
              <a:spcAft>
                <a:spcPts val="800"/>
              </a:spcAft>
              <a:defRPr sz="1400" b="0">
                <a:solidFill>
                  <a:srgbClr val="0F172A"/>
                </a:solidFill>
                <a:latin typeface="Segoe UI"/>
              </a:defRPr>
            </a:pPr>
            <a:r>
              <a:rPr sz="1400" b="0">
                <a:solidFill>
                  <a:srgbClr val="0F172A"/>
                </a:solidFill>
                <a:latin typeface="Segoe UI"/>
              </a:rPr>
              <a:t>• Variables w = tf.Variable(tf.random.normal((2, 1))), b = tf.Variable(0.0).</a:t>
            </a:r>
          </a:p>
          <a:p>
            <a:pPr>
              <a:spcAft>
                <a:spcPts val="800"/>
              </a:spcAft>
              <a:defRPr sz="1400" b="0">
                <a:solidFill>
                  <a:srgbClr val="0F172A"/>
                </a:solidFill>
                <a:latin typeface="Segoe UI"/>
              </a:defRPr>
            </a:pPr>
            <a:r>
              <a:rPr sz="1400" b="0">
                <a:solidFill>
                  <a:srgbClr val="0F172A"/>
                </a:solidFill>
                <a:latin typeface="Segoe UI"/>
              </a:rPr>
              <a:t>• Loss = MSE.</a:t>
            </a:r>
          </a:p>
          <a:p>
            <a:pPr>
              <a:spcAft>
                <a:spcPts val="800"/>
              </a:spcAft>
              <a:defRPr sz="1400" b="0">
                <a:solidFill>
                  <a:srgbClr val="0F172A"/>
                </a:solidFill>
                <a:latin typeface="Segoe UI"/>
              </a:defRPr>
            </a:pPr>
            <a:r>
              <a:rPr sz="1400" b="0">
                <a:solidFill>
                  <a:srgbClr val="0F172A"/>
                </a:solidFill>
                <a:latin typeface="Segoe UI"/>
              </a:rPr>
              <a:t>• Loop manual: calcular pred, loss, gradientes (con GradientTape — anticipo clase 108), update con assign_sub.</a:t>
            </a:r>
          </a:p>
          <a:p>
            <a:pPr>
              <a:spcAft>
                <a:spcPts val="800"/>
              </a:spcAft>
              <a:defRPr sz="1400" b="0">
                <a:solidFill>
                  <a:srgbClr val="0F172A"/>
                </a:solidFill>
                <a:latin typeface="Segoe UI"/>
              </a:defRPr>
            </a:pPr>
            <a:r>
              <a:rPr sz="1400" b="0">
                <a:solidFill>
                  <a:srgbClr val="0F172A"/>
                </a:solidFill>
                <a:latin typeface="Segoe UI"/>
              </a:rPr>
              <a:t>• Reportar w, b finales, comparar con verdaderos.</a:t>
            </a:r>
          </a:p>
        </p:txBody>
      </p:sp>
    </p:spTree>
  </p:cSld>
  <p:clrMapOvr>
    <a:masterClrMapping/>
  </p:clrMapOvr>
</p:sld>
</file>

<file path=ppt/slides/slide10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119</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119 — Losses, métricas, capas, modelos custom</a:t>
            </a:r>
          </a:p>
        </p:txBody>
      </p:sp>
    </p:spTree>
  </p:cSld>
  <p:clrMapOvr>
    <a:masterClrMapping/>
  </p:clrMapOvr>
</p:sld>
</file>

<file path=ppt/slides/slide10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119 — Losses, métricas, capas, modelos custom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12 § Customizing Models and Training Algorithms.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Crear losses, métricas y capas custom cuando los builtins de Keras no alcanzan: focal loss, métrica F1 macro, una capa con normalización custom, modelo subclassed con train_step propio. Diferenciar stateless (función) de stateful (clase con estado acumulado por época).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Definir loss custom como función: def my_loss(y_true, y_pred): return ....</a:t>
            </a:r>
          </a:p>
          <a:p>
            <a:pPr>
              <a:spcAft>
                <a:spcPts val="800"/>
              </a:spcAft>
              <a:defRPr sz="1400" b="0">
                <a:solidFill>
                  <a:srgbClr val="0F172A"/>
                </a:solidFill>
                <a:latin typeface="Segoe UI"/>
              </a:defRPr>
            </a:pPr>
            <a:r>
              <a:rPr sz="1400" b="0">
                <a:solidFill>
                  <a:srgbClr val="0F172A"/>
                </a:solidFill>
                <a:latin typeface="Segoe UI"/>
              </a:rPr>
              <a:t>• Definir métrica stateful heredando keras.metrics.Metric con update_state, result, reset_state.</a:t>
            </a:r>
          </a:p>
          <a:p>
            <a:pPr>
              <a:spcAft>
                <a:spcPts val="800"/>
              </a:spcAft>
              <a:defRPr sz="1400" b="0">
                <a:solidFill>
                  <a:srgbClr val="0F172A"/>
                </a:solidFill>
                <a:latin typeface="Segoe UI"/>
              </a:defRPr>
            </a:pPr>
            <a:r>
              <a:rPr sz="1400" b="0">
                <a:solidFill>
                  <a:srgbClr val="0F172A"/>
                </a:solidFill>
                <a:latin typeface="Segoe UI"/>
              </a:rPr>
              <a:t>• Crear capa custom heredando keras.layers.Layer con build (declara pesos) y call (forward).</a:t>
            </a:r>
          </a:p>
          <a:p>
            <a:pPr>
              <a:spcAft>
                <a:spcPts val="800"/>
              </a:spcAft>
              <a:defRPr sz="1400" b="0">
                <a:solidFill>
                  <a:srgbClr val="0F172A"/>
                </a:solidFill>
                <a:latin typeface="Segoe UI"/>
              </a:defRPr>
            </a:pPr>
            <a:r>
              <a:rPr sz="1400" b="0">
                <a:solidFill>
                  <a:srgbClr val="0F172A"/>
                </a:solidFill>
                <a:latin typeface="Segoe UI"/>
              </a:rPr>
              <a:t>• Overridar train_step de un modelo subclassed (Model) para custom training logic.</a:t>
            </a:r>
          </a:p>
          <a:p>
            <a:pPr>
              <a:spcAft>
                <a:spcPts val="800"/>
              </a:spcAft>
              <a:defRPr sz="1400" b="0">
                <a:solidFill>
                  <a:srgbClr val="0F172A"/>
                </a:solidFill>
                <a:latin typeface="Segoe UI"/>
              </a:defRPr>
            </a:pPr>
            <a:r>
              <a:rPr sz="1400" b="0">
                <a:solidFill>
                  <a:srgbClr val="0F172A"/>
                </a:solidFill>
                <a:latin typeface="Segoe UI"/>
              </a:rPr>
              <a:t>• Saber cuándo usar custom vs cuándo los builtins de Keras alcanzan (casi siempre).</a:t>
            </a:r>
          </a:p>
        </p:txBody>
      </p:sp>
    </p:spTree>
  </p:cSld>
  <p:clrMapOvr>
    <a:masterClrMapping/>
  </p:clrMapOvr>
</p:sld>
</file>

<file path=ppt/slides/slide10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119 — Losses, métricas, capas, modelos custom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800" b="0">
                <a:solidFill>
                  <a:srgbClr val="0F172A"/>
                </a:solidFill>
                <a:latin typeface="Segoe UI"/>
              </a:defRPr>
            </a:pPr>
            <a:r>
              <a:rPr sz="1800" b="0">
                <a:solidFill>
                  <a:srgbClr val="0F172A"/>
                </a:solidFill>
                <a:latin typeface="Segoe UI"/>
              </a:rPr>
              <a:t>• Loss como función simple: 2 args (y_true, y_pred), devuelve un tensor.</a:t>
            </a:r>
          </a:p>
          <a:p>
            <a:pPr>
              <a:spcAft>
                <a:spcPts val="1000"/>
              </a:spcAft>
              <a:defRPr sz="1800" b="0">
                <a:solidFill>
                  <a:srgbClr val="0F172A"/>
                </a:solidFill>
                <a:latin typeface="Segoe UI"/>
              </a:defRPr>
            </a:pPr>
            <a:r>
              <a:rPr sz="1800" b="0">
                <a:solidFill>
                  <a:srgbClr val="0F172A"/>
                </a:solidFill>
                <a:latin typeface="Segoe UI"/>
              </a:rPr>
              <a:t>• Métrica stateless (función) vs stateful (Metric class).</a:t>
            </a:r>
          </a:p>
          <a:p>
            <a:pPr>
              <a:spcAft>
                <a:spcPts val="1000"/>
              </a:spcAft>
              <a:defRPr sz="1800" b="0">
                <a:solidFill>
                  <a:srgbClr val="0F172A"/>
                </a:solidFill>
                <a:latin typeface="Segoe UI"/>
              </a:defRPr>
            </a:pPr>
            <a:r>
              <a:rPr sz="1800" b="0">
                <a:solidFill>
                  <a:srgbClr val="0F172A"/>
                </a:solidFill>
                <a:latin typeface="Segoe UI"/>
              </a:rPr>
              <a:t>• Capa custom: __init__ (config), build (pesos), call (forward).</a:t>
            </a:r>
          </a:p>
          <a:p>
            <a:pPr>
              <a:spcAft>
                <a:spcPts val="1000"/>
              </a:spcAft>
              <a:defRPr sz="1800" b="0">
                <a:solidFill>
                  <a:srgbClr val="0F172A"/>
                </a:solidFill>
                <a:latin typeface="Segoe UI"/>
              </a:defRPr>
            </a:pPr>
            <a:r>
              <a:rPr sz="1800" b="0">
                <a:solidFill>
                  <a:srgbClr val="0F172A"/>
                </a:solidFill>
                <a:latin typeface="Segoe UI"/>
              </a:rPr>
              <a:t>• Model subclass con train_step(self, data) custom.</a:t>
            </a:r>
          </a:p>
        </p:txBody>
      </p:sp>
    </p:spTree>
  </p:cSld>
  <p:clrMapOvr>
    <a:masterClrMapping/>
  </p:clrMapOvr>
</p:sld>
</file>

<file path=ppt/slides/slide10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119 — Losses, métricas, capas, modelos custom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0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119 — Losses, métricas, capas, modelos custom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Loss custom: implementar Focal Loss FL(p_t) = -α(1-p_t)^γ log(p_t) (Lin et al.</a:t>
            </a:r>
          </a:p>
          <a:p>
            <a:pPr>
              <a:spcAft>
                <a:spcPts val="800"/>
              </a:spcAft>
              <a:defRPr sz="1400" b="0">
                <a:solidFill>
                  <a:srgbClr val="0F172A"/>
                </a:solidFill>
                <a:latin typeface="Segoe UI"/>
              </a:defRPr>
            </a:pPr>
            <a:r>
              <a:rPr sz="1400" b="0">
                <a:solidFill>
                  <a:srgbClr val="0F172A"/>
                </a:solidFill>
                <a:latin typeface="Segoe UI"/>
              </a:rPr>
              <a:t>• Métrica F1 macro: heredar keras.metrics.Metric, mantener confusion matrix acumulada por época, calcular F1 macro en result().</a:t>
            </a:r>
          </a:p>
          <a:p>
            <a:pPr>
              <a:spcAft>
                <a:spcPts val="800"/>
              </a:spcAft>
              <a:defRPr sz="1400" b="0">
                <a:solidFill>
                  <a:srgbClr val="0F172A"/>
                </a:solidFill>
                <a:latin typeface="Segoe UI"/>
              </a:defRPr>
            </a:pPr>
            <a:r>
              <a:rPr sz="1400" b="0">
                <a:solidFill>
                  <a:srgbClr val="0F172A"/>
                </a:solidFill>
                <a:latin typeface="Segoe UI"/>
              </a:rPr>
              <a:t>• Capa custom: class L2Normalize(Layer) que normaliza cada vector a norma 1.</a:t>
            </a:r>
          </a:p>
          <a:p>
            <a:pPr>
              <a:spcAft>
                <a:spcPts val="800"/>
              </a:spcAft>
              <a:defRPr sz="1400" b="0">
                <a:solidFill>
                  <a:srgbClr val="0F172A"/>
                </a:solidFill>
                <a:latin typeface="Segoe UI"/>
              </a:defRPr>
            </a:pPr>
            <a:r>
              <a:rPr sz="1400" b="0">
                <a:solidFill>
                  <a:srgbClr val="0F172A"/>
                </a:solidFill>
                <a:latin typeface="Segoe UI"/>
              </a:rPr>
              <a:t>• Modelo con train_step custom: subclass que en cada batch aplica gradient clipping manual + logging extra.</a:t>
            </a:r>
          </a:p>
          <a:p>
            <a:pPr>
              <a:spcAft>
                <a:spcPts val="800"/>
              </a:spcAft>
              <a:defRPr sz="1400" b="0">
                <a:solidFill>
                  <a:srgbClr val="0F172A"/>
                </a:solidFill>
                <a:latin typeface="Segoe UI"/>
              </a:defRPr>
            </a:pPr>
            <a:r>
              <a:rPr sz="1400" b="0">
                <a:solidFill>
                  <a:srgbClr val="0F172A"/>
                </a:solidFill>
                <a:latin typeface="Segoe UI"/>
              </a:rPr>
              <a:t>• get_config: agregar a una capa custom; verificar que model.save() y load_model(custom_objects=...) funciona.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Entrenar con cross-entropy estándar; reportar F1 macro.</a:t>
            </a:r>
          </a:p>
          <a:p>
            <a:pPr>
              <a:spcAft>
                <a:spcPts val="800"/>
              </a:spcAft>
              <a:defRPr sz="1500" b="0">
                <a:solidFill>
                  <a:srgbClr val="0F172A"/>
                </a:solidFill>
                <a:latin typeface="Segoe UI"/>
              </a:defRPr>
            </a:pPr>
            <a:r>
              <a:rPr sz="1500" b="0">
                <a:solidFill>
                  <a:srgbClr val="0F172A"/>
                </a:solidFill>
                <a:latin typeface="Segoe UI"/>
              </a:rPr>
              <a:t>• Entrenar con Focal Loss custom (γ=2.0, α=0.25); reportar F1.</a:t>
            </a:r>
          </a:p>
          <a:p>
            <a:pPr>
              <a:spcAft>
                <a:spcPts val="800"/>
              </a:spcAft>
              <a:defRPr sz="1500" b="0">
                <a:solidFill>
                  <a:srgbClr val="0F172A"/>
                </a:solidFill>
                <a:latin typeface="Segoe UI"/>
              </a:defRPr>
            </a:pPr>
            <a:r>
              <a:rPr sz="1500" b="0">
                <a:solidFill>
                  <a:srgbClr val="0F172A"/>
                </a:solidFill>
                <a:latin typeface="Segoe UI"/>
              </a:rPr>
              <a:t>• Implementar una métrica F1 macro custom y usarla durante el training.</a:t>
            </a:r>
          </a:p>
        </p:txBody>
      </p:sp>
    </p:spTree>
  </p:cSld>
  <p:clrMapOvr>
    <a:masterClrMapping/>
  </p:clrMapOvr>
</p:sld>
</file>

<file path=ppt/slides/slide10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120</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120 — Funciones y grafos (autograph)</a:t>
            </a:r>
          </a:p>
        </p:txBody>
      </p:sp>
    </p:spTree>
  </p:cSld>
  <p:clrMapOvr>
    <a:masterClrMapping/>
  </p:clrMapOvr>
</p:sld>
</file>

<file path=ppt/slides/slide10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120 — Funciones y grafos (autograph)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12 § TF Functions and Graphs.  Duración estimada: 55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Entender qué hace @tf.function —compila una función Python a un grafo TF estático, acelerando 2-10× y permitiendo deploy en TF Serving / TFLite—. Conocer AutoGraph (traduce automáticamente if/for/while Python a operaciones TF), saber los gotchas clásicos (efectos colaterales, prints, listas Python) y cuándo el decorator deteriora la experiencia de debugging.</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@tf.function a una función custom y verificar speedup.</a:t>
            </a:r>
          </a:p>
          <a:p>
            <a:pPr>
              <a:spcAft>
                <a:spcPts val="800"/>
              </a:spcAft>
              <a:defRPr sz="1400" b="0">
                <a:solidFill>
                  <a:srgbClr val="0F172A"/>
                </a:solidFill>
                <a:latin typeface="Segoe UI"/>
              </a:defRPr>
            </a:pPr>
            <a:r>
              <a:rPr sz="1400" b="0">
                <a:solidFill>
                  <a:srgbClr val="0F172A"/>
                </a:solidFill>
                <a:latin typeface="Segoe UI"/>
              </a:rPr>
              <a:t>• Identificar cuándo NO usarlo (debugging, lógica con efectos colaterales no determinísticos).</a:t>
            </a:r>
          </a:p>
          <a:p>
            <a:pPr>
              <a:spcAft>
                <a:spcPts val="800"/>
              </a:spcAft>
              <a:defRPr sz="1400" b="0">
                <a:solidFill>
                  <a:srgbClr val="0F172A"/>
                </a:solidFill>
                <a:latin typeface="Segoe UI"/>
              </a:defRPr>
            </a:pPr>
            <a:r>
              <a:rPr sz="1400" b="0">
                <a:solidFill>
                  <a:srgbClr val="0F172A"/>
                </a:solidFill>
                <a:latin typeface="Segoe UI"/>
              </a:rPr>
              <a:t>• Entender retracing: cada vez que cambias la shape o dtype del input, TF reconstruye el grafo.</a:t>
            </a:r>
          </a:p>
          <a:p>
            <a:pPr>
              <a:spcAft>
                <a:spcPts val="800"/>
              </a:spcAft>
              <a:defRPr sz="1400" b="0">
                <a:solidFill>
                  <a:srgbClr val="0F172A"/>
                </a:solidFill>
                <a:latin typeface="Segoe UI"/>
              </a:defRPr>
            </a:pPr>
            <a:r>
              <a:rPr sz="1400" b="0">
                <a:solidFill>
                  <a:srgbClr val="0F172A"/>
                </a:solidFill>
                <a:latin typeface="Segoe UI"/>
              </a:rPr>
              <a:t>• Usar tf.function(input_signature=...) para evitar retracing.</a:t>
            </a:r>
          </a:p>
          <a:p>
            <a:pPr>
              <a:spcAft>
                <a:spcPts val="800"/>
              </a:spcAft>
              <a:defRPr sz="1400" b="0">
                <a:solidFill>
                  <a:srgbClr val="0F172A"/>
                </a:solidFill>
                <a:latin typeface="Segoe UI"/>
              </a:defRPr>
            </a:pPr>
            <a:r>
              <a:rPr sz="1400" b="0">
                <a:solidFill>
                  <a:srgbClr val="0F172A"/>
                </a:solidFill>
                <a:latin typeface="Segoe UI"/>
              </a:rPr>
              <a:t>• Diferenciar eager mode (default, dinámico) de graph mode (compilado).</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100 — Perceptrón, MLP y backpropagation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1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120 — Funciones y grafos (autograph)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Eager vs graph execution.</a:t>
            </a:r>
          </a:p>
          <a:p>
            <a:pPr>
              <a:spcAft>
                <a:spcPts val="1000"/>
              </a:spcAft>
              <a:defRPr sz="1600" b="0">
                <a:solidFill>
                  <a:srgbClr val="0F172A"/>
                </a:solidFill>
                <a:latin typeface="Segoe UI"/>
              </a:defRPr>
            </a:pPr>
            <a:r>
              <a:rPr sz="1600" b="0">
                <a:solidFill>
                  <a:srgbClr val="0F172A"/>
                </a:solidFill>
                <a:latin typeface="Segoe UI"/>
              </a:rPr>
              <a:t>• @tf.function y AutoGraph.</a:t>
            </a:r>
          </a:p>
          <a:p>
            <a:pPr>
              <a:spcAft>
                <a:spcPts val="1000"/>
              </a:spcAft>
              <a:defRPr sz="1600" b="0">
                <a:solidFill>
                  <a:srgbClr val="0F172A"/>
                </a:solidFill>
                <a:latin typeface="Segoe UI"/>
              </a:defRPr>
            </a:pPr>
            <a:r>
              <a:rPr sz="1600" b="0">
                <a:solidFill>
                  <a:srgbClr val="0F172A"/>
                </a:solidFill>
                <a:latin typeface="Segoe UI"/>
              </a:rPr>
              <a:t>• Retracing: por qué pasar Python ints vs tensors causa retraces.</a:t>
            </a:r>
          </a:p>
          <a:p>
            <a:pPr>
              <a:spcAft>
                <a:spcPts val="1000"/>
              </a:spcAft>
              <a:defRPr sz="1600" b="0">
                <a:solidFill>
                  <a:srgbClr val="0F172A"/>
                </a:solidFill>
                <a:latin typeface="Segoe UI"/>
              </a:defRPr>
            </a:pPr>
            <a:r>
              <a:rPr sz="1600" b="0">
                <a:solidFill>
                  <a:srgbClr val="0F172A"/>
                </a:solidFill>
                <a:latin typeface="Segoe UI"/>
              </a:rPr>
              <a:t>• Print en grafo: tf.print (corre en graph) vs print (solo en tracing).</a:t>
            </a:r>
          </a:p>
          <a:p>
            <a:pPr>
              <a:spcAft>
                <a:spcPts val="1000"/>
              </a:spcAft>
              <a:defRPr sz="1600" b="0">
                <a:solidFill>
                  <a:srgbClr val="0F172A"/>
                </a:solidFill>
                <a:latin typeface="Segoe UI"/>
              </a:defRPr>
            </a:pPr>
            <a:r>
              <a:rPr sz="1600" b="0">
                <a:solidFill>
                  <a:srgbClr val="0F172A"/>
                </a:solidFill>
                <a:latin typeface="Segoe UI"/>
              </a:rPr>
              <a:t>• Cuándo @tf.function vale la pena (loops, training step) y cuándo no (one-shot, debugging).</a:t>
            </a:r>
          </a:p>
        </p:txBody>
      </p:sp>
    </p:spTree>
  </p:cSld>
  <p:clrMapOvr>
    <a:masterClrMapping/>
  </p:clrMapOvr>
</p:sld>
</file>

<file path=ppt/slides/slide11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120 — Funciones y grafos (autograph)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1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120 — Funciones y grafos (autograph)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Speedup básico: definir def f(x): return tf.reduce_sum(x * 2 + 3x + 1).</a:t>
            </a:r>
          </a:p>
          <a:p>
            <a:pPr>
              <a:spcAft>
                <a:spcPts val="800"/>
              </a:spcAft>
              <a:defRPr sz="1400" b="0">
                <a:solidFill>
                  <a:srgbClr val="0F172A"/>
                </a:solidFill>
                <a:latin typeface="Segoe UI"/>
              </a:defRPr>
            </a:pPr>
            <a:r>
              <a:rPr sz="1400" b="0">
                <a:solidFill>
                  <a:srgbClr val="0F172A"/>
                </a:solidFill>
                <a:latin typeface="Segoe UI"/>
              </a:rPr>
              <a:t>• Retracing: definir una función con @tf.function.</a:t>
            </a:r>
          </a:p>
          <a:p>
            <a:pPr>
              <a:spcAft>
                <a:spcPts val="800"/>
              </a:spcAft>
              <a:defRPr sz="1400" b="0">
                <a:solidFill>
                  <a:srgbClr val="0F172A"/>
                </a:solidFill>
                <a:latin typeface="Segoe UI"/>
              </a:defRPr>
            </a:pPr>
            <a:r>
              <a:rPr sz="1400" b="0">
                <a:solidFill>
                  <a:srgbClr val="0F172A"/>
                </a:solidFill>
                <a:latin typeface="Segoe UI"/>
              </a:rPr>
              <a:t>• AutoGraph: una función con un for Python y un if.</a:t>
            </a:r>
          </a:p>
          <a:p>
            <a:pPr>
              <a:spcAft>
                <a:spcPts val="800"/>
              </a:spcAft>
              <a:defRPr sz="1400" b="0">
                <a:solidFill>
                  <a:srgbClr val="0F172A"/>
                </a:solidFill>
                <a:latin typeface="Segoe UI"/>
              </a:defRPr>
            </a:pPr>
            <a:r>
              <a:rPr sz="1400" b="0">
                <a:solidFill>
                  <a:srgbClr val="0F172A"/>
                </a:solidFill>
                <a:latin typeface="Segoe UI"/>
              </a:rPr>
              <a:t>• tf.print vs print: dentro de @tf.function, demostrar que print solo se ejecuta en tracing (1ª llamada), tf.print siempre.</a:t>
            </a:r>
          </a:p>
          <a:p>
            <a:pPr>
              <a:spcAft>
                <a:spcPts val="800"/>
              </a:spcAft>
              <a:defRPr sz="1400" b="0">
                <a:solidFill>
                  <a:srgbClr val="0F172A"/>
                </a:solidFill>
                <a:latin typeface="Segoe UI"/>
              </a:defRPr>
            </a:pPr>
            <a:r>
              <a:rPr sz="1400" b="0">
                <a:solidFill>
                  <a:srgbClr val="0F172A"/>
                </a:solidFill>
                <a:latin typeface="Segoe UI"/>
              </a:rPr>
              <a:t>• input_signature: fijar input_signature para evitar retracing con shape (None, 784).</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Modelo simple en numpy/TF (regresión lineal).</a:t>
            </a:r>
          </a:p>
          <a:p>
            <a:pPr>
              <a:spcAft>
                <a:spcPts val="800"/>
              </a:spcAft>
              <a:defRPr sz="1500" b="0">
                <a:solidFill>
                  <a:srgbClr val="0F172A"/>
                </a:solidFill>
                <a:latin typeface="Segoe UI"/>
              </a:defRPr>
            </a:pPr>
            <a:r>
              <a:rPr sz="1500" b="0">
                <a:solidFill>
                  <a:srgbClr val="0F172A"/>
                </a:solidFill>
                <a:latin typeface="Segoe UI"/>
              </a:rPr>
              <a:t>• Loop manual de 1 000 iteraciones.</a:t>
            </a:r>
          </a:p>
          <a:p>
            <a:pPr>
              <a:spcAft>
                <a:spcPts val="800"/>
              </a:spcAft>
              <a:defRPr sz="1500" b="0">
                <a:solidFill>
                  <a:srgbClr val="0F172A"/>
                </a:solidFill>
                <a:latin typeface="Segoe UI"/>
              </a:defRPr>
            </a:pPr>
            <a:r>
              <a:rPr sz="1500" b="0">
                <a:solidFill>
                  <a:srgbClr val="0F172A"/>
                </a:solidFill>
                <a:latin typeface="Segoe UI"/>
              </a:rPr>
              <a:t>• Mismo loop wrapped con @tf.function.</a:t>
            </a:r>
          </a:p>
          <a:p>
            <a:pPr>
              <a:spcAft>
                <a:spcPts val="800"/>
              </a:spcAft>
              <a:defRPr sz="1500" b="0">
                <a:solidFill>
                  <a:srgbClr val="0F172A"/>
                </a:solidFill>
                <a:latin typeface="Segoe UI"/>
              </a:defRPr>
            </a:pPr>
            <a:r>
              <a:rPr sz="1500" b="0">
                <a:solidFill>
                  <a:srgbClr val="0F172A"/>
                </a:solidFill>
                <a:latin typeface="Segoe UI"/>
              </a:rPr>
              <a:t>• Comparar tiempo total.</a:t>
            </a:r>
          </a:p>
        </p:txBody>
      </p:sp>
    </p:spTree>
  </p:cSld>
  <p:clrMapOvr>
    <a:masterClrMapping/>
  </p:clrMapOvr>
</p:sld>
</file>

<file path=ppt/slides/slide1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121</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121 — Custom training loops (+ PyTorch &amp; PyTorch Lightning)</a:t>
            </a:r>
          </a:p>
        </p:txBody>
      </p:sp>
    </p:spTree>
  </p:cSld>
  <p:clrMapOvr>
    <a:masterClrMapping/>
  </p:clrMapOvr>
</p:sld>
</file>

<file path=ppt/slides/slide11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121 — Custom training loops (+ PyTorch &amp; PyTorch Lightning)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12 § Custom Training Loops + docs PyTorch, Lightning.  Duración estimada: 85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Escribir un training loop manual en TF con GradientTape — control absoluto sobre cada paso (útil para GANs, RL, multi-step optimizers, debugging). Conocer el equivalente en PyTorch (el framework dominante de la industria en 2026) y cómo PyTorch Lightning abstrae los boilerplate del loop, devolviendo la productividad de Keras con la flexibilidad de PyTorch.</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Escribir un training loop TF con for batch in dataset: with GradientTape() as tape: ...; grads = tape.gradient(loss, vars); optimizer.apply_gradients(...).</a:t>
            </a:r>
          </a:p>
          <a:p>
            <a:pPr>
              <a:spcAft>
                <a:spcPts val="800"/>
              </a:spcAft>
              <a:defRPr sz="1400" b="0">
                <a:solidFill>
                  <a:srgbClr val="0F172A"/>
                </a:solidFill>
                <a:latin typeface="Segoe UI"/>
              </a:defRPr>
            </a:pPr>
            <a:r>
              <a:rPr sz="1400" b="0">
                <a:solidFill>
                  <a:srgbClr val="0F172A"/>
                </a:solidFill>
                <a:latin typeface="Segoe UI"/>
              </a:rPr>
              <a:t>• Hacer el equivalente en PyTorch: optimizer.zero_grad(); loss.backward(); optimizer.step().</a:t>
            </a:r>
          </a:p>
          <a:p>
            <a:pPr>
              <a:spcAft>
                <a:spcPts val="800"/>
              </a:spcAft>
              <a:defRPr sz="1400" b="0">
                <a:solidFill>
                  <a:srgbClr val="0F172A"/>
                </a:solidFill>
                <a:latin typeface="Segoe UI"/>
              </a:defRPr>
            </a:pPr>
            <a:r>
              <a:rPr sz="1400" b="0">
                <a:solidFill>
                  <a:srgbClr val="0F172A"/>
                </a:solidFill>
                <a:latin typeface="Segoe UI"/>
              </a:rPr>
              <a:t>• Usar PyTorch Lightning para el mismo problema con boilerplate mínimo (LightningModule.training_step).</a:t>
            </a:r>
          </a:p>
          <a:p>
            <a:pPr>
              <a:spcAft>
                <a:spcPts val="800"/>
              </a:spcAft>
              <a:defRPr sz="1400" b="0">
                <a:solidFill>
                  <a:srgbClr val="0F172A"/>
                </a:solidFill>
                <a:latin typeface="Segoe UI"/>
              </a:defRPr>
            </a:pPr>
            <a:r>
              <a:rPr sz="1400" b="0">
                <a:solidFill>
                  <a:srgbClr val="0F172A"/>
                </a:solidFill>
                <a:latin typeface="Segoe UI"/>
              </a:rPr>
              <a:t>• Reconocer cuándo el loop manual es necesario (modelo con dos optimizadores, schedule custom step-wise, RL).</a:t>
            </a:r>
          </a:p>
          <a:p>
            <a:pPr>
              <a:spcAft>
                <a:spcPts val="800"/>
              </a:spcAft>
              <a:defRPr sz="1400" b="0">
                <a:solidFill>
                  <a:srgbClr val="0F172A"/>
                </a:solidFill>
                <a:latin typeface="Segoe UI"/>
              </a:defRPr>
            </a:pPr>
            <a:r>
              <a:rPr sz="1400" b="0">
                <a:solidFill>
                  <a:srgbClr val="0F172A"/>
                </a:solidFill>
                <a:latin typeface="Segoe UI"/>
              </a:rPr>
              <a:t>• Comparar productividad y flexibilidad de los 3 frameworks.</a:t>
            </a:r>
          </a:p>
        </p:txBody>
      </p:sp>
    </p:spTree>
  </p:cSld>
  <p:clrMapOvr>
    <a:masterClrMapping/>
  </p:clrMapOvr>
</p:sld>
</file>

<file path=ppt/slides/slide11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121 — Custom training loops (+ PyTorch &amp; PyTorch Lightning)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Loop básico TF: epochs → batches → tape → grads → apply.</a:t>
            </a:r>
          </a:p>
          <a:p>
            <a:pPr>
              <a:spcAft>
                <a:spcPts val="1000"/>
              </a:spcAft>
              <a:defRPr sz="1600" b="0">
                <a:solidFill>
                  <a:srgbClr val="0F172A"/>
                </a:solidFill>
                <a:latin typeface="Segoe UI"/>
              </a:defRPr>
            </a:pPr>
            <a:r>
              <a:rPr sz="1600" b="0">
                <a:solidFill>
                  <a:srgbClr val="0F172A"/>
                </a:solidFill>
                <a:latin typeface="Segoe UI"/>
              </a:rPr>
              <a:t>• tape.watch(...) para watch tensors que no son tf.Variable.</a:t>
            </a:r>
          </a:p>
          <a:p>
            <a:pPr>
              <a:spcAft>
                <a:spcPts val="1000"/>
              </a:spcAft>
              <a:defRPr sz="1600" b="0">
                <a:solidFill>
                  <a:srgbClr val="0F172A"/>
                </a:solidFill>
                <a:latin typeface="Segoe UI"/>
              </a:defRPr>
            </a:pPr>
            <a:r>
              <a:rPr sz="1600" b="0">
                <a:solidFill>
                  <a:srgbClr val="0F172A"/>
                </a:solidFill>
                <a:latin typeface="Segoe UI"/>
              </a:rPr>
              <a:t>• Métricas y logging manual.</a:t>
            </a:r>
          </a:p>
          <a:p>
            <a:pPr>
              <a:spcAft>
                <a:spcPts val="1000"/>
              </a:spcAft>
              <a:defRPr sz="1600" b="0">
                <a:solidFill>
                  <a:srgbClr val="0F172A"/>
                </a:solidFill>
                <a:latin typeface="Segoe UI"/>
              </a:defRPr>
            </a:pPr>
            <a:r>
              <a:rPr sz="1600" b="0">
                <a:solidFill>
                  <a:srgbClr val="0F172A"/>
                </a:solidFill>
                <a:latin typeface="Segoe UI"/>
              </a:rPr>
              <a:t>• Equivalente PyTorch.</a:t>
            </a:r>
          </a:p>
          <a:p>
            <a:pPr>
              <a:spcAft>
                <a:spcPts val="1000"/>
              </a:spcAft>
              <a:defRPr sz="1600" b="0">
                <a:solidFill>
                  <a:srgbClr val="0F172A"/>
                </a:solidFill>
                <a:latin typeface="Segoe UI"/>
              </a:defRPr>
            </a:pPr>
            <a:r>
              <a:rPr sz="1600" b="0">
                <a:solidFill>
                  <a:srgbClr val="0F172A"/>
                </a:solidFill>
                <a:latin typeface="Segoe UI"/>
              </a:rPr>
              <a:t>• Lightning como capa de abstracción.</a:t>
            </a:r>
          </a:p>
          <a:p>
            <a:pPr>
              <a:spcAft>
                <a:spcPts val="1000"/>
              </a:spcAft>
              <a:defRPr sz="1600" b="0">
                <a:solidFill>
                  <a:srgbClr val="0F172A"/>
                </a:solidFill>
                <a:latin typeface="Segoe UI"/>
              </a:defRPr>
            </a:pPr>
            <a:r>
              <a:rPr sz="1600" b="0">
                <a:solidFill>
                  <a:srgbClr val="0F172A"/>
                </a:solidFill>
                <a:latin typeface="Segoe UI"/>
              </a:rPr>
              <a:t>• Complemento moderno: PyTorch + Lightning en paralelo a TF/Keras.</a:t>
            </a:r>
          </a:p>
        </p:txBody>
      </p:sp>
    </p:spTree>
  </p:cSld>
  <p:clrMapOvr>
    <a:masterClrMapping/>
  </p:clrMapOvr>
</p:sld>
</file>

<file path=ppt/slides/slide11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121 — Custom training loops (+ PyTorch &amp; PyTorch Lightning)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1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121 — Custom training loops (+ PyTorch &amp; PyTorch Lightning)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TF loop manual: entrenar un MLP en Fashion-MNIST con GradientTape.</a:t>
            </a:r>
          </a:p>
          <a:p>
            <a:pPr>
              <a:spcAft>
                <a:spcPts val="800"/>
              </a:spcAft>
              <a:defRPr sz="1400" b="0">
                <a:solidFill>
                  <a:srgbClr val="0F172A"/>
                </a:solidFill>
                <a:latin typeface="Segoe UI"/>
              </a:defRPr>
            </a:pPr>
            <a:r>
              <a:rPr sz="1400" b="0">
                <a:solidFill>
                  <a:srgbClr val="0F172A"/>
                </a:solidFill>
                <a:latin typeface="Segoe UI"/>
              </a:rPr>
              <a:t>• PyTorch equivalente: reimplementar el mismo loop en PyTorch.</a:t>
            </a:r>
          </a:p>
          <a:p>
            <a:pPr>
              <a:spcAft>
                <a:spcPts val="800"/>
              </a:spcAft>
              <a:defRPr sz="1400" b="0">
                <a:solidFill>
                  <a:srgbClr val="0F172A"/>
                </a:solidFill>
                <a:latin typeface="Segoe UI"/>
              </a:defRPr>
            </a:pPr>
            <a:r>
              <a:rPr sz="1400" b="0">
                <a:solidFill>
                  <a:srgbClr val="0F172A"/>
                </a:solidFill>
                <a:latin typeface="Segoe UI"/>
              </a:rPr>
              <a:t>• Lightning: mismo problema con LightningModule.</a:t>
            </a:r>
          </a:p>
          <a:p>
            <a:pPr>
              <a:spcAft>
                <a:spcPts val="800"/>
              </a:spcAft>
              <a:defRPr sz="1400" b="0">
                <a:solidFill>
                  <a:srgbClr val="0F172A"/>
                </a:solidFill>
                <a:latin typeface="Segoe UI"/>
              </a:defRPr>
            </a:pPr>
            <a:r>
              <a:rPr sz="1400" b="0">
                <a:solidFill>
                  <a:srgbClr val="0F172A"/>
                </a:solidFill>
                <a:latin typeface="Segoe UI"/>
              </a:rPr>
              <a:t>• Speedup con jit: tf.function en TF; torch.compile en PyTorch.</a:t>
            </a:r>
          </a:p>
          <a:p>
            <a:pPr>
              <a:spcAft>
                <a:spcPts val="800"/>
              </a:spcAft>
              <a:defRPr sz="1400" b="0">
                <a:solidFill>
                  <a:srgbClr val="0F172A"/>
                </a:solidFill>
                <a:latin typeface="Segoe UI"/>
              </a:defRPr>
            </a:pPr>
            <a:r>
              <a:rPr sz="1400" b="0">
                <a:solidFill>
                  <a:srgbClr val="0F172A"/>
                </a:solidFill>
                <a:latin typeface="Segoe UI"/>
              </a:rPr>
              <a:t>• Multi-optimizer: con TF, escribir un loop que aplica un optimizer para las capas frozen-ish (LR bajo) y otro para las nuevas (LR alto).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TF con custom training loop.</a:t>
            </a:r>
          </a:p>
          <a:p>
            <a:pPr>
              <a:spcAft>
                <a:spcPts val="800"/>
              </a:spcAft>
              <a:defRPr sz="1500" b="0">
                <a:solidFill>
                  <a:srgbClr val="0F172A"/>
                </a:solidFill>
                <a:latin typeface="Segoe UI"/>
              </a:defRPr>
            </a:pPr>
            <a:r>
              <a:rPr sz="1500" b="0">
                <a:solidFill>
                  <a:srgbClr val="0F172A"/>
                </a:solidFill>
                <a:latin typeface="Segoe UI"/>
              </a:rPr>
              <a:t>• PyTorch puro.</a:t>
            </a:r>
          </a:p>
          <a:p>
            <a:pPr>
              <a:spcAft>
                <a:spcPts val="800"/>
              </a:spcAft>
              <a:defRPr sz="1500" b="0">
                <a:solidFill>
                  <a:srgbClr val="0F172A"/>
                </a:solidFill>
                <a:latin typeface="Segoe UI"/>
              </a:defRPr>
            </a:pPr>
            <a:r>
              <a:rPr sz="1500" b="0">
                <a:solidFill>
                  <a:srgbClr val="0F172A"/>
                </a:solidFill>
                <a:latin typeface="Segoe UI"/>
              </a:rPr>
              <a:t>• PyTorch Lightning.</a:t>
            </a:r>
          </a:p>
        </p:txBody>
      </p:sp>
    </p:spTree>
  </p:cSld>
  <p:clrMapOvr>
    <a:masterClrMapping/>
  </p:clrMapOvr>
</p:sld>
</file>

<file path=ppt/slides/slide11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122</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122 — PyTorch fundamentos: tensores, autograd, nn.Module</a:t>
            </a:r>
          </a:p>
        </p:txBody>
      </p:sp>
    </p:spTree>
  </p:cSld>
  <p:clrMapOvr>
    <a:masterClrMapping/>
  </p:clrMapOvr>
</p:sld>
</file>

<file path=ppt/slides/slide11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122 — PyTorch fundamentos: tensores, autograd, nn.Module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PyTorch tutorials + Howard &amp; Gugger, Deep Learning for Coders with fastai &amp; PyTorch.  Duración estimada: 90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Aprender PyTorch —el framework dominante en research y en LLMs/multimodal 2026—. Cubrir: tensores (similar a NumPy, en GPU), autograd (requires_grad, .backward()), nn.Module (forma de definir modelos), Dataset/DataLoader para data pipelines. Equivalencias 1:1 con Keras/TF de las clases anteriores.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Crear tensores: torch.tensor, torch.zeros, torch.randn, device='cuda'.</a:t>
            </a:r>
          </a:p>
          <a:p>
            <a:pPr>
              <a:spcAft>
                <a:spcPts val="800"/>
              </a:spcAft>
              <a:defRPr sz="1400" b="0">
                <a:solidFill>
                  <a:srgbClr val="0F172A"/>
                </a:solidFill>
                <a:latin typeface="Segoe UI"/>
              </a:defRPr>
            </a:pPr>
            <a:r>
              <a:rPr sz="1400" b="0">
                <a:solidFill>
                  <a:srgbClr val="0F172A"/>
                </a:solidFill>
                <a:latin typeface="Segoe UI"/>
              </a:rPr>
              <a:t>• Aplicar autograd: x.requires_grad_(True); y = f(x); y.backward(); x.grad.</a:t>
            </a:r>
          </a:p>
          <a:p>
            <a:pPr>
              <a:spcAft>
                <a:spcPts val="800"/>
              </a:spcAft>
              <a:defRPr sz="1400" b="0">
                <a:solidFill>
                  <a:srgbClr val="0F172A"/>
                </a:solidFill>
                <a:latin typeface="Segoe UI"/>
              </a:defRPr>
            </a:pPr>
            <a:r>
              <a:rPr sz="1400" b="0">
                <a:solidFill>
                  <a:srgbClr val="0F172A"/>
                </a:solidFill>
                <a:latin typeface="Segoe UI"/>
              </a:rPr>
              <a:t>• Definir un MLP custom: class Net(nn.Module): def __init__(self): ...; def forward(self, x): ....</a:t>
            </a:r>
          </a:p>
          <a:p>
            <a:pPr>
              <a:spcAft>
                <a:spcPts val="800"/>
              </a:spcAft>
              <a:defRPr sz="1400" b="0">
                <a:solidFill>
                  <a:srgbClr val="0F172A"/>
                </a:solidFill>
                <a:latin typeface="Segoe UI"/>
              </a:defRPr>
            </a:pPr>
            <a:r>
              <a:rPr sz="1400" b="0">
                <a:solidFill>
                  <a:srgbClr val="0F172A"/>
                </a:solidFill>
                <a:latin typeface="Segoe UI"/>
              </a:rPr>
              <a:t>• Escribir el loop manual: optimizer.zero_grad(); loss.backward(); optimizer.step().</a:t>
            </a:r>
          </a:p>
          <a:p>
            <a:pPr>
              <a:spcAft>
                <a:spcPts val="800"/>
              </a:spcAft>
              <a:defRPr sz="1400" b="0">
                <a:solidFill>
                  <a:srgbClr val="0F172A"/>
                </a:solidFill>
                <a:latin typeface="Segoe UI"/>
              </a:defRPr>
            </a:pPr>
            <a:r>
              <a:rPr sz="1400" b="0">
                <a:solidFill>
                  <a:srgbClr val="0F172A"/>
                </a:solidFill>
                <a:latin typeface="Segoe UI"/>
              </a:rPr>
              <a:t>• Usar Dataset y DataLoader para pipelines de datos.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100 — Perceptrón, MLP y backpropagation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Perceptrón a mano: implementá un perceptrón en numpy y entrenalo en AND/OR (separables).</a:t>
            </a:r>
          </a:p>
          <a:p>
            <a:pPr>
              <a:spcAft>
                <a:spcPts val="800"/>
              </a:spcAft>
              <a:defRPr sz="1400" b="0">
                <a:solidFill>
                  <a:srgbClr val="0F172A"/>
                </a:solidFill>
                <a:latin typeface="Segoe UI"/>
              </a:defRPr>
            </a:pPr>
            <a:r>
              <a:rPr sz="1400" b="0">
                <a:solidFill>
                  <a:srgbClr val="0F172A"/>
                </a:solidFill>
                <a:latin typeface="Segoe UI"/>
              </a:rPr>
              <a:t>• MLP con Keras: model = keras.Sequential([Dense(8, activation='relu', input_shape=(2,)), Dense(1, activation='sigmoid')]).</a:t>
            </a:r>
          </a:p>
          <a:p>
            <a:pPr>
              <a:spcAft>
                <a:spcPts val="800"/>
              </a:spcAft>
              <a:defRPr sz="1400" b="0">
                <a:solidFill>
                  <a:srgbClr val="0F172A"/>
                </a:solidFill>
                <a:latin typeface="Segoe UI"/>
              </a:defRPr>
            </a:pPr>
            <a:r>
              <a:rPr sz="1400" b="0">
                <a:solidFill>
                  <a:srgbClr val="0F172A"/>
                </a:solidFill>
                <a:latin typeface="Segoe UI"/>
              </a:rPr>
              <a:t>• Visualización decision boundary: con make_moons, entrená un MLP [16, 8] y graficá la frontera con un meshgrid.</a:t>
            </a:r>
          </a:p>
          <a:p>
            <a:pPr>
              <a:spcAft>
                <a:spcPts val="800"/>
              </a:spcAft>
              <a:defRPr sz="1400" b="0">
                <a:solidFill>
                  <a:srgbClr val="0F172A"/>
                </a:solidFill>
                <a:latin typeface="Segoe UI"/>
              </a:defRPr>
            </a:pPr>
            <a:r>
              <a:rPr sz="1400" b="0">
                <a:solidFill>
                  <a:srgbClr val="0F172A"/>
                </a:solidFill>
                <a:latin typeface="Segoe UI"/>
              </a:rPr>
              <a:t>• Backprop a mano: para un MLP con 1 input, 1 hidden (2 neuronas), 1 output, con MSE, calculá ∂L/∂w para una muestra y comparalo con tf.GradientTape.</a:t>
            </a:r>
          </a:p>
          <a:p>
            <a:pPr>
              <a:spcAft>
                <a:spcPts val="800"/>
              </a:spcAft>
              <a:defRPr sz="1400" b="0">
                <a:solidFill>
                  <a:srgbClr val="0F172A"/>
                </a:solidFill>
                <a:latin typeface="Segoe UI"/>
              </a:defRPr>
            </a:pPr>
            <a:r>
              <a:rPr sz="1400" b="0">
                <a:solidFill>
                  <a:srgbClr val="0F172A"/>
                </a:solidFill>
                <a:latin typeface="Segoe UI"/>
              </a:rPr>
              <a:t>• ¿Y sin activación no lineal?: cambiá las activaciones a linear en el MLP de XOR y mostrá que ya no puede aprenderlo.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Carga make_moons(noise=0.2, random_state=42).</a:t>
            </a:r>
          </a:p>
          <a:p>
            <a:pPr>
              <a:spcAft>
                <a:spcPts val="800"/>
              </a:spcAft>
              <a:defRPr sz="1400" b="0">
                <a:solidFill>
                  <a:srgbClr val="0F172A"/>
                </a:solidFill>
                <a:latin typeface="Segoe UI"/>
              </a:defRPr>
            </a:pPr>
            <a:r>
              <a:rPr sz="1400" b="0">
                <a:solidFill>
                  <a:srgbClr val="0F172A"/>
                </a:solidFill>
                <a:latin typeface="Segoe UI"/>
              </a:rPr>
              <a:t>• Entrena 2 modelos: regresión logística (Parte 1) vs MLP [16, 8] con ReLU.</a:t>
            </a:r>
          </a:p>
          <a:p>
            <a:pPr>
              <a:spcAft>
                <a:spcPts val="800"/>
              </a:spcAft>
              <a:defRPr sz="1400" b="0">
                <a:solidFill>
                  <a:srgbClr val="0F172A"/>
                </a:solidFill>
                <a:latin typeface="Segoe UI"/>
              </a:defRPr>
            </a:pPr>
            <a:r>
              <a:rPr sz="1400" b="0">
                <a:solidFill>
                  <a:srgbClr val="0F172A"/>
                </a:solidFill>
                <a:latin typeface="Segoe UI"/>
              </a:rPr>
              <a:t>• Reporta accuracy en test para ambos.</a:t>
            </a:r>
          </a:p>
          <a:p>
            <a:pPr>
              <a:spcAft>
                <a:spcPts val="800"/>
              </a:spcAft>
              <a:defRPr sz="1400" b="0">
                <a:solidFill>
                  <a:srgbClr val="0F172A"/>
                </a:solidFill>
                <a:latin typeface="Segoe UI"/>
              </a:defRPr>
            </a:pPr>
            <a:r>
              <a:rPr sz="1400" b="0">
                <a:solidFill>
                  <a:srgbClr val="0F172A"/>
                </a:solidFill>
                <a:latin typeface="Segoe UI"/>
              </a:rPr>
              <a:t>• Grafica las dos decision boundaries lado a lado.</a:t>
            </a:r>
          </a:p>
          <a:p>
            <a:pPr>
              <a:spcAft>
                <a:spcPts val="800"/>
              </a:spcAft>
              <a:defRPr sz="1400" b="0">
                <a:solidFill>
                  <a:srgbClr val="0F172A"/>
                </a:solidFill>
                <a:latin typeface="Segoe UI"/>
              </a:defRPr>
            </a:pPr>
            <a:r>
              <a:rPr sz="1400" b="0">
                <a:solidFill>
                  <a:srgbClr val="0F172A"/>
                </a:solidFill>
                <a:latin typeface="Segoe UI"/>
              </a:rPr>
              <a:t>• Explica en 3 líneas por qué el MLP captura la curvatura y la regresión logística no.</a:t>
            </a:r>
          </a:p>
        </p:txBody>
      </p:sp>
    </p:spTree>
  </p:cSld>
  <p:clrMapOvr>
    <a:masterClrMapping/>
  </p:clrMapOvr>
</p:sld>
</file>

<file path=ppt/slides/slide12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122 — PyTorch fundamentos: tensores, autograd, nn.Module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Tensors vs ndarray, .to(device).</a:t>
            </a:r>
          </a:p>
          <a:p>
            <a:pPr>
              <a:spcAft>
                <a:spcPts val="1000"/>
              </a:spcAft>
              <a:defRPr sz="1600" b="0">
                <a:solidFill>
                  <a:srgbClr val="0F172A"/>
                </a:solidFill>
                <a:latin typeface="Segoe UI"/>
              </a:defRPr>
            </a:pPr>
            <a:r>
              <a:rPr sz="1600" b="0">
                <a:solidFill>
                  <a:srgbClr val="0F172A"/>
                </a:solidFill>
                <a:latin typeface="Segoe UI"/>
              </a:rPr>
              <a:t>• Computation graph dinámico (vs estático TF1) — define-by-run.</a:t>
            </a:r>
          </a:p>
          <a:p>
            <a:pPr>
              <a:spcAft>
                <a:spcPts val="1000"/>
              </a:spcAft>
              <a:defRPr sz="1600" b="0">
                <a:solidFill>
                  <a:srgbClr val="0F172A"/>
                </a:solidFill>
                <a:latin typeface="Segoe UI"/>
              </a:defRPr>
            </a:pPr>
            <a:r>
              <a:rPr sz="1600" b="0">
                <a:solidFill>
                  <a:srgbClr val="0F172A"/>
                </a:solidFill>
                <a:latin typeface="Segoe UI"/>
              </a:rPr>
              <a:t>• requires_grad y autograd.</a:t>
            </a:r>
          </a:p>
          <a:p>
            <a:pPr>
              <a:spcAft>
                <a:spcPts val="1000"/>
              </a:spcAft>
              <a:defRPr sz="1600" b="0">
                <a:solidFill>
                  <a:srgbClr val="0F172A"/>
                </a:solidFill>
                <a:latin typeface="Segoe UI"/>
              </a:defRPr>
            </a:pPr>
            <a:r>
              <a:rPr sz="1600" b="0">
                <a:solidFill>
                  <a:srgbClr val="0F172A"/>
                </a:solidFill>
                <a:latin typeface="Segoe UI"/>
              </a:rPr>
              <a:t>• nn.Module, nn.Linear, nn.Sequential, nn.functional.</a:t>
            </a:r>
          </a:p>
          <a:p>
            <a:pPr>
              <a:spcAft>
                <a:spcPts val="1000"/>
              </a:spcAft>
              <a:defRPr sz="1600" b="0">
                <a:solidFill>
                  <a:srgbClr val="0F172A"/>
                </a:solidFill>
                <a:latin typeface="Segoe UI"/>
              </a:defRPr>
            </a:pPr>
            <a:r>
              <a:rPr sz="1600" b="0">
                <a:solidFill>
                  <a:srgbClr val="0F172A"/>
                </a:solidFill>
                <a:latin typeface="Segoe UI"/>
              </a:rPr>
              <a:t>• Loss funcs: nn.CrossEntropyLoss, nn.MSELoss.</a:t>
            </a:r>
          </a:p>
          <a:p>
            <a:pPr>
              <a:spcAft>
                <a:spcPts val="1000"/>
              </a:spcAft>
              <a:defRPr sz="1600" b="0">
                <a:solidFill>
                  <a:srgbClr val="0F172A"/>
                </a:solidFill>
                <a:latin typeface="Segoe UI"/>
              </a:defRPr>
            </a:pPr>
            <a:r>
              <a:rPr sz="1600" b="0">
                <a:solidFill>
                  <a:srgbClr val="0F172A"/>
                </a:solidFill>
                <a:latin typeface="Segoe UI"/>
              </a:rPr>
              <a:t>• Optim: torch.optim.Adam(model.parameters(), lr=...).</a:t>
            </a:r>
          </a:p>
          <a:p>
            <a:pPr>
              <a:spcAft>
                <a:spcPts val="1000"/>
              </a:spcAft>
              <a:defRPr sz="1600" b="0">
                <a:solidFill>
                  <a:srgbClr val="0F172A"/>
                </a:solidFill>
                <a:latin typeface="Segoe UI"/>
              </a:defRPr>
            </a:pPr>
            <a:r>
              <a:rPr sz="1600" b="0">
                <a:solidFill>
                  <a:srgbClr val="0F172A"/>
                </a:solidFill>
                <a:latin typeface="Segoe UI"/>
              </a:rPr>
              <a:t>• Dataset + DataLoader(num_workers, pin_memory).</a:t>
            </a:r>
          </a:p>
        </p:txBody>
      </p:sp>
    </p:spTree>
  </p:cSld>
  <p:clrMapOvr>
    <a:masterClrMapping/>
  </p:clrMapOvr>
</p:sld>
</file>

<file path=ppt/slides/slide12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122 — PyTorch fundamentos: tensores, autograd, nn.Module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Intentamos import torch. Si no está, fallback con numpy y autograd manual.</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USE_TORCH = False</a:t>
            </a:r>
          </a:p>
          <a:p>
            <a:pPr>
              <a:defRPr sz="1200" b="0">
                <a:solidFill>
                  <a:srgbClr val="F8FAFC"/>
                </a:solidFill>
                <a:latin typeface="Courier New"/>
              </a:defRPr>
            </a:pPr>
            <a:r>
              <a:rPr sz="1200" b="0">
                <a:solidFill>
                  <a:srgbClr val="F8FAFC"/>
                </a:solidFill>
                <a:latin typeface="Courier New"/>
              </a:rPr>
              <a:t>try:</a:t>
            </a:r>
          </a:p>
          <a:p>
            <a:pPr>
              <a:defRPr sz="1200" b="0">
                <a:solidFill>
                  <a:srgbClr val="F8FAFC"/>
                </a:solidFill>
                <a:latin typeface="Courier New"/>
              </a:defRPr>
            </a:pPr>
            <a:r>
              <a:rPr sz="1200" b="0">
                <a:solidFill>
                  <a:srgbClr val="F8FAFC"/>
                </a:solidFill>
                <a:latin typeface="Courier New"/>
              </a:rPr>
              <a:t>    import torch</a:t>
            </a:r>
          </a:p>
          <a:p>
            <a:pPr>
              <a:defRPr sz="1200" b="0">
                <a:solidFill>
                  <a:srgbClr val="F8FAFC"/>
                </a:solidFill>
                <a:latin typeface="Courier New"/>
              </a:defRPr>
            </a:pPr>
            <a:r>
              <a:rPr sz="1200" b="0">
                <a:solidFill>
                  <a:srgbClr val="F8FAFC"/>
                </a:solidFill>
                <a:latin typeface="Courier New"/>
              </a:rPr>
              <a:t>    USE_TORCH = True</a:t>
            </a:r>
          </a:p>
          <a:p>
            <a:pPr>
              <a:defRPr sz="1200" b="0">
                <a:solidFill>
                  <a:srgbClr val="F8FAFC"/>
                </a:solidFill>
                <a:latin typeface="Courier New"/>
              </a:defRPr>
            </a:pPr>
            <a:r>
              <a:rPr sz="1200" b="0">
                <a:solidFill>
                  <a:srgbClr val="F8FAFC"/>
                </a:solidFill>
                <a:latin typeface="Courier New"/>
              </a:rPr>
              <a:t>    print('torch:', torch.__version__, '| device cpu')</a:t>
            </a:r>
          </a:p>
          <a:p>
            <a:pPr>
              <a:defRPr sz="1200" b="0">
                <a:solidFill>
                  <a:srgbClr val="F8FAFC"/>
                </a:solidFill>
                <a:latin typeface="Courier New"/>
              </a:defRPr>
            </a:pPr>
            <a:r>
              <a:rPr sz="1200" b="0">
                <a:solidFill>
                  <a:srgbClr val="F8FAFC"/>
                </a:solidFill>
                <a:latin typeface="Courier New"/>
              </a:rPr>
              <a:t>except Exception as e:</a:t>
            </a:r>
          </a:p>
          <a:p>
            <a:pPr>
              <a:defRPr sz="1200" b="0">
                <a:solidFill>
                  <a:srgbClr val="F8FAFC"/>
                </a:solidFill>
                <a:latin typeface="Courier New"/>
              </a:defRPr>
            </a:pPr>
            <a:r>
              <a:rPr sz="1200" b="0">
                <a:solidFill>
                  <a:srgbClr val="F8FAFC"/>
                </a:solidFill>
                <a:latin typeface="Courier New"/>
              </a:rPr>
              <a:t>    print('torch no disponible. Fallback numpy + autograd manual. Motivo:', type(e).__name__)</a:t>
            </a:r>
          </a:p>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np.random.seed(42)</a:t>
            </a:r>
          </a:p>
        </p:txBody>
      </p:sp>
    </p:spTree>
  </p:cSld>
  <p:clrMapOvr>
    <a:masterClrMapping/>
  </p:clrMapOvr>
</p:sld>
</file>

<file path=ppt/slides/slide12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122 — PyTorch fundamentos: tensores, autograd, nn.Module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Tensores: crear, mover a GPU, operaciones básicas.</a:t>
            </a:r>
          </a:p>
          <a:p>
            <a:pPr>
              <a:spcAft>
                <a:spcPts val="800"/>
              </a:spcAft>
              <a:defRPr sz="1400" b="0">
                <a:solidFill>
                  <a:srgbClr val="0F172A"/>
                </a:solidFill>
                <a:latin typeface="Segoe UI"/>
              </a:defRPr>
            </a:pPr>
            <a:r>
              <a:rPr sz="1400" b="0">
                <a:solidFill>
                  <a:srgbClr val="0F172A"/>
                </a:solidFill>
                <a:latin typeface="Segoe UI"/>
              </a:rPr>
              <a:t>• Autograd: x = torch.tensor([2.0], requires_grad=True); y = x**3; y.backward(); print(x.grad) → debe ser 12.</a:t>
            </a:r>
          </a:p>
          <a:p>
            <a:pPr>
              <a:spcAft>
                <a:spcPts val="800"/>
              </a:spcAft>
              <a:defRPr sz="1400" b="0">
                <a:solidFill>
                  <a:srgbClr val="0F172A"/>
                </a:solidFill>
                <a:latin typeface="Segoe UI"/>
              </a:defRPr>
            </a:pPr>
            <a:r>
              <a:rPr sz="1400" b="0">
                <a:solidFill>
                  <a:srgbClr val="0F172A"/>
                </a:solidFill>
                <a:latin typeface="Segoe UI"/>
              </a:rPr>
              <a:t>• MLP custom: definir clase con 2 nn.Linear + ReLU.</a:t>
            </a:r>
          </a:p>
          <a:p>
            <a:pPr>
              <a:spcAft>
                <a:spcPts val="800"/>
              </a:spcAft>
              <a:defRPr sz="1400" b="0">
                <a:solidFill>
                  <a:srgbClr val="0F172A"/>
                </a:solidFill>
                <a:latin typeface="Segoe UI"/>
              </a:defRPr>
            </a:pPr>
            <a:r>
              <a:rPr sz="1400" b="0">
                <a:solidFill>
                  <a:srgbClr val="0F172A"/>
                </a:solidFill>
                <a:latin typeface="Segoe UI"/>
              </a:rPr>
              <a:t>• Training loop manual: Fashion-MNIST, 1 época, reportar loss.</a:t>
            </a:r>
          </a:p>
          <a:p>
            <a:pPr>
              <a:spcAft>
                <a:spcPts val="800"/>
              </a:spcAft>
              <a:defRPr sz="1400" b="0">
                <a:solidFill>
                  <a:srgbClr val="0F172A"/>
                </a:solidFill>
                <a:latin typeface="Segoe UI"/>
              </a:defRPr>
            </a:pPr>
            <a:r>
              <a:rPr sz="1400" b="0">
                <a:solidFill>
                  <a:srgbClr val="0F172A"/>
                </a:solidFill>
                <a:latin typeface="Segoe UI"/>
              </a:rPr>
              <a:t>• DataLoader: DataLoader(dataset, batch_size=32, shuffle=True, num_workers=2).</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MLP [300, 100, 10].</a:t>
            </a:r>
          </a:p>
          <a:p>
            <a:pPr>
              <a:spcAft>
                <a:spcPts val="800"/>
              </a:spcAft>
              <a:defRPr sz="1500" b="0">
                <a:solidFill>
                  <a:srgbClr val="0F172A"/>
                </a:solidFill>
                <a:latin typeface="Segoe UI"/>
              </a:defRPr>
            </a:pPr>
            <a:r>
              <a:rPr sz="1500" b="0">
                <a:solidFill>
                  <a:srgbClr val="0F172A"/>
                </a:solidFill>
                <a:latin typeface="Segoe UI"/>
              </a:rPr>
              <a:t>• CrossEntropy loss, Adam(1e-3).</a:t>
            </a:r>
          </a:p>
          <a:p>
            <a:pPr>
              <a:spcAft>
                <a:spcPts val="800"/>
              </a:spcAft>
              <a:defRPr sz="1500" b="0">
                <a:solidFill>
                  <a:srgbClr val="0F172A"/>
                </a:solidFill>
                <a:latin typeface="Segoe UI"/>
              </a:defRPr>
            </a:pPr>
            <a:r>
              <a:rPr sz="1500" b="0">
                <a:solidFill>
                  <a:srgbClr val="0F172A"/>
                </a:solidFill>
                <a:latin typeface="Segoe UI"/>
              </a:rPr>
              <a:t>• EarlyStopping manual (cuando val_loss no baja por 5 épocas).</a:t>
            </a:r>
          </a:p>
          <a:p>
            <a:pPr>
              <a:spcAft>
                <a:spcPts val="800"/>
              </a:spcAft>
              <a:defRPr sz="1500" b="0">
                <a:solidFill>
                  <a:srgbClr val="0F172A"/>
                </a:solidFill>
                <a:latin typeface="Segoe UI"/>
              </a:defRPr>
            </a:pPr>
            <a:r>
              <a:rPr sz="1500" b="0">
                <a:solidFill>
                  <a:srgbClr val="0F172A"/>
                </a:solidFill>
                <a:latin typeface="Segoe UI"/>
              </a:rPr>
              <a:t>• Reportar test accuracy.</a:t>
            </a:r>
          </a:p>
        </p:txBody>
      </p:sp>
    </p:spTree>
  </p:cSld>
  <p:clrMapOvr>
    <a:masterClrMapping/>
  </p:clrMapOvr>
</p:sld>
</file>

<file path=ppt/slides/slide12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123</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123 — PyTorch Lightning: Trainer, callbacks, distributed</a:t>
            </a:r>
          </a:p>
        </p:txBody>
      </p:sp>
    </p:spTree>
  </p:cSld>
  <p:clrMapOvr>
    <a:masterClrMapping/>
  </p:clrMapOvr>
</p:sld>
</file>

<file path=ppt/slides/slide12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123 — PyTorch Lightning: Trainer, callbacks, distributed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Lightning docs.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Aprender PyTorch Lightning — la capa de abstracción que convierte PyTorch puro (mucho boilerplate) en algo tan productivo como Keras pero conservando flexibilidad. Cubrir LightningModule, Trainer, callbacks, logging (W&amp;B/TensorBoard), distributed training con un solo kwarg, mixed precision automática.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Subclassear LightningModule con training_step, validation_step, configure_optimizers.</a:t>
            </a:r>
          </a:p>
          <a:p>
            <a:pPr>
              <a:spcAft>
                <a:spcPts val="800"/>
              </a:spcAft>
              <a:defRPr sz="1400" b="0">
                <a:solidFill>
                  <a:srgbClr val="0F172A"/>
                </a:solidFill>
                <a:latin typeface="Segoe UI"/>
              </a:defRPr>
            </a:pPr>
            <a:r>
              <a:rPr sz="1400" b="0">
                <a:solidFill>
                  <a:srgbClr val="0F172A"/>
                </a:solidFill>
                <a:latin typeface="Segoe UI"/>
              </a:rPr>
              <a:t>• Usar Trainer(max_epochs, accelerator='auto', devices='auto', precision='bf16-mixed', logger=...).</a:t>
            </a:r>
          </a:p>
          <a:p>
            <a:pPr>
              <a:spcAft>
                <a:spcPts val="800"/>
              </a:spcAft>
              <a:defRPr sz="1400" b="0">
                <a:solidFill>
                  <a:srgbClr val="0F172A"/>
                </a:solidFill>
                <a:latin typeface="Segoe UI"/>
              </a:defRPr>
            </a:pPr>
            <a:r>
              <a:rPr sz="1400" b="0">
                <a:solidFill>
                  <a:srgbClr val="0F172A"/>
                </a:solidFill>
                <a:latin typeface="Segoe UI"/>
              </a:rPr>
              <a:t>• Aplicar callbacks: EarlyStopping, ModelCheckpoint, LearningRateMonitor.</a:t>
            </a:r>
          </a:p>
          <a:p>
            <a:pPr>
              <a:spcAft>
                <a:spcPts val="800"/>
              </a:spcAft>
              <a:defRPr sz="1400" b="0">
                <a:solidFill>
                  <a:srgbClr val="0F172A"/>
                </a:solidFill>
                <a:latin typeface="Segoe UI"/>
              </a:defRPr>
            </a:pPr>
            <a:r>
              <a:rPr sz="1400" b="0">
                <a:solidFill>
                  <a:srgbClr val="0F172A"/>
                </a:solidFill>
                <a:latin typeface="Segoe UI"/>
              </a:rPr>
              <a:t>• Activar distributed con strategy='ddp' o 'fsdp' para multi-GPU sin reescribir nada.</a:t>
            </a:r>
          </a:p>
          <a:p>
            <a:pPr>
              <a:spcAft>
                <a:spcPts val="800"/>
              </a:spcAft>
              <a:defRPr sz="1400" b="0">
                <a:solidFill>
                  <a:srgbClr val="0F172A"/>
                </a:solidFill>
                <a:latin typeface="Segoe UI"/>
              </a:defRPr>
            </a:pPr>
            <a:r>
              <a:rPr sz="1400" b="0">
                <a:solidFill>
                  <a:srgbClr val="0F172A"/>
                </a:solidFill>
                <a:latin typeface="Segoe UI"/>
              </a:rPr>
              <a:t>• Loggear a W&amp;B / TensorBoard / MLflow vía 1 línea.</a:t>
            </a:r>
          </a:p>
        </p:txBody>
      </p:sp>
    </p:spTree>
  </p:cSld>
  <p:clrMapOvr>
    <a:masterClrMapping/>
  </p:clrMapOvr>
</p:sld>
</file>

<file path=ppt/slides/slide12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123 — PyTorch Lightning: Trainer, callbacks, distributed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LightningModule vs nn.Module puro.</a:t>
            </a:r>
          </a:p>
          <a:p>
            <a:pPr>
              <a:spcAft>
                <a:spcPts val="1000"/>
              </a:spcAft>
              <a:defRPr sz="1600" b="0">
                <a:solidFill>
                  <a:srgbClr val="0F172A"/>
                </a:solidFill>
                <a:latin typeface="Segoe UI"/>
              </a:defRPr>
            </a:pPr>
            <a:r>
              <a:rPr sz="1600" b="0">
                <a:solidFill>
                  <a:srgbClr val="0F172A"/>
                </a:solidFill>
                <a:latin typeface="Segoe UI"/>
              </a:rPr>
              <a:t>• Trainer args: max_epochs, devices, precision, strategy, accumulate_grad_batches.</a:t>
            </a:r>
          </a:p>
          <a:p>
            <a:pPr>
              <a:spcAft>
                <a:spcPts val="1000"/>
              </a:spcAft>
              <a:defRPr sz="1600" b="0">
                <a:solidFill>
                  <a:srgbClr val="0F172A"/>
                </a:solidFill>
                <a:latin typeface="Segoe UI"/>
              </a:defRPr>
            </a:pPr>
            <a:r>
              <a:rPr sz="1600" b="0">
                <a:solidFill>
                  <a:srgbClr val="0F172A"/>
                </a:solidFill>
                <a:latin typeface="Segoe UI"/>
              </a:rPr>
              <a:t>• Callbacks integrados.</a:t>
            </a:r>
          </a:p>
          <a:p>
            <a:pPr>
              <a:spcAft>
                <a:spcPts val="1000"/>
              </a:spcAft>
              <a:defRPr sz="1600" b="0">
                <a:solidFill>
                  <a:srgbClr val="0F172A"/>
                </a:solidFill>
                <a:latin typeface="Segoe UI"/>
              </a:defRPr>
            </a:pPr>
            <a:r>
              <a:rPr sz="1600" b="0">
                <a:solidFill>
                  <a:srgbClr val="0F172A"/>
                </a:solidFill>
                <a:latin typeface="Segoe UI"/>
              </a:rPr>
              <a:t>• LightningDataModule para data pipelines.</a:t>
            </a:r>
          </a:p>
          <a:p>
            <a:pPr>
              <a:spcAft>
                <a:spcPts val="1000"/>
              </a:spcAft>
              <a:defRPr sz="1600" b="0">
                <a:solidFill>
                  <a:srgbClr val="0F172A"/>
                </a:solidFill>
                <a:latin typeface="Segoe UI"/>
              </a:defRPr>
            </a:pPr>
            <a:r>
              <a:rPr sz="1600" b="0">
                <a:solidFill>
                  <a:srgbClr val="0F172A"/>
                </a:solidFill>
                <a:latin typeface="Segoe UI"/>
              </a:rPr>
              <a:t>• Distributed training: ddp, fsdp, deepspeed.</a:t>
            </a:r>
          </a:p>
          <a:p>
            <a:pPr>
              <a:spcAft>
                <a:spcPts val="1000"/>
              </a:spcAft>
              <a:defRPr sz="1600" b="0">
                <a:solidFill>
                  <a:srgbClr val="0F172A"/>
                </a:solidFill>
                <a:latin typeface="Segoe UI"/>
              </a:defRPr>
            </a:pPr>
            <a:r>
              <a:rPr sz="1600" b="0">
                <a:solidFill>
                  <a:srgbClr val="0F172A"/>
                </a:solidFill>
                <a:latin typeface="Segoe UI"/>
              </a:rPr>
              <a:t>• Logging multi-backend.</a:t>
            </a:r>
          </a:p>
        </p:txBody>
      </p:sp>
    </p:spTree>
  </p:cSld>
  <p:clrMapOvr>
    <a:masterClrMapping/>
  </p:clrMapOvr>
</p:sld>
</file>

<file path=ppt/slides/slide12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123 — PyTorch Lightning: Trainer, callbacks, distributed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Lightning organiza tu código en LightningModule + LightningDataModule + Trainer. Soporta DDP, FSDP, mixed precision, checkpoints y logging automático. Fallback completo si lightning/torch no están.</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USE_PL = False</a:t>
            </a:r>
          </a:p>
          <a:p>
            <a:pPr>
              <a:defRPr sz="1200" b="0">
                <a:solidFill>
                  <a:srgbClr val="F8FAFC"/>
                </a:solidFill>
                <a:latin typeface="Courier New"/>
              </a:defRPr>
            </a:pPr>
            <a:r>
              <a:rPr sz="1200" b="0">
                <a:solidFill>
                  <a:srgbClr val="F8FAFC"/>
                </a:solidFill>
                <a:latin typeface="Courier New"/>
              </a:rPr>
              <a:t>try:</a:t>
            </a:r>
          </a:p>
          <a:p>
            <a:pPr>
              <a:defRPr sz="1200" b="0">
                <a:solidFill>
                  <a:srgbClr val="F8FAFC"/>
                </a:solidFill>
                <a:latin typeface="Courier New"/>
              </a:defRPr>
            </a:pPr>
            <a:r>
              <a:rPr sz="1200" b="0">
                <a:solidFill>
                  <a:srgbClr val="F8FAFC"/>
                </a:solidFill>
                <a:latin typeface="Courier New"/>
              </a:rPr>
              <a:t>    import torch</a:t>
            </a:r>
          </a:p>
          <a:p>
            <a:pPr>
              <a:defRPr sz="1200" b="0">
                <a:solidFill>
                  <a:srgbClr val="F8FAFC"/>
                </a:solidFill>
                <a:latin typeface="Courier New"/>
              </a:defRPr>
            </a:pPr>
            <a:r>
              <a:rPr sz="1200" b="0">
                <a:solidFill>
                  <a:srgbClr val="F8FAFC"/>
                </a:solidFill>
                <a:latin typeface="Courier New"/>
              </a:rPr>
              <a:t>    import torch.nn as nn</a:t>
            </a:r>
          </a:p>
          <a:p>
            <a:pPr>
              <a:defRPr sz="1200" b="0">
                <a:solidFill>
                  <a:srgbClr val="F8FAFC"/>
                </a:solidFill>
                <a:latin typeface="Courier New"/>
              </a:defRPr>
            </a:pPr>
            <a:r>
              <a:rPr sz="1200" b="0">
                <a:solidFill>
                  <a:srgbClr val="F8FAFC"/>
                </a:solidFill>
                <a:latin typeface="Courier New"/>
              </a:rPr>
              <a:t>    import torch.nn.functional as F</a:t>
            </a:r>
          </a:p>
          <a:p>
            <a:pPr>
              <a:defRPr sz="1200" b="0">
                <a:solidFill>
                  <a:srgbClr val="F8FAFC"/>
                </a:solidFill>
                <a:latin typeface="Courier New"/>
              </a:defRPr>
            </a:pPr>
            <a:r>
              <a:rPr sz="1200" b="0">
                <a:solidFill>
                  <a:srgbClr val="F8FAFC"/>
                </a:solidFill>
                <a:latin typeface="Courier New"/>
              </a:rPr>
              <a:t>    from torch.utils.data import DataLoader, TensorDataset</a:t>
            </a:r>
          </a:p>
          <a:p>
            <a:pPr>
              <a:defRPr sz="1200" b="0">
                <a:solidFill>
                  <a:srgbClr val="F8FAFC"/>
                </a:solidFill>
                <a:latin typeface="Courier New"/>
              </a:defRPr>
            </a:pPr>
            <a:r>
              <a:rPr sz="1200" b="0">
                <a:solidFill>
                  <a:srgbClr val="F8FAFC"/>
                </a:solidFill>
                <a:latin typeface="Courier New"/>
              </a:rPr>
              <a:t>    import pytorch_lightning as pl</a:t>
            </a:r>
          </a:p>
          <a:p>
            <a:pPr>
              <a:defRPr sz="1200" b="0">
                <a:solidFill>
                  <a:srgbClr val="F8FAFC"/>
                </a:solidFill>
                <a:latin typeface="Courier New"/>
              </a:defRPr>
            </a:pPr>
            <a:r>
              <a:rPr sz="1200" b="0">
                <a:solidFill>
                  <a:srgbClr val="F8FAFC"/>
                </a:solidFill>
                <a:latin typeface="Courier New"/>
              </a:rPr>
              <a:t>    USE_PL = True</a:t>
            </a:r>
          </a:p>
          <a:p>
            <a:pPr>
              <a:defRPr sz="1200" b="0">
                <a:solidFill>
                  <a:srgbClr val="F8FAFC"/>
                </a:solidFill>
                <a:latin typeface="Courier New"/>
              </a:defRPr>
            </a:pPr>
            <a:r>
              <a:rPr sz="1200" b="0">
                <a:solidFill>
                  <a:srgbClr val="F8FAFC"/>
                </a:solidFill>
                <a:latin typeface="Courier New"/>
              </a:rPr>
              <a:t>    print('lightning:', pl.__version__)</a:t>
            </a:r>
          </a:p>
          <a:p>
            <a:pPr>
              <a:defRPr sz="1200" b="0">
                <a:solidFill>
                  <a:srgbClr val="F8FAFC"/>
                </a:solidFill>
                <a:latin typeface="Courier New"/>
              </a:defRPr>
            </a:pPr>
            <a:r>
              <a:rPr sz="1200" b="0">
                <a:solidFill>
                  <a:srgbClr val="F8FAFC"/>
                </a:solidFill>
                <a:latin typeface="Courier New"/>
              </a:rPr>
              <a:t>except Exception as e:</a:t>
            </a:r>
          </a:p>
          <a:p>
            <a:pPr>
              <a:defRPr sz="1200" b="0">
                <a:solidFill>
                  <a:srgbClr val="F8FAFC"/>
                </a:solidFill>
                <a:latin typeface="Courier New"/>
              </a:defRPr>
            </a:pPr>
            <a:r>
              <a:rPr sz="1200" b="0">
                <a:solidFill>
                  <a:srgbClr val="F8FAFC"/>
                </a:solidFill>
                <a:latin typeface="Courier New"/>
              </a:rPr>
              <a:t>    print('lightning no disponible. Fallback con sklearn MLP. Motivo:', type(e).__name__)</a:t>
            </a:r>
          </a:p>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np.random.seed(42)</a:t>
            </a:r>
          </a:p>
        </p:txBody>
      </p:sp>
    </p:spTree>
  </p:cSld>
  <p:clrMapOvr>
    <a:masterClrMapping/>
  </p:clrMapOvr>
</p:sld>
</file>

<file path=ppt/slides/slide12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123 — PyTorch Lightning: Trainer, callbacks, distributed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LightningModule básico: convertir el MLP de 108a a Lightning.</a:t>
            </a:r>
          </a:p>
          <a:p>
            <a:pPr>
              <a:spcAft>
                <a:spcPts val="800"/>
              </a:spcAft>
              <a:defRPr sz="1400" b="0">
                <a:solidFill>
                  <a:srgbClr val="0F172A"/>
                </a:solidFill>
                <a:latin typeface="Segoe UI"/>
              </a:defRPr>
            </a:pPr>
            <a:r>
              <a:rPr sz="1400" b="0">
                <a:solidFill>
                  <a:srgbClr val="0F172A"/>
                </a:solidFill>
                <a:latin typeface="Segoe UI"/>
              </a:rPr>
              <a:t>• Callbacks: agregar EarlyStopping(patience=5) + ModelCheckpoint(save_top_k=3).</a:t>
            </a:r>
          </a:p>
          <a:p>
            <a:pPr>
              <a:spcAft>
                <a:spcPts val="800"/>
              </a:spcAft>
              <a:defRPr sz="1400" b="0">
                <a:solidFill>
                  <a:srgbClr val="0F172A"/>
                </a:solidFill>
                <a:latin typeface="Segoe UI"/>
              </a:defRPr>
            </a:pPr>
            <a:r>
              <a:rPr sz="1400" b="0">
                <a:solidFill>
                  <a:srgbClr val="0F172A"/>
                </a:solidFill>
                <a:latin typeface="Segoe UI"/>
              </a:rPr>
              <a:t>• Mixed precision: Trainer(precision='bf16-mixed').</a:t>
            </a:r>
          </a:p>
          <a:p>
            <a:pPr>
              <a:spcAft>
                <a:spcPts val="800"/>
              </a:spcAft>
              <a:defRPr sz="1400" b="0">
                <a:solidFill>
                  <a:srgbClr val="0F172A"/>
                </a:solidFill>
                <a:latin typeface="Segoe UI"/>
              </a:defRPr>
            </a:pPr>
            <a:r>
              <a:rPr sz="1400" b="0">
                <a:solidFill>
                  <a:srgbClr val="0F172A"/>
                </a:solidFill>
                <a:latin typeface="Segoe UI"/>
              </a:rPr>
              <a:t>• W&amp;B logging: Trainer(logger=WandbLogger(project='test')).</a:t>
            </a:r>
          </a:p>
          <a:p>
            <a:pPr>
              <a:spcAft>
                <a:spcPts val="800"/>
              </a:spcAft>
              <a:defRPr sz="1400" b="0">
                <a:solidFill>
                  <a:srgbClr val="0F172A"/>
                </a:solidFill>
                <a:latin typeface="Segoe UI"/>
              </a:defRPr>
            </a:pPr>
            <a:r>
              <a:rPr sz="1400" b="0">
                <a:solidFill>
                  <a:srgbClr val="0F172A"/>
                </a:solidFill>
                <a:latin typeface="Segoe UI"/>
              </a:rPr>
              <a:t>• DDP: si tenés 2+ GPUs, strategy='ddp', devices=2.</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LightningModule con train/val/test steps.</a:t>
            </a:r>
          </a:p>
          <a:p>
            <a:pPr>
              <a:spcAft>
                <a:spcPts val="800"/>
              </a:spcAft>
              <a:defRPr sz="1500" b="0">
                <a:solidFill>
                  <a:srgbClr val="0F172A"/>
                </a:solidFill>
                <a:latin typeface="Segoe UI"/>
              </a:defRPr>
            </a:pPr>
            <a:r>
              <a:rPr sz="1500" b="0">
                <a:solidFill>
                  <a:srgbClr val="0F172A"/>
                </a:solidFill>
                <a:latin typeface="Segoe UI"/>
              </a:rPr>
              <a:t>• Trainer con EarlyStopping, ModelCheckpoint, mixed precision.</a:t>
            </a:r>
          </a:p>
          <a:p>
            <a:pPr>
              <a:spcAft>
                <a:spcPts val="800"/>
              </a:spcAft>
              <a:defRPr sz="1500" b="0">
                <a:solidFill>
                  <a:srgbClr val="0F172A"/>
                </a:solidFill>
                <a:latin typeface="Segoe UI"/>
              </a:defRPr>
            </a:pPr>
            <a:r>
              <a:rPr sz="1500" b="0">
                <a:solidFill>
                  <a:srgbClr val="0F172A"/>
                </a:solidFill>
                <a:latin typeface="Segoe UI"/>
              </a:rPr>
              <a:t>• Logging a TensorBoard.</a:t>
            </a:r>
          </a:p>
          <a:p>
            <a:pPr>
              <a:spcAft>
                <a:spcPts val="800"/>
              </a:spcAft>
              <a:defRPr sz="1500" b="0">
                <a:solidFill>
                  <a:srgbClr val="0F172A"/>
                </a:solidFill>
                <a:latin typeface="Segoe UI"/>
              </a:defRPr>
            </a:pPr>
            <a:r>
              <a:rPr sz="1500" b="0">
                <a:solidFill>
                  <a:srgbClr val="0F172A"/>
                </a:solidFill>
                <a:latin typeface="Segoe UI"/>
              </a:rPr>
              <a:t>• Reportar accuracy + screenshot del dashboard.</a:t>
            </a:r>
          </a:p>
        </p:txBody>
      </p:sp>
    </p:spTree>
  </p:cSld>
  <p:clrMapOvr>
    <a:masterClrMapping/>
  </p:clrMapOvr>
</p:sld>
</file>

<file path=ppt/slides/slide12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124</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124 — tf.data API</a:t>
            </a:r>
          </a:p>
        </p:txBody>
      </p:sp>
    </p:spTree>
  </p:cSld>
  <p:clrMapOvr>
    <a:masterClrMapping/>
  </p:clrMapOvr>
</p:sld>
</file>

<file path=ppt/slides/slide12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124 — tf.data API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13 § The Data API.  Duración estimada: 65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Construir pipelines de datos eficientes con tf.data.Dataset: leer desde memoria/archivos/CSV, transformar (map, filter), mezclar (shuffle), batchear (batch), prefetch (paraleliza CPU↔GPU). Saber por qué un buen pipeline de datos es la diferencia entre "GPU al 30 %" y "GPU al 95 %".</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Crear datasets desde varias fuentes: from_tensor_slices, list_files, TextLineDataset.</a:t>
            </a:r>
          </a:p>
          <a:p>
            <a:pPr>
              <a:spcAft>
                <a:spcPts val="800"/>
              </a:spcAft>
              <a:defRPr sz="1400" b="0">
                <a:solidFill>
                  <a:srgbClr val="0F172A"/>
                </a:solidFill>
                <a:latin typeface="Segoe UI"/>
              </a:defRPr>
            </a:pPr>
            <a:r>
              <a:rPr sz="1400" b="0">
                <a:solidFill>
                  <a:srgbClr val="0F172A"/>
                </a:solidFill>
                <a:latin typeface="Segoe UI"/>
              </a:rPr>
              <a:t>• Encadenar transformaciones: .map(fn, num_parallel_calls=tf.data.AUTOTUNE), .filter, .shuffle(buffer), .batch(N), .prefetch(tf.data.AUTOTUNE).</a:t>
            </a:r>
          </a:p>
          <a:p>
            <a:pPr>
              <a:spcAft>
                <a:spcPts val="800"/>
              </a:spcAft>
              <a:defRPr sz="1400" b="0">
                <a:solidFill>
                  <a:srgbClr val="0F172A"/>
                </a:solidFill>
                <a:latin typeface="Segoe UI"/>
              </a:defRPr>
            </a:pPr>
            <a:r>
              <a:rPr sz="1400" b="0">
                <a:solidFill>
                  <a:srgbClr val="0F172A"/>
                </a:solidFill>
                <a:latin typeface="Segoe UI"/>
              </a:rPr>
              <a:t>• Reconocer el orden correcto: cache → shuffle → batch → prefetch.</a:t>
            </a:r>
          </a:p>
          <a:p>
            <a:pPr>
              <a:spcAft>
                <a:spcPts val="800"/>
              </a:spcAft>
              <a:defRPr sz="1400" b="0">
                <a:solidFill>
                  <a:srgbClr val="0F172A"/>
                </a:solidFill>
                <a:latin typeface="Segoe UI"/>
              </a:defRPr>
            </a:pPr>
            <a:r>
              <a:rPr sz="1400" b="0">
                <a:solidFill>
                  <a:srgbClr val="0F172A"/>
                </a:solidFill>
                <a:latin typeface="Segoe UI"/>
              </a:rPr>
              <a:t>• Usar tf.data.AUTOTUNE y profilear con TensorBoard Profiler.</a:t>
            </a:r>
          </a:p>
          <a:p>
            <a:pPr>
              <a:spcAft>
                <a:spcPts val="800"/>
              </a:spcAft>
              <a:defRPr sz="1400" b="0">
                <a:solidFill>
                  <a:srgbClr val="0F172A"/>
                </a:solidFill>
                <a:latin typeface="Segoe UI"/>
              </a:defRPr>
            </a:pPr>
            <a:r>
              <a:rPr sz="1400" b="0">
                <a:solidFill>
                  <a:srgbClr val="0F172A"/>
                </a:solidFill>
                <a:latin typeface="Segoe UI"/>
              </a:rPr>
              <a:t>• Saber cuándo cache() vale la pena (datasets que caben en RAM).</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101</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101 — Regresión y clasificación con MLP</a:t>
            </a:r>
          </a:p>
        </p:txBody>
      </p:sp>
    </p:spTree>
  </p:cSld>
  <p:clrMapOvr>
    <a:masterClrMapping/>
  </p:clrMapOvr>
</p:sld>
</file>

<file path=ppt/slides/slide13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124 — tf.data API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Lazy evaluation: el dataset es un grafo, no datos cargados.</a:t>
            </a:r>
          </a:p>
          <a:p>
            <a:pPr>
              <a:spcAft>
                <a:spcPts val="1000"/>
              </a:spcAft>
              <a:defRPr sz="1600" b="0">
                <a:solidFill>
                  <a:srgbClr val="0F172A"/>
                </a:solidFill>
                <a:latin typeface="Segoe UI"/>
              </a:defRPr>
            </a:pPr>
            <a:r>
              <a:rPr sz="1600" b="0">
                <a:solidFill>
                  <a:srgbClr val="0F172A"/>
                </a:solidFill>
                <a:latin typeface="Segoe UI"/>
              </a:rPr>
              <a:t>• shuffle(buffer_size): buffer chico → mal mezclado; buffer = dataset_size → perfecto pero RAM.</a:t>
            </a:r>
          </a:p>
          <a:p>
            <a:pPr>
              <a:spcAft>
                <a:spcPts val="1000"/>
              </a:spcAft>
              <a:defRPr sz="1600" b="0">
                <a:solidFill>
                  <a:srgbClr val="0F172A"/>
                </a:solidFill>
                <a:latin typeface="Segoe UI"/>
              </a:defRPr>
            </a:pPr>
            <a:r>
              <a:rPr sz="1600" b="0">
                <a:solidFill>
                  <a:srgbClr val="0F172A"/>
                </a:solidFill>
                <a:latin typeface="Segoe UI"/>
              </a:rPr>
              <a:t>• batch(N) → cada elemento es ahora un mini-batch.</a:t>
            </a:r>
          </a:p>
          <a:p>
            <a:pPr>
              <a:spcAft>
                <a:spcPts val="1000"/>
              </a:spcAft>
              <a:defRPr sz="1600" b="0">
                <a:solidFill>
                  <a:srgbClr val="0F172A"/>
                </a:solidFill>
                <a:latin typeface="Segoe UI"/>
              </a:defRPr>
            </a:pPr>
            <a:r>
              <a:rPr sz="1600" b="0">
                <a:solidFill>
                  <a:srgbClr val="0F172A"/>
                </a:solidFill>
                <a:latin typeface="Segoe UI"/>
              </a:rPr>
              <a:t>• prefetch: solapamiento CPU (loading) con GPU (training).</a:t>
            </a:r>
          </a:p>
          <a:p>
            <a:pPr>
              <a:spcAft>
                <a:spcPts val="1000"/>
              </a:spcAft>
              <a:defRPr sz="1600" b="0">
                <a:solidFill>
                  <a:srgbClr val="0F172A"/>
                </a:solidFill>
                <a:latin typeface="Segoe UI"/>
              </a:defRPr>
            </a:pPr>
            <a:r>
              <a:rPr sz="1600" b="0">
                <a:solidFill>
                  <a:srgbClr val="0F172A"/>
                </a:solidFill>
                <a:latin typeface="Segoe UI"/>
              </a:rPr>
              <a:t>• interleave para leer múltiples archivos en paralelo.</a:t>
            </a:r>
          </a:p>
          <a:p>
            <a:pPr>
              <a:spcAft>
                <a:spcPts val="1000"/>
              </a:spcAft>
              <a:defRPr sz="1600" b="0">
                <a:solidFill>
                  <a:srgbClr val="0F172A"/>
                </a:solidFill>
                <a:latin typeface="Segoe UI"/>
              </a:defRPr>
            </a:pPr>
            <a:r>
              <a:rPr sz="1600" b="0">
                <a:solidFill>
                  <a:srgbClr val="0F172A"/>
                </a:solidFill>
                <a:latin typeface="Segoe UI"/>
              </a:rPr>
              <a:t>• Métricas: tf.data.experimental.assert_cardinality.</a:t>
            </a:r>
          </a:p>
        </p:txBody>
      </p:sp>
    </p:spTree>
  </p:cSld>
  <p:clrMapOvr>
    <a:masterClrMapping/>
  </p:clrMapOvr>
</p:sld>
</file>

<file path=ppt/slides/slide13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124 — tf.data API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3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124 — tf.data API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Dataset desde NumPy: ds = tf.data.Dataset.from_tensor_slices((x_train, y_train)).shuffle(1024).batch(32).prefetch(tf.data.AUTOTUNE).</a:t>
            </a:r>
          </a:p>
          <a:p>
            <a:pPr>
              <a:spcAft>
                <a:spcPts val="800"/>
              </a:spcAft>
              <a:defRPr sz="1400" b="0">
                <a:solidFill>
                  <a:srgbClr val="0F172A"/>
                </a:solidFill>
                <a:latin typeface="Segoe UI"/>
              </a:defRPr>
            </a:pPr>
            <a:r>
              <a:rPr sz="1400" b="0">
                <a:solidFill>
                  <a:srgbClr val="0F172A"/>
                </a:solidFill>
                <a:latin typeface="Segoe UI"/>
              </a:rPr>
              <a:t>• Map con normalización: .map(lambda x, y: (tf.cast(x, tf.float32)/255., y), num_parallel_calls=tf.data.AUTOTUNE).</a:t>
            </a:r>
          </a:p>
          <a:p>
            <a:pPr>
              <a:spcAft>
                <a:spcPts val="800"/>
              </a:spcAft>
              <a:defRPr sz="1400" b="0">
                <a:solidFill>
                  <a:srgbClr val="0F172A"/>
                </a:solidFill>
                <a:latin typeface="Segoe UI"/>
              </a:defRPr>
            </a:pPr>
            <a:r>
              <a:rPr sz="1400" b="0">
                <a:solidFill>
                  <a:srgbClr val="0F172A"/>
                </a:solidFill>
                <a:latin typeface="Segoe UI"/>
              </a:rPr>
              <a:t>• Cache: comparar tiempo del 1er epoch vs 2do epoch con y sin .cache().</a:t>
            </a:r>
          </a:p>
          <a:p>
            <a:pPr>
              <a:spcAft>
                <a:spcPts val="800"/>
              </a:spcAft>
              <a:defRPr sz="1400" b="0">
                <a:solidFill>
                  <a:srgbClr val="0F172A"/>
                </a:solidFill>
                <a:latin typeface="Segoe UI"/>
              </a:defRPr>
            </a:pPr>
            <a:r>
              <a:rPr sz="1400" b="0">
                <a:solidFill>
                  <a:srgbClr val="0F172A"/>
                </a:solidFill>
                <a:latin typeface="Segoe UI"/>
              </a:rPr>
              <a:t>• Buffer chico: comparar shuffle con buffer_size=10 vs buffer_size=len(data).</a:t>
            </a:r>
          </a:p>
          <a:p>
            <a:pPr>
              <a:spcAft>
                <a:spcPts val="800"/>
              </a:spcAft>
              <a:defRPr sz="1400" b="0">
                <a:solidFill>
                  <a:srgbClr val="0F172A"/>
                </a:solidFill>
                <a:latin typeface="Segoe UI"/>
              </a:defRPr>
            </a:pPr>
            <a:r>
              <a:rPr sz="1400" b="0">
                <a:solidFill>
                  <a:srgbClr val="0F172A"/>
                </a:solidFill>
                <a:latin typeface="Segoe UI"/>
              </a:rPr>
              <a:t>• Profilear: usar tf.profiler (vía TensorBoard) y verificar dónde está el bottleneck — data loading vs compute.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from_tensor_slices con shuffle, augmentation simple (random flip), normalización, batch=128, prefetch.</a:t>
            </a:r>
          </a:p>
          <a:p>
            <a:pPr>
              <a:spcAft>
                <a:spcPts val="800"/>
              </a:spcAft>
              <a:defRPr sz="1500" b="0">
                <a:solidFill>
                  <a:srgbClr val="0F172A"/>
                </a:solidFill>
                <a:latin typeface="Segoe UI"/>
              </a:defRPr>
            </a:pPr>
            <a:r>
              <a:rPr sz="1500" b="0">
                <a:solidFill>
                  <a:srgbClr val="0F172A"/>
                </a:solidFill>
                <a:latin typeface="Segoe UI"/>
              </a:rPr>
              <a:t>• Cachear el dataset (entra en RAM).</a:t>
            </a:r>
          </a:p>
          <a:p>
            <a:pPr>
              <a:spcAft>
                <a:spcPts val="800"/>
              </a:spcAft>
              <a:defRPr sz="1500" b="0">
                <a:solidFill>
                  <a:srgbClr val="0F172A"/>
                </a:solidFill>
                <a:latin typeface="Segoe UI"/>
              </a:defRPr>
            </a:pPr>
            <a:r>
              <a:rPr sz="1500" b="0">
                <a:solidFill>
                  <a:srgbClr val="0F172A"/>
                </a:solidFill>
                <a:latin typeface="Segoe UI"/>
              </a:rPr>
              <a:t>• Train un MLP por 10 épocas; medir tiempo total.</a:t>
            </a:r>
          </a:p>
          <a:p>
            <a:pPr>
              <a:spcAft>
                <a:spcPts val="800"/>
              </a:spcAft>
              <a:defRPr sz="1500" b="0">
                <a:solidFill>
                  <a:srgbClr val="0F172A"/>
                </a:solidFill>
                <a:latin typeface="Segoe UI"/>
              </a:defRPr>
            </a:pPr>
            <a:r>
              <a:rPr sz="1500" b="0">
                <a:solidFill>
                  <a:srgbClr val="0F172A"/>
                </a:solidFill>
                <a:latin typeface="Segoe UI"/>
              </a:rPr>
              <a:t>• Comparar contra pasar x, y directo a model.fit.</a:t>
            </a:r>
          </a:p>
        </p:txBody>
      </p:sp>
    </p:spTree>
  </p:cSld>
  <p:clrMapOvr>
    <a:masterClrMapping/>
  </p:clrMapOvr>
</p:sld>
</file>

<file path=ppt/slides/slide13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125</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125 — TFRecord</a:t>
            </a:r>
          </a:p>
        </p:txBody>
      </p:sp>
    </p:spTree>
  </p:cSld>
  <p:clrMapOvr>
    <a:masterClrMapping/>
  </p:clrMapOvr>
</p:sld>
</file>

<file path=ppt/slides/slide13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125 — TFRecord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13 § The TFRecord Format.  Duración estimada: 60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Aprender el formato TFRecord — el formato binario nativo de TF, optimizado para datasets grandes (cientos de GB) que no caben en RAM. Saber escribirlo (tf.io.TFRecordWriter), parsearlo (tf.io.parse_single_example), y por qué es estándar en TPU/Vertex AI para training a escala.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Serializar un tf.train.Example con Features ↔ Feature (BytesList, Int64List, FloatList).</a:t>
            </a:r>
          </a:p>
          <a:p>
            <a:pPr>
              <a:spcAft>
                <a:spcPts val="800"/>
              </a:spcAft>
              <a:defRPr sz="1400" b="0">
                <a:solidFill>
                  <a:srgbClr val="0F172A"/>
                </a:solidFill>
                <a:latin typeface="Segoe UI"/>
              </a:defRPr>
            </a:pPr>
            <a:r>
              <a:rPr sz="1400" b="0">
                <a:solidFill>
                  <a:srgbClr val="0F172A"/>
                </a:solidFill>
                <a:latin typeface="Segoe UI"/>
              </a:rPr>
              <a:t>• Escribir TFRecord shards: with tf.io.TFRecordWriter('file.tfrecord') as w: w.write(serialized).</a:t>
            </a:r>
          </a:p>
          <a:p>
            <a:pPr>
              <a:spcAft>
                <a:spcPts val="800"/>
              </a:spcAft>
              <a:defRPr sz="1400" b="0">
                <a:solidFill>
                  <a:srgbClr val="0F172A"/>
                </a:solidFill>
                <a:latin typeface="Segoe UI"/>
              </a:defRPr>
            </a:pPr>
            <a:r>
              <a:rPr sz="1400" b="0">
                <a:solidFill>
                  <a:srgbClr val="0F172A"/>
                </a:solidFill>
                <a:latin typeface="Segoe UI"/>
              </a:rPr>
              <a:t>• Leer con tf.data.TFRecordDataset('file.tfrecord').map(parse_fn).</a:t>
            </a:r>
          </a:p>
          <a:p>
            <a:pPr>
              <a:spcAft>
                <a:spcPts val="800"/>
              </a:spcAft>
              <a:defRPr sz="1400" b="0">
                <a:solidFill>
                  <a:srgbClr val="0F172A"/>
                </a:solidFill>
                <a:latin typeface="Segoe UI"/>
              </a:defRPr>
            </a:pPr>
            <a:r>
              <a:rPr sz="1400" b="0">
                <a:solidFill>
                  <a:srgbClr val="0F172A"/>
                </a:solidFill>
                <a:latin typeface="Segoe UI"/>
              </a:rPr>
              <a:t>• Splitear datasets grandes en múltiples shards (*.tfrecord-00000-of-00010) para paralelizar reads.</a:t>
            </a:r>
          </a:p>
          <a:p>
            <a:pPr>
              <a:spcAft>
                <a:spcPts val="800"/>
              </a:spcAft>
              <a:defRPr sz="1400" b="0">
                <a:solidFill>
                  <a:srgbClr val="0F172A"/>
                </a:solidFill>
                <a:latin typeface="Segoe UI"/>
              </a:defRPr>
            </a:pPr>
            <a:r>
              <a:rPr sz="1400" b="0">
                <a:solidFill>
                  <a:srgbClr val="0F172A"/>
                </a:solidFill>
                <a:latin typeface="Segoe UI"/>
              </a:rPr>
              <a:t>• Reconocer cuándo TFRecord vale la pena vs alternativas modernas (Parquet, WebDataset).</a:t>
            </a:r>
          </a:p>
        </p:txBody>
      </p:sp>
    </p:spTree>
  </p:cSld>
  <p:clrMapOvr>
    <a:masterClrMapping/>
  </p:clrMapOvr>
</p:sld>
</file>

<file path=ppt/slides/slide13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125 — TFRecord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tf.train.Example: estructura protobuf con Features (dict de strings a Feature).</a:t>
            </a:r>
          </a:p>
          <a:p>
            <a:pPr>
              <a:spcAft>
                <a:spcPts val="1000"/>
              </a:spcAft>
              <a:defRPr sz="1600" b="0">
                <a:solidFill>
                  <a:srgbClr val="0F172A"/>
                </a:solidFill>
                <a:latin typeface="Segoe UI"/>
              </a:defRPr>
            </a:pPr>
            <a:r>
              <a:rPr sz="1600" b="0">
                <a:solidFill>
                  <a:srgbClr val="0F172A"/>
                </a:solidFill>
                <a:latin typeface="Segoe UI"/>
              </a:rPr>
              <a:t>• Feature types: BytesList, Int64List, FloatList.</a:t>
            </a:r>
          </a:p>
          <a:p>
            <a:pPr>
              <a:spcAft>
                <a:spcPts val="1000"/>
              </a:spcAft>
              <a:defRPr sz="1600" b="0">
                <a:solidFill>
                  <a:srgbClr val="0F172A"/>
                </a:solidFill>
                <a:latin typeface="Segoe UI"/>
              </a:defRPr>
            </a:pPr>
            <a:r>
              <a:rPr sz="1600" b="0">
                <a:solidFill>
                  <a:srgbClr val="0F172A"/>
                </a:solidFill>
                <a:latin typeface="Segoe UI"/>
              </a:rPr>
              <a:t>• Serialize → escribir → leer → parse.</a:t>
            </a:r>
          </a:p>
          <a:p>
            <a:pPr>
              <a:spcAft>
                <a:spcPts val="1000"/>
              </a:spcAft>
              <a:defRPr sz="1600" b="0">
                <a:solidFill>
                  <a:srgbClr val="0F172A"/>
                </a:solidFill>
                <a:latin typeface="Segoe UI"/>
              </a:defRPr>
            </a:pPr>
            <a:r>
              <a:rPr sz="1600" b="0">
                <a:solidFill>
                  <a:srgbClr val="0F172A"/>
                </a:solidFill>
                <a:latin typeface="Segoe UI"/>
              </a:rPr>
              <a:t>• Sharding: data.tfrecord-NNNNN-of-MMMMM.</a:t>
            </a:r>
          </a:p>
          <a:p>
            <a:pPr>
              <a:spcAft>
                <a:spcPts val="1000"/>
              </a:spcAft>
              <a:defRPr sz="1600" b="0">
                <a:solidFill>
                  <a:srgbClr val="0F172A"/>
                </a:solidFill>
                <a:latin typeface="Segoe UI"/>
              </a:defRPr>
            </a:pPr>
            <a:r>
              <a:rPr sz="1600" b="0">
                <a:solidFill>
                  <a:srgbClr val="0F172A"/>
                </a:solidFill>
                <a:latin typeface="Segoe UI"/>
              </a:rPr>
              <a:t>• tf.data.experimental.bucket_by_sequence_length para batches eficientes por longitud (NLP).</a:t>
            </a:r>
          </a:p>
        </p:txBody>
      </p:sp>
    </p:spTree>
  </p:cSld>
  <p:clrMapOvr>
    <a:masterClrMapping/>
  </p:clrMapOvr>
</p:sld>
</file>

<file path=ppt/slides/slide13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125 — TFRecord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3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125 — TFRecord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Escribir: convertir Fashion-MNIST (60 000 imágenes) a 10 shards TFRecord.</a:t>
            </a:r>
          </a:p>
          <a:p>
            <a:pPr>
              <a:spcAft>
                <a:spcPts val="800"/>
              </a:spcAft>
              <a:defRPr sz="1400" b="0">
                <a:solidFill>
                  <a:srgbClr val="0F172A"/>
                </a:solidFill>
                <a:latin typeface="Segoe UI"/>
              </a:defRPr>
            </a:pPr>
            <a:r>
              <a:rPr sz="1400" b="0">
                <a:solidFill>
                  <a:srgbClr val="0F172A"/>
                </a:solidFill>
                <a:latin typeface="Segoe UI"/>
              </a:rPr>
              <a:t>• Leer y parsear: ds = tf.data.TFRecordDataset(glob.glob('shards/*.tfrecord')).map(parse_fn).</a:t>
            </a:r>
          </a:p>
          <a:p>
            <a:pPr>
              <a:spcAft>
                <a:spcPts val="800"/>
              </a:spcAft>
              <a:defRPr sz="1400" b="0">
                <a:solidFill>
                  <a:srgbClr val="0F172A"/>
                </a:solidFill>
                <a:latin typeface="Segoe UI"/>
              </a:defRPr>
            </a:pPr>
            <a:r>
              <a:rPr sz="1400" b="0">
                <a:solidFill>
                  <a:srgbClr val="0F172A"/>
                </a:solidFill>
                <a:latin typeface="Segoe UI"/>
              </a:rPr>
              <a:t>• Compresión: escribir con options=tf.io.TFRecordOptions(compression_type='GZIP').</a:t>
            </a:r>
          </a:p>
          <a:p>
            <a:pPr>
              <a:spcAft>
                <a:spcPts val="800"/>
              </a:spcAft>
              <a:defRPr sz="1400" b="0">
                <a:solidFill>
                  <a:srgbClr val="0F172A"/>
                </a:solidFill>
                <a:latin typeface="Segoe UI"/>
              </a:defRPr>
            </a:pPr>
            <a:r>
              <a:rPr sz="1400" b="0">
                <a:solidFill>
                  <a:srgbClr val="0F172A"/>
                </a:solidFill>
                <a:latin typeface="Segoe UI"/>
              </a:rPr>
              <a:t>• Reads paralelos: ds = ds.interleave(lambda f: tf.data.TFRecordDataset(f), num_parallel_calls=AUTOTUNE).</a:t>
            </a:r>
          </a:p>
          <a:p>
            <a:pPr>
              <a:spcAft>
                <a:spcPts val="800"/>
              </a:spcAft>
              <a:defRPr sz="1400" b="0">
                <a:solidFill>
                  <a:srgbClr val="0F172A"/>
                </a:solidFill>
                <a:latin typeface="Segoe UI"/>
              </a:defRPr>
            </a:pPr>
            <a:r>
              <a:rPr sz="1400" b="0">
                <a:solidFill>
                  <a:srgbClr val="0F172A"/>
                </a:solidFill>
                <a:latin typeface="Segoe UI"/>
              </a:rPr>
              <a:t>• Schema: usar tf.io.FixedLenFeature (tamaño fijo) vs VarLenFeature (variable, returns SparseTensor).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Escribir 10 shards.</a:t>
            </a:r>
          </a:p>
          <a:p>
            <a:pPr>
              <a:spcAft>
                <a:spcPts val="800"/>
              </a:spcAft>
              <a:defRPr sz="1500" b="0">
                <a:solidFill>
                  <a:srgbClr val="0F172A"/>
                </a:solidFill>
                <a:latin typeface="Segoe UI"/>
              </a:defRPr>
            </a:pPr>
            <a:r>
              <a:rPr sz="1500" b="0">
                <a:solidFill>
                  <a:srgbClr val="0F172A"/>
                </a:solidFill>
                <a:latin typeface="Segoe UI"/>
              </a:rPr>
              <a:t>• Leer con interleave + map + batch + prefetch.</a:t>
            </a:r>
          </a:p>
          <a:p>
            <a:pPr>
              <a:spcAft>
                <a:spcPts val="800"/>
              </a:spcAft>
              <a:defRPr sz="1500" b="0">
                <a:solidFill>
                  <a:srgbClr val="0F172A"/>
                </a:solidFill>
                <a:latin typeface="Segoe UI"/>
              </a:defRPr>
            </a:pPr>
            <a:r>
              <a:rPr sz="1500" b="0">
                <a:solidFill>
                  <a:srgbClr val="0F172A"/>
                </a:solidFill>
                <a:latin typeface="Segoe UI"/>
              </a:rPr>
              <a:t>• Entrenar un modelo y comparar tiempo vs cargar desde NumPy.</a:t>
            </a:r>
          </a:p>
        </p:txBody>
      </p:sp>
    </p:spTree>
  </p:cSld>
  <p:clrMapOvr>
    <a:masterClrMapping/>
  </p:clrMapOvr>
</p:sld>
</file>

<file path=ppt/slides/slide13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126</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126 — Keras preprocessing layers</a:t>
            </a:r>
          </a:p>
        </p:txBody>
      </p:sp>
    </p:spTree>
  </p:cSld>
  <p:clrMapOvr>
    <a:masterClrMapping/>
  </p:clrMapOvr>
</p:sld>
</file>

<file path=ppt/slides/slide13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126 — Keras preprocessing layers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13 § The Keras Preprocessing Layers.  Duración estimada: 65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Hacer preprocesamiento dentro del modelo con las preprocessing layers de Keras (Normalization, StringLookup, IntegerLookup, Discretization, CategoryEncoding, Hashing, TextVectorization). Beneficio: el preprocesamiento viaja con el modelo (.keras), no como código separado — elimina el clásico "train-serve skew" en producción.</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Usar Normalization() con .adapt(data) para escalar features tabulares.</a:t>
            </a:r>
          </a:p>
          <a:p>
            <a:pPr>
              <a:spcAft>
                <a:spcPts val="800"/>
              </a:spcAft>
              <a:defRPr sz="1400" b="0">
                <a:solidFill>
                  <a:srgbClr val="0F172A"/>
                </a:solidFill>
                <a:latin typeface="Segoe UI"/>
              </a:defRPr>
            </a:pPr>
            <a:r>
              <a:rPr sz="1400" b="0">
                <a:solidFill>
                  <a:srgbClr val="0F172A"/>
                </a:solidFill>
                <a:latin typeface="Segoe UI"/>
              </a:rPr>
              <a:t>• Usar StringLookup para encoding de categóricas.</a:t>
            </a:r>
          </a:p>
          <a:p>
            <a:pPr>
              <a:spcAft>
                <a:spcPts val="800"/>
              </a:spcAft>
              <a:defRPr sz="1400" b="0">
                <a:solidFill>
                  <a:srgbClr val="0F172A"/>
                </a:solidFill>
                <a:latin typeface="Segoe UI"/>
              </a:defRPr>
            </a:pPr>
            <a:r>
              <a:rPr sz="1400" b="0">
                <a:solidFill>
                  <a:srgbClr val="0F172A"/>
                </a:solidFill>
                <a:latin typeface="Segoe UI"/>
              </a:rPr>
              <a:t>• Aplicar TextVectorization para tokenización + indexing.</a:t>
            </a:r>
          </a:p>
          <a:p>
            <a:pPr>
              <a:spcAft>
                <a:spcPts val="800"/>
              </a:spcAft>
              <a:defRPr sz="1400" b="0">
                <a:solidFill>
                  <a:srgbClr val="0F172A"/>
                </a:solidFill>
                <a:latin typeface="Segoe UI"/>
              </a:defRPr>
            </a:pPr>
            <a:r>
              <a:rPr sz="1400" b="0">
                <a:solidFill>
                  <a:srgbClr val="0F172A"/>
                </a:solidFill>
                <a:latin typeface="Segoe UI"/>
              </a:rPr>
              <a:t>• Construir un modelo "todo en uno": preprocesamiento + red en el mismo keras.Model.</a:t>
            </a:r>
          </a:p>
          <a:p>
            <a:pPr>
              <a:spcAft>
                <a:spcPts val="800"/>
              </a:spcAft>
              <a:defRPr sz="1400" b="0">
                <a:solidFill>
                  <a:srgbClr val="0F172A"/>
                </a:solidFill>
                <a:latin typeface="Segoe UI"/>
              </a:defRPr>
            </a:pPr>
            <a:r>
              <a:rPr sz="1400" b="0">
                <a:solidFill>
                  <a:srgbClr val="0F172A"/>
                </a:solidFill>
                <a:latin typeface="Segoe UI"/>
              </a:rPr>
              <a:t>• Reconocer la ventaja: model.predict(raw_data) funciona, sin necesidad de scaler separado.</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101 — Regresión y clasificación con MLP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10 § Building an Image Classifier y § Building a Regression MLP.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Saber construir y entrenar un MLP para los tres tipos de problemas tabulares estándar — regresión, clasificación binaria y clasificación multiclase — eligiendo correctamente la activación de salida y la loss para cada caso. Hacer un train/val/test split adecuado y leer las curvas de entrenamiento.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Mapear problema → activación de salida → loss: regresión → linear + MSE; binario → sigmoid + binary_crossentropy; multiclase → softmax + sparse_categorical_crossentropy.</a:t>
            </a:r>
          </a:p>
          <a:p>
            <a:pPr>
              <a:spcAft>
                <a:spcPts val="800"/>
              </a:spcAft>
              <a:defRPr sz="1400" b="0">
                <a:solidFill>
                  <a:srgbClr val="0F172A"/>
                </a:solidFill>
                <a:latin typeface="Segoe UI"/>
              </a:defRPr>
            </a:pPr>
            <a:r>
              <a:rPr sz="1400" b="0">
                <a:solidFill>
                  <a:srgbClr val="0F172A"/>
                </a:solidFill>
                <a:latin typeface="Segoe UI"/>
              </a:rPr>
              <a:t>• Hacer split train / validation / test con train_test_split y pasar validation_data a model.fit.</a:t>
            </a:r>
          </a:p>
          <a:p>
            <a:pPr>
              <a:spcAft>
                <a:spcPts val="800"/>
              </a:spcAft>
              <a:defRPr sz="1400" b="0">
                <a:solidFill>
                  <a:srgbClr val="0F172A"/>
                </a:solidFill>
                <a:latin typeface="Segoe UI"/>
              </a:defRPr>
            </a:pPr>
            <a:r>
              <a:rPr sz="1400" b="0">
                <a:solidFill>
                  <a:srgbClr val="0F172A"/>
                </a:solidFill>
                <a:latin typeface="Segoe UI"/>
              </a:rPr>
              <a:t>• Leer history.history['loss'] y ['val_loss'], identificar overfitting (val sube mientras train baja).</a:t>
            </a:r>
          </a:p>
          <a:p>
            <a:pPr>
              <a:spcAft>
                <a:spcPts val="800"/>
              </a:spcAft>
              <a:defRPr sz="1400" b="0">
                <a:solidFill>
                  <a:srgbClr val="0F172A"/>
                </a:solidFill>
                <a:latin typeface="Segoe UI"/>
              </a:defRPr>
            </a:pPr>
            <a:r>
              <a:rPr sz="1400" b="0">
                <a:solidFill>
                  <a:srgbClr val="0F172A"/>
                </a:solidFill>
                <a:latin typeface="Segoe UI"/>
              </a:rPr>
              <a:t>• Aplicar EarlyStopping y ModelCheckpoint callbacks como protección estándar.</a:t>
            </a:r>
          </a:p>
          <a:p>
            <a:pPr>
              <a:spcAft>
                <a:spcPts val="800"/>
              </a:spcAft>
              <a:defRPr sz="1400" b="0">
                <a:solidFill>
                  <a:srgbClr val="0F172A"/>
                </a:solidFill>
                <a:latin typeface="Segoe UI"/>
              </a:defRPr>
            </a:pPr>
            <a:r>
              <a:rPr sz="1400" b="0">
                <a:solidFill>
                  <a:srgbClr val="0F172A"/>
                </a:solidFill>
                <a:latin typeface="Segoe UI"/>
              </a:rPr>
              <a:t>• Diferenciar sparse_categorical_crossentropy (labels enteros) de categorical_crossentropy (labels one-hot).</a:t>
            </a:r>
          </a:p>
        </p:txBody>
      </p:sp>
    </p:spTree>
  </p:cSld>
  <p:clrMapOvr>
    <a:masterClrMapping/>
  </p:clrMapOvr>
</p:sld>
</file>

<file path=ppt/slides/slide14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126 — Keras preprocessing layers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Normalization: substrae mean, divide por std. .adapt(data) aprende los stats.</a:t>
            </a:r>
          </a:p>
          <a:p>
            <a:pPr>
              <a:spcAft>
                <a:spcPts val="1000"/>
              </a:spcAft>
              <a:defRPr sz="1600" b="0">
                <a:solidFill>
                  <a:srgbClr val="0F172A"/>
                </a:solidFill>
                <a:latin typeface="Segoe UI"/>
              </a:defRPr>
            </a:pPr>
            <a:r>
              <a:rPr sz="1600" b="0">
                <a:solidFill>
                  <a:srgbClr val="0F172A"/>
                </a:solidFill>
                <a:latin typeface="Segoe UI"/>
              </a:rPr>
              <a:t>• StringLookup / IntegerLookup: mapea categorías a índices enteros.</a:t>
            </a:r>
          </a:p>
          <a:p>
            <a:pPr>
              <a:spcAft>
                <a:spcPts val="1000"/>
              </a:spcAft>
              <a:defRPr sz="1600" b="0">
                <a:solidFill>
                  <a:srgbClr val="0F172A"/>
                </a:solidFill>
                <a:latin typeface="Segoe UI"/>
              </a:defRPr>
            </a:pPr>
            <a:r>
              <a:rPr sz="1600" b="0">
                <a:solidFill>
                  <a:srgbClr val="0F172A"/>
                </a:solidFill>
                <a:latin typeface="Segoe UI"/>
              </a:rPr>
              <a:t>• CategoryEncoding: one-hot, multi-hot, count.</a:t>
            </a:r>
          </a:p>
          <a:p>
            <a:pPr>
              <a:spcAft>
                <a:spcPts val="1000"/>
              </a:spcAft>
              <a:defRPr sz="1600" b="0">
                <a:solidFill>
                  <a:srgbClr val="0F172A"/>
                </a:solidFill>
                <a:latin typeface="Segoe UI"/>
              </a:defRPr>
            </a:pPr>
            <a:r>
              <a:rPr sz="1600" b="0">
                <a:solidFill>
                  <a:srgbClr val="0F172A"/>
                </a:solidFill>
                <a:latin typeface="Segoe UI"/>
              </a:rPr>
              <a:t>• Discretization: convierte continua en bucket (bin_boundaries=...).</a:t>
            </a:r>
          </a:p>
          <a:p>
            <a:pPr>
              <a:spcAft>
                <a:spcPts val="1000"/>
              </a:spcAft>
              <a:defRPr sz="1600" b="0">
                <a:solidFill>
                  <a:srgbClr val="0F172A"/>
                </a:solidFill>
                <a:latin typeface="Segoe UI"/>
              </a:defRPr>
            </a:pPr>
            <a:r>
              <a:rPr sz="1600" b="0">
                <a:solidFill>
                  <a:srgbClr val="0F172A"/>
                </a:solidFill>
                <a:latin typeface="Segoe UI"/>
              </a:rPr>
              <a:t>• Hashing: mapea categorías a buckets via hash (sin necesidad de vocabulario).</a:t>
            </a:r>
          </a:p>
          <a:p>
            <a:pPr>
              <a:spcAft>
                <a:spcPts val="1000"/>
              </a:spcAft>
              <a:defRPr sz="1600" b="0">
                <a:solidFill>
                  <a:srgbClr val="0F172A"/>
                </a:solidFill>
                <a:latin typeface="Segoe UI"/>
              </a:defRPr>
            </a:pPr>
            <a:r>
              <a:rPr sz="1600" b="0">
                <a:solidFill>
                  <a:srgbClr val="0F172A"/>
                </a:solidFill>
                <a:latin typeface="Segoe UI"/>
              </a:rPr>
              <a:t>• TextVectorization: tokeniza + lookup en una capa.</a:t>
            </a:r>
          </a:p>
        </p:txBody>
      </p:sp>
    </p:spTree>
  </p:cSld>
  <p:clrMapOvr>
    <a:masterClrMapping/>
  </p:clrMapOvr>
</p:sld>
</file>

<file path=ppt/slides/slide14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126 — Keras preprocessing layers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4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126 — Keras preprocessing layers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Normalization tabular: norm = Normalization(); norm.adapt(X_train); X_norm = norm(X_test).</a:t>
            </a:r>
          </a:p>
          <a:p>
            <a:pPr>
              <a:spcAft>
                <a:spcPts val="800"/>
              </a:spcAft>
              <a:defRPr sz="1400" b="0">
                <a:solidFill>
                  <a:srgbClr val="0F172A"/>
                </a:solidFill>
                <a:latin typeface="Segoe UI"/>
              </a:defRPr>
            </a:pPr>
            <a:r>
              <a:rPr sz="1400" b="0">
                <a:solidFill>
                  <a:srgbClr val="0F172A"/>
                </a:solidFill>
                <a:latin typeface="Segoe UI"/>
              </a:rPr>
              <a:t>• StringLookup: con un array de categorías, lookup = StringLookup(); lookup.adapt(categorias); lookup(['A', 'B', 'C']) → tensor de ints.</a:t>
            </a:r>
          </a:p>
          <a:p>
            <a:pPr>
              <a:spcAft>
                <a:spcPts val="800"/>
              </a:spcAft>
              <a:defRPr sz="1400" b="0">
                <a:solidFill>
                  <a:srgbClr val="0F172A"/>
                </a:solidFill>
                <a:latin typeface="Segoe UI"/>
              </a:defRPr>
            </a:pPr>
            <a:r>
              <a:rPr sz="1400" b="0">
                <a:solidFill>
                  <a:srgbClr val="0F172A"/>
                </a:solidFill>
                <a:latin typeface="Segoe UI"/>
              </a:rPr>
              <a:t>• Modelo end-to-end tabular: inputs = Input((n,)); x = Normalization()(inputs); x = Dense(64, ...)(x); ....</a:t>
            </a:r>
          </a:p>
          <a:p>
            <a:pPr>
              <a:spcAft>
                <a:spcPts val="800"/>
              </a:spcAft>
              <a:defRPr sz="1400" b="0">
                <a:solidFill>
                  <a:srgbClr val="0F172A"/>
                </a:solidFill>
                <a:latin typeface="Segoe UI"/>
              </a:defRPr>
            </a:pPr>
            <a:r>
              <a:rPr sz="1400" b="0">
                <a:solidFill>
                  <a:srgbClr val="0F172A"/>
                </a:solidFill>
                <a:latin typeface="Segoe UI"/>
              </a:rPr>
              <a:t>• TextVectorization: sobre IMDB, tokenizar, entrenar un modelo de sentimiento.</a:t>
            </a:r>
          </a:p>
          <a:p>
            <a:pPr>
              <a:spcAft>
                <a:spcPts val="800"/>
              </a:spcAft>
              <a:defRPr sz="1400" b="0">
                <a:solidFill>
                  <a:srgbClr val="0F172A"/>
                </a:solidFill>
                <a:latin typeface="Segoe UI"/>
              </a:defRPr>
            </a:pPr>
            <a:r>
              <a:rPr sz="1400" b="0">
                <a:solidFill>
                  <a:srgbClr val="0F172A"/>
                </a:solidFill>
                <a:latin typeface="Segoe UI"/>
              </a:rPr>
              <a:t>• Hashing: con un dataset que tiene 100 000 categorías únicas, Hashing(1024) lo mapea a 1024 buckets.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Pipeline tf.data con CSV.</a:t>
            </a:r>
          </a:p>
          <a:p>
            <a:pPr>
              <a:spcAft>
                <a:spcPts val="800"/>
              </a:spcAft>
              <a:defRPr sz="1500" b="0">
                <a:solidFill>
                  <a:srgbClr val="0F172A"/>
                </a:solidFill>
                <a:latin typeface="Segoe UI"/>
              </a:defRPr>
            </a:pPr>
            <a:r>
              <a:rPr sz="1500" b="0">
                <a:solidFill>
                  <a:srgbClr val="0F172A"/>
                </a:solidFill>
                <a:latin typeface="Segoe UI"/>
              </a:rPr>
              <a:t>• Modelo con Normalization layer adaptada al train set.</a:t>
            </a:r>
          </a:p>
          <a:p>
            <a:pPr>
              <a:spcAft>
                <a:spcPts val="800"/>
              </a:spcAft>
              <a:defRPr sz="1500" b="0">
                <a:solidFill>
                  <a:srgbClr val="0F172A"/>
                </a:solidFill>
                <a:latin typeface="Segoe UI"/>
              </a:defRPr>
            </a:pPr>
            <a:r>
              <a:rPr sz="1500" b="0">
                <a:solidFill>
                  <a:srgbClr val="0F172A"/>
                </a:solidFill>
                <a:latin typeface="Segoe UI"/>
              </a:rPr>
              <a:t>• Entrenar y guardar con model.save('m.keras').</a:t>
            </a:r>
          </a:p>
          <a:p>
            <a:pPr>
              <a:spcAft>
                <a:spcPts val="800"/>
              </a:spcAft>
              <a:defRPr sz="1500" b="0">
                <a:solidFill>
                  <a:srgbClr val="0F172A"/>
                </a:solidFill>
                <a:latin typeface="Segoe UI"/>
              </a:defRPr>
            </a:pPr>
            <a:r>
              <a:rPr sz="1500" b="0">
                <a:solidFill>
                  <a:srgbClr val="0F172A"/>
                </a:solidFill>
                <a:latin typeface="Segoe UI"/>
              </a:rPr>
              <a:t>• Recargar y predecir sobre datos RAW (sin pre-escalar). Verificar que funciona.</a:t>
            </a:r>
          </a:p>
        </p:txBody>
      </p:sp>
    </p:spTree>
  </p:cSld>
  <p:clrMapOvr>
    <a:masterClrMapping/>
  </p:clrMapOvr>
</p:sld>
</file>

<file path=ppt/slides/slide14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127</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127 — TensorFlow Datasets (TFDS)</a:t>
            </a:r>
          </a:p>
        </p:txBody>
      </p:sp>
    </p:spTree>
  </p:cSld>
  <p:clrMapOvr>
    <a:masterClrMapping/>
  </p:clrMapOvr>
</p:sld>
</file>

<file path=ppt/slides/slide14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127 — TensorFlow Datasets (TFDS)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13 § The TensorFlow Datasets (TFDS) Project.  Duración estimada: 40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Conocer TFDS —catálogo de datasets prearmados (CIFAR, ImageNet, IMDB, COCO, MNIST, GLUE, etc.)— y la alternativa moderna Hugging Face datasets (estándar en NLP/LLMs). Cargar datasets de prueba, hacer splits, y entender por qué TFDS es práctico para benchmarks reproducibles.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Listar datasets disponibles con tfds.list_builders().</a:t>
            </a:r>
          </a:p>
          <a:p>
            <a:pPr>
              <a:spcAft>
                <a:spcPts val="800"/>
              </a:spcAft>
              <a:defRPr sz="1500" b="0">
                <a:solidFill>
                  <a:srgbClr val="0F172A"/>
                </a:solidFill>
                <a:latin typeface="Segoe UI"/>
              </a:defRPr>
            </a:pPr>
            <a:r>
              <a:rPr sz="1500" b="0">
                <a:solidFill>
                  <a:srgbClr val="0F172A"/>
                </a:solidFill>
                <a:latin typeface="Segoe UI"/>
              </a:rPr>
              <a:t>• Cargar con tfds.load('cifar10', split=['train', 'test'], as_supervised=True).</a:t>
            </a:r>
          </a:p>
          <a:p>
            <a:pPr>
              <a:spcAft>
                <a:spcPts val="800"/>
              </a:spcAft>
              <a:defRPr sz="1500" b="0">
                <a:solidFill>
                  <a:srgbClr val="0F172A"/>
                </a:solidFill>
                <a:latin typeface="Segoe UI"/>
              </a:defRPr>
            </a:pPr>
            <a:r>
              <a:rPr sz="1500" b="0">
                <a:solidFill>
                  <a:srgbClr val="0F172A"/>
                </a:solidFill>
                <a:latin typeface="Segoe UI"/>
              </a:rPr>
              <a:t>• Hacer splits custom con la slicing API: 'train[:80%]', 'train[80%:]'.</a:t>
            </a:r>
          </a:p>
          <a:p>
            <a:pPr>
              <a:spcAft>
                <a:spcPts val="800"/>
              </a:spcAft>
              <a:defRPr sz="1500" b="0">
                <a:solidFill>
                  <a:srgbClr val="0F172A"/>
                </a:solidFill>
                <a:latin typeface="Segoe UI"/>
              </a:defRPr>
            </a:pPr>
            <a:r>
              <a:rPr sz="1500" b="0">
                <a:solidFill>
                  <a:srgbClr val="0F172A"/>
                </a:solidFill>
                <a:latin typeface="Segoe UI"/>
              </a:rPr>
              <a:t>• Reconocer cuando usar tfds vs huggingface_hub.datasets.</a:t>
            </a:r>
          </a:p>
        </p:txBody>
      </p:sp>
    </p:spTree>
  </p:cSld>
  <p:clrMapOvr>
    <a:masterClrMapping/>
  </p:clrMapOvr>
</p:sld>
</file>

<file path=ppt/slides/slide14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127 — TensorFlow Datasets (TFDS)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Catálogo TFDS: 200+ datasets, descarga automática + cache.</a:t>
            </a:r>
          </a:p>
          <a:p>
            <a:pPr>
              <a:spcAft>
                <a:spcPts val="1000"/>
              </a:spcAft>
              <a:defRPr sz="1600" b="0">
                <a:solidFill>
                  <a:srgbClr val="0F172A"/>
                </a:solidFill>
                <a:latin typeface="Segoe UI"/>
              </a:defRPr>
            </a:pPr>
            <a:r>
              <a:rPr sz="1600" b="0">
                <a:solidFill>
                  <a:srgbClr val="0F172A"/>
                </a:solidFill>
                <a:latin typeface="Segoe UI"/>
              </a:rPr>
              <a:t>• as_supervised=True → tuplas (x, y).</a:t>
            </a:r>
          </a:p>
          <a:p>
            <a:pPr>
              <a:spcAft>
                <a:spcPts val="1000"/>
              </a:spcAft>
              <a:defRPr sz="1600" b="0">
                <a:solidFill>
                  <a:srgbClr val="0F172A"/>
                </a:solidFill>
                <a:latin typeface="Segoe UI"/>
              </a:defRPr>
            </a:pPr>
            <a:r>
              <a:rPr sz="1600" b="0">
                <a:solidFill>
                  <a:srgbClr val="0F172A"/>
                </a:solidFill>
                <a:latin typeface="Segoe UI"/>
              </a:rPr>
              <a:t>• Splits: 'train[:80%]', 'train[-20%:]', 'all'.</a:t>
            </a:r>
          </a:p>
          <a:p>
            <a:pPr>
              <a:spcAft>
                <a:spcPts val="1000"/>
              </a:spcAft>
              <a:defRPr sz="1600" b="0">
                <a:solidFill>
                  <a:srgbClr val="0F172A"/>
                </a:solidFill>
                <a:latin typeface="Segoe UI"/>
              </a:defRPr>
            </a:pPr>
            <a:r>
              <a:rPr sz="1600" b="0">
                <a:solidFill>
                  <a:srgbClr val="0F172A"/>
                </a:solidFill>
                <a:latin typeface="Segoe UI"/>
              </a:rPr>
              <a:t>• dataset.info con metadata (shape, num_classes, etc.).</a:t>
            </a:r>
          </a:p>
          <a:p>
            <a:pPr>
              <a:spcAft>
                <a:spcPts val="1000"/>
              </a:spcAft>
              <a:defRPr sz="1600" b="0">
                <a:solidFill>
                  <a:srgbClr val="0F172A"/>
                </a:solidFill>
                <a:latin typeface="Segoe UI"/>
              </a:defRPr>
            </a:pPr>
            <a:r>
              <a:rPr sz="1600" b="0">
                <a:solidFill>
                  <a:srgbClr val="0F172A"/>
                </a:solidFill>
                <a:latin typeface="Segoe UI"/>
              </a:rPr>
              <a:t>• Hugging Face datasets: estándar moderno multi-framework.</a:t>
            </a:r>
          </a:p>
        </p:txBody>
      </p:sp>
    </p:spTree>
  </p:cSld>
  <p:clrMapOvr>
    <a:masterClrMapping/>
  </p:clrMapOvr>
</p:sld>
</file>

<file path=ppt/slides/slide14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127 — TensorFlow Datasets (TFDS)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4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127 — TensorFlow Datasets (TFDS)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Listar: tfds.list_builders() → primeros 20 datasets.</a:t>
            </a:r>
          </a:p>
          <a:p>
            <a:pPr>
              <a:spcAft>
                <a:spcPts val="800"/>
              </a:spcAft>
              <a:defRPr sz="1400" b="0">
                <a:solidFill>
                  <a:srgbClr val="0F172A"/>
                </a:solidFill>
                <a:latin typeface="Segoe UI"/>
              </a:defRPr>
            </a:pPr>
            <a:r>
              <a:rPr sz="1400" b="0">
                <a:solidFill>
                  <a:srgbClr val="0F172A"/>
                </a:solidFill>
                <a:latin typeface="Segoe UI"/>
              </a:rPr>
              <a:t>• CIFAR-10: (ds_train, ds_test), info = tfds.load('cifar10', split=['train', 'test'], as_supervised=True, with_info=True).</a:t>
            </a:r>
          </a:p>
          <a:p>
            <a:pPr>
              <a:spcAft>
                <a:spcPts val="800"/>
              </a:spcAft>
              <a:defRPr sz="1400" b="0">
                <a:solidFill>
                  <a:srgbClr val="0F172A"/>
                </a:solidFill>
                <a:latin typeface="Segoe UI"/>
              </a:defRPr>
            </a:pPr>
            <a:r>
              <a:rPr sz="1400" b="0">
                <a:solidFill>
                  <a:srgbClr val="0F172A"/>
                </a:solidFill>
                <a:latin typeface="Segoe UI"/>
              </a:rPr>
              <a:t>• Slicing: cargar train[:90%] + train[90%:] como train/val split.</a:t>
            </a:r>
          </a:p>
          <a:p>
            <a:pPr>
              <a:spcAft>
                <a:spcPts val="800"/>
              </a:spcAft>
              <a:defRPr sz="1400" b="0">
                <a:solidFill>
                  <a:srgbClr val="0F172A"/>
                </a:solidFill>
                <a:latin typeface="Segoe UI"/>
              </a:defRPr>
            </a:pPr>
            <a:r>
              <a:rPr sz="1400" b="0">
                <a:solidFill>
                  <a:srgbClr val="0F172A"/>
                </a:solidFill>
                <a:latin typeface="Segoe UI"/>
              </a:rPr>
              <a:t>• Pipeline: ds_train.map(preprocess).cache().shuffle(1024).batch(32).prefetch(AUTOTUNE).</a:t>
            </a:r>
          </a:p>
          <a:p>
            <a:pPr>
              <a:spcAft>
                <a:spcPts val="800"/>
              </a:spcAft>
              <a:defRPr sz="1400" b="0">
                <a:solidFill>
                  <a:srgbClr val="0F172A"/>
                </a:solidFill>
                <a:latin typeface="Segoe UI"/>
              </a:defRPr>
            </a:pPr>
            <a:r>
              <a:rPr sz="1400" b="0">
                <a:solidFill>
                  <a:srgbClr val="0F172A"/>
                </a:solidFill>
                <a:latin typeface="Segoe UI"/>
              </a:rPr>
              <a:t>• HF datasets: from datasets import load_dataset; ds = load_dataset('imdb').</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Cargar con tfds.load(..., as_supervised=True).</a:t>
            </a:r>
          </a:p>
          <a:p>
            <a:pPr>
              <a:spcAft>
                <a:spcPts val="800"/>
              </a:spcAft>
              <a:defRPr sz="1500" b="0">
                <a:solidFill>
                  <a:srgbClr val="0F172A"/>
                </a:solidFill>
                <a:latin typeface="Segoe UI"/>
              </a:defRPr>
            </a:pPr>
            <a:r>
              <a:rPr sz="1500" b="0">
                <a:solidFill>
                  <a:srgbClr val="0F172A"/>
                </a:solidFill>
                <a:latin typeface="Segoe UI"/>
              </a:rPr>
              <a:t>• Pipeline con preprocessing, batch, prefetch.</a:t>
            </a:r>
          </a:p>
          <a:p>
            <a:pPr>
              <a:spcAft>
                <a:spcPts val="800"/>
              </a:spcAft>
              <a:defRPr sz="1500" b="0">
                <a:solidFill>
                  <a:srgbClr val="0F172A"/>
                </a:solidFill>
                <a:latin typeface="Segoe UI"/>
              </a:defRPr>
            </a:pPr>
            <a:r>
              <a:rPr sz="1500" b="0">
                <a:solidFill>
                  <a:srgbClr val="0F172A"/>
                </a:solidFill>
                <a:latin typeface="Segoe UI"/>
              </a:rPr>
              <a:t>• MLP [1024, 512, 256, 10] con BN + Dropout.</a:t>
            </a:r>
          </a:p>
          <a:p>
            <a:pPr>
              <a:spcAft>
                <a:spcPts val="800"/>
              </a:spcAft>
              <a:defRPr sz="1500" b="0">
                <a:solidFill>
                  <a:srgbClr val="0F172A"/>
                </a:solidFill>
                <a:latin typeface="Segoe UI"/>
              </a:defRPr>
            </a:pPr>
            <a:r>
              <a:rPr sz="1500" b="0">
                <a:solidFill>
                  <a:srgbClr val="0F172A"/>
                </a:solidFill>
                <a:latin typeface="Segoe UI"/>
              </a:rPr>
              <a:t>• Reportar accuracy en test.</a:t>
            </a:r>
          </a:p>
        </p:txBody>
      </p:sp>
    </p:spTree>
  </p:cSld>
  <p:clrMapOvr>
    <a:masterClrMapping/>
  </p:clrMapOvr>
</p:sld>
</file>

<file path=ppt/slides/slide14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128</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128 — Capas convolucionales, filtros, feature maps</a:t>
            </a:r>
          </a:p>
        </p:txBody>
      </p:sp>
    </p:spTree>
  </p:cSld>
  <p:clrMapOvr>
    <a:masterClrMapping/>
  </p:clrMapOvr>
</p:sld>
</file>

<file path=ppt/slides/slide14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128 — Capas convolucionales, filtros, feature maps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14 § Convolutional Layers.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Entender la operación de convolución 2D — un filtro K×K se desliza sobre la imagen produciendo un feature map —, los hiperparámetros (filters, kernel_size, strides, padding), por qué las CNN son parameter-efficient vs MLPs (sharing + locality + translation invariance) y cómo aprenden jerarquías visuales (bordes → texturas → partes → objetos).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Conv2D(filters=32, kernel_size=3, strides=1, padding='same', activation='relu').</a:t>
            </a:r>
          </a:p>
          <a:p>
            <a:pPr>
              <a:spcAft>
                <a:spcPts val="800"/>
              </a:spcAft>
              <a:defRPr sz="1400" b="0">
                <a:solidFill>
                  <a:srgbClr val="0F172A"/>
                </a:solidFill>
                <a:latin typeface="Segoe UI"/>
              </a:defRPr>
            </a:pPr>
            <a:r>
              <a:rPr sz="1400" b="0">
                <a:solidFill>
                  <a:srgbClr val="0F172A"/>
                </a:solidFill>
                <a:latin typeface="Segoe UI"/>
              </a:rPr>
              <a:t>• Calcular el shape de la salida: H' = (H - K + 2P)/S + 1.</a:t>
            </a:r>
          </a:p>
          <a:p>
            <a:pPr>
              <a:spcAft>
                <a:spcPts val="800"/>
              </a:spcAft>
              <a:defRPr sz="1400" b="0">
                <a:solidFill>
                  <a:srgbClr val="0F172A"/>
                </a:solidFill>
                <a:latin typeface="Segoe UI"/>
              </a:defRPr>
            </a:pPr>
            <a:r>
              <a:rPr sz="1400" b="0">
                <a:solidFill>
                  <a:srgbClr val="0F172A"/>
                </a:solidFill>
                <a:latin typeface="Segoe UI"/>
              </a:rPr>
              <a:t>• Visualizar feature maps (activaciones intermedias) y filtros aprendidos.</a:t>
            </a:r>
          </a:p>
          <a:p>
            <a:pPr>
              <a:spcAft>
                <a:spcPts val="800"/>
              </a:spcAft>
              <a:defRPr sz="1400" b="0">
                <a:solidFill>
                  <a:srgbClr val="0F172A"/>
                </a:solidFill>
                <a:latin typeface="Segoe UI"/>
              </a:defRPr>
            </a:pPr>
            <a:r>
              <a:rPr sz="1400" b="0">
                <a:solidFill>
                  <a:srgbClr val="0F172A"/>
                </a:solidFill>
                <a:latin typeface="Segoe UI"/>
              </a:rPr>
              <a:t>• Diferenciar padding='same' (preserva tamaño) de 'valid' (reduce).</a:t>
            </a:r>
          </a:p>
          <a:p>
            <a:pPr>
              <a:spcAft>
                <a:spcPts val="800"/>
              </a:spcAft>
              <a:defRPr sz="1400" b="0">
                <a:solidFill>
                  <a:srgbClr val="0F172A"/>
                </a:solidFill>
                <a:latin typeface="Segoe UI"/>
              </a:defRPr>
            </a:pPr>
            <a:r>
              <a:rPr sz="1400" b="0">
                <a:solidFill>
                  <a:srgbClr val="0F172A"/>
                </a:solidFill>
                <a:latin typeface="Segoe UI"/>
              </a:rPr>
              <a:t>• Calcular el # de parámetros de una Conv2D: K  K  C_in * C_out + C_out (mucho menos que Dense equivalente).</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101 — Regresión y clasificación con MLP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Mapeo problema → arquitectura de salida + loss.</a:t>
            </a:r>
          </a:p>
          <a:p>
            <a:pPr>
              <a:spcAft>
                <a:spcPts val="1000"/>
              </a:spcAft>
              <a:defRPr sz="1600" b="0">
                <a:solidFill>
                  <a:srgbClr val="0F172A"/>
                </a:solidFill>
                <a:latin typeface="Segoe UI"/>
              </a:defRPr>
            </a:pPr>
            <a:r>
              <a:rPr sz="1600" b="0">
                <a:solidFill>
                  <a:srgbClr val="0F172A"/>
                </a:solidFill>
                <a:latin typeface="Segoe UI"/>
              </a:rPr>
              <a:t>• Activación de salida: linear, sigmoid, softmax.</a:t>
            </a:r>
          </a:p>
          <a:p>
            <a:pPr>
              <a:spcAft>
                <a:spcPts val="1000"/>
              </a:spcAft>
              <a:defRPr sz="1600" b="0">
                <a:solidFill>
                  <a:srgbClr val="0F172A"/>
                </a:solidFill>
                <a:latin typeface="Segoe UI"/>
              </a:defRPr>
            </a:pPr>
            <a:r>
              <a:rPr sz="1600" b="0">
                <a:solidFill>
                  <a:srgbClr val="0F172A"/>
                </a:solidFill>
                <a:latin typeface="Segoe UI"/>
              </a:rPr>
              <a:t>• Train/val/test split — por qué hace falta los tres (val para selección, test para reporte final).</a:t>
            </a:r>
          </a:p>
          <a:p>
            <a:pPr>
              <a:spcAft>
                <a:spcPts val="1000"/>
              </a:spcAft>
              <a:defRPr sz="1600" b="0">
                <a:solidFill>
                  <a:srgbClr val="0F172A"/>
                </a:solidFill>
                <a:latin typeface="Segoe UI"/>
              </a:defRPr>
            </a:pPr>
            <a:r>
              <a:rPr sz="1600" b="0">
                <a:solidFill>
                  <a:srgbClr val="0F172A"/>
                </a:solidFill>
                <a:latin typeface="Segoe UI"/>
              </a:rPr>
              <a:t>• Curvas de aprendizaje: lectura visual (subfitting / overfitting).</a:t>
            </a:r>
          </a:p>
          <a:p>
            <a:pPr>
              <a:spcAft>
                <a:spcPts val="1000"/>
              </a:spcAft>
              <a:defRPr sz="1600" b="0">
                <a:solidFill>
                  <a:srgbClr val="0F172A"/>
                </a:solidFill>
                <a:latin typeface="Segoe UI"/>
              </a:defRPr>
            </a:pPr>
            <a:r>
              <a:rPr sz="1600" b="0">
                <a:solidFill>
                  <a:srgbClr val="0F172A"/>
                </a:solidFill>
                <a:latin typeface="Segoe UI"/>
              </a:rPr>
              <a:t>• Callbacks: EarlyStopping(patience=5, restore_best_weights=True), ModelCheckpoint.</a:t>
            </a:r>
          </a:p>
          <a:p>
            <a:pPr>
              <a:spcAft>
                <a:spcPts val="1000"/>
              </a:spcAft>
              <a:defRPr sz="1600" b="0">
                <a:solidFill>
                  <a:srgbClr val="0F172A"/>
                </a:solidFill>
                <a:latin typeface="Segoe UI"/>
              </a:defRPr>
            </a:pPr>
            <a:r>
              <a:rPr sz="1600" b="0">
                <a:solidFill>
                  <a:srgbClr val="0F172A"/>
                </a:solidFill>
                <a:latin typeface="Segoe UI"/>
              </a:rPr>
              <a:t>• Normalización de inputs con Normalization() layer o StandardScaler.</a:t>
            </a:r>
          </a:p>
        </p:txBody>
      </p:sp>
    </p:spTree>
  </p:cSld>
  <p:clrMapOvr>
    <a:masterClrMapping/>
  </p:clrMapOvr>
</p:sld>
</file>

<file path=ppt/slides/slide15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128 — Capas convolucionales, filtros, feature maps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Operación convolución 2D paso a paso.</a:t>
            </a:r>
          </a:p>
          <a:p>
            <a:pPr>
              <a:spcAft>
                <a:spcPts val="1000"/>
              </a:spcAft>
              <a:defRPr sz="1600" b="0">
                <a:solidFill>
                  <a:srgbClr val="0F172A"/>
                </a:solidFill>
                <a:latin typeface="Segoe UI"/>
              </a:defRPr>
            </a:pPr>
            <a:r>
              <a:rPr sz="1600" b="0">
                <a:solidFill>
                  <a:srgbClr val="0F172A"/>
                </a:solidFill>
                <a:latin typeface="Segoe UI"/>
              </a:rPr>
              <a:t>• Filters / kernels como features detectables.</a:t>
            </a:r>
          </a:p>
          <a:p>
            <a:pPr>
              <a:spcAft>
                <a:spcPts val="1000"/>
              </a:spcAft>
              <a:defRPr sz="1600" b="0">
                <a:solidFill>
                  <a:srgbClr val="0F172A"/>
                </a:solidFill>
                <a:latin typeface="Segoe UI"/>
              </a:defRPr>
            </a:pPr>
            <a:r>
              <a:rPr sz="1600" b="0">
                <a:solidFill>
                  <a:srgbClr val="0F172A"/>
                </a:solidFill>
                <a:latin typeface="Segoe UI"/>
              </a:rPr>
              <a:t>• Feature maps como representación espacial.</a:t>
            </a:r>
          </a:p>
          <a:p>
            <a:pPr>
              <a:spcAft>
                <a:spcPts val="1000"/>
              </a:spcAft>
              <a:defRPr sz="1600" b="0">
                <a:solidFill>
                  <a:srgbClr val="0F172A"/>
                </a:solidFill>
                <a:latin typeface="Segoe UI"/>
              </a:defRPr>
            </a:pPr>
            <a:r>
              <a:rPr sz="1600" b="0">
                <a:solidFill>
                  <a:srgbClr val="0F172A"/>
                </a:solidFill>
                <a:latin typeface="Segoe UI"/>
              </a:rPr>
              <a:t>• Stride: paso del filtro.</a:t>
            </a:r>
          </a:p>
          <a:p>
            <a:pPr>
              <a:spcAft>
                <a:spcPts val="1000"/>
              </a:spcAft>
              <a:defRPr sz="1600" b="0">
                <a:solidFill>
                  <a:srgbClr val="0F172A"/>
                </a:solidFill>
                <a:latin typeface="Segoe UI"/>
              </a:defRPr>
            </a:pPr>
            <a:r>
              <a:rPr sz="1600" b="0">
                <a:solidFill>
                  <a:srgbClr val="0F172A"/>
                </a:solidFill>
                <a:latin typeface="Segoe UI"/>
              </a:rPr>
              <a:t>• Padding: bordes; 'same' agrega zeros para preservar shape.</a:t>
            </a:r>
          </a:p>
          <a:p>
            <a:pPr>
              <a:spcAft>
                <a:spcPts val="1000"/>
              </a:spcAft>
              <a:defRPr sz="1600" b="0">
                <a:solidFill>
                  <a:srgbClr val="0F172A"/>
                </a:solidFill>
                <a:latin typeface="Segoe UI"/>
              </a:defRPr>
            </a:pPr>
            <a:r>
              <a:rPr sz="1600" b="0">
                <a:solidFill>
                  <a:srgbClr val="0F172A"/>
                </a:solidFill>
                <a:latin typeface="Segoe UI"/>
              </a:rPr>
              <a:t>• Parameter sharing: el mismo filtro se aplica en toda la imagen.</a:t>
            </a:r>
          </a:p>
        </p:txBody>
      </p:sp>
    </p:spTree>
  </p:cSld>
  <p:clrMapOvr>
    <a:masterClrMapping/>
  </p:clrMapOvr>
</p:sld>
</file>

<file path=ppt/slides/slide15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128 — Capas convolucionales, filtros, feature maps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5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128 — Capas convolucionales, filtros, feature maps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Conv básica: Conv2D(8, 3, padding='same', activation='relu')(input_28x28x1).</a:t>
            </a:r>
          </a:p>
          <a:p>
            <a:pPr>
              <a:spcAft>
                <a:spcPts val="800"/>
              </a:spcAft>
              <a:defRPr sz="1400" b="0">
                <a:solidFill>
                  <a:srgbClr val="0F172A"/>
                </a:solidFill>
                <a:latin typeface="Segoe UI"/>
              </a:defRPr>
            </a:pPr>
            <a:r>
              <a:rPr sz="1400" b="0">
                <a:solidFill>
                  <a:srgbClr val="0F172A"/>
                </a:solidFill>
                <a:latin typeface="Segoe UI"/>
              </a:rPr>
              <a:t>• Conteo parámetros: para Conv2D(32, kernel_size=5) aplicado a entrada (28, 28, 1), calcular params (551*32 + 32 = 832).</a:t>
            </a:r>
          </a:p>
          <a:p>
            <a:pPr>
              <a:spcAft>
                <a:spcPts val="800"/>
              </a:spcAft>
              <a:defRPr sz="1400" b="0">
                <a:solidFill>
                  <a:srgbClr val="0F172A"/>
                </a:solidFill>
                <a:latin typeface="Segoe UI"/>
              </a:defRPr>
            </a:pPr>
            <a:r>
              <a:rPr sz="1400" b="0">
                <a:solidFill>
                  <a:srgbClr val="0F172A"/>
                </a:solidFill>
                <a:latin typeface="Segoe UI"/>
              </a:rPr>
              <a:t>• Stride 2: Conv2D(32, 3, strides=2, padding='same')(x).</a:t>
            </a:r>
          </a:p>
          <a:p>
            <a:pPr>
              <a:spcAft>
                <a:spcPts val="800"/>
              </a:spcAft>
              <a:defRPr sz="1400" b="0">
                <a:solidFill>
                  <a:srgbClr val="0F172A"/>
                </a:solidFill>
                <a:latin typeface="Segoe UI"/>
              </a:defRPr>
            </a:pPr>
            <a:r>
              <a:rPr sz="1400" b="0">
                <a:solidFill>
                  <a:srgbClr val="0F172A"/>
                </a:solidFill>
                <a:latin typeface="Segoe UI"/>
              </a:rPr>
              <a:t>• Visualizar feature maps: entrenar una mini-CNN en MNIST; tomar las activaciones intermedias para una imagen y visualizar.</a:t>
            </a:r>
          </a:p>
          <a:p>
            <a:pPr>
              <a:spcAft>
                <a:spcPts val="800"/>
              </a:spcAft>
              <a:defRPr sz="1400" b="0">
                <a:solidFill>
                  <a:srgbClr val="0F172A"/>
                </a:solidFill>
                <a:latin typeface="Segoe UI"/>
              </a:defRPr>
            </a:pPr>
            <a:r>
              <a:rPr sz="1400" b="0">
                <a:solidFill>
                  <a:srgbClr val="0F172A"/>
                </a:solidFill>
                <a:latin typeface="Segoe UI"/>
              </a:rPr>
              <a:t>• Filtros aprendidos: visualizar model.layers[0].kernel.numpy() para los primeros filtros.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Conv(32, 3) → MaxPool(2) → Conv(64, 3) → MaxPool(2) → Flatten → Dense(128) → Dense(10).</a:t>
            </a:r>
          </a:p>
          <a:p>
            <a:pPr>
              <a:spcAft>
                <a:spcPts val="800"/>
              </a:spcAft>
              <a:defRPr sz="1500" b="0">
                <a:solidFill>
                  <a:srgbClr val="0F172A"/>
                </a:solidFill>
                <a:latin typeface="Segoe UI"/>
              </a:defRPr>
            </a:pPr>
            <a:r>
              <a:rPr sz="1500" b="0">
                <a:solidFill>
                  <a:srgbClr val="0F172A"/>
                </a:solidFill>
                <a:latin typeface="Segoe UI"/>
              </a:rPr>
              <a:t>• Entrenar y reportar accuracy.</a:t>
            </a:r>
          </a:p>
          <a:p>
            <a:pPr>
              <a:spcAft>
                <a:spcPts val="800"/>
              </a:spcAft>
              <a:defRPr sz="1500" b="0">
                <a:solidFill>
                  <a:srgbClr val="0F172A"/>
                </a:solidFill>
                <a:latin typeface="Segoe UI"/>
              </a:defRPr>
            </a:pPr>
            <a:r>
              <a:rPr sz="1500" b="0">
                <a:solidFill>
                  <a:srgbClr val="0F172A"/>
                </a:solidFill>
                <a:latin typeface="Segoe UI"/>
              </a:rPr>
              <a:t>• Visualizar feature maps de la primera Conv para 3 imágenes test.</a:t>
            </a:r>
          </a:p>
          <a:p>
            <a:pPr>
              <a:spcAft>
                <a:spcPts val="800"/>
              </a:spcAft>
              <a:defRPr sz="1500" b="0">
                <a:solidFill>
                  <a:srgbClr val="0F172A"/>
                </a:solidFill>
                <a:latin typeface="Segoe UI"/>
              </a:defRPr>
            </a:pPr>
            <a:r>
              <a:rPr sz="1500" b="0">
                <a:solidFill>
                  <a:srgbClr val="0F172A"/>
                </a:solidFill>
                <a:latin typeface="Segoe UI"/>
              </a:rPr>
              <a:t>• Calcular # parámetros total y compararlo con un MLP equivalente en tamaño (Dense(128) → Dense(64) → Dense(10) sin Conv).</a:t>
            </a:r>
          </a:p>
        </p:txBody>
      </p:sp>
    </p:spTree>
  </p:cSld>
  <p:clrMapOvr>
    <a:masterClrMapping/>
  </p:clrMapOvr>
</p:sld>
</file>

<file path=ppt/slides/slide15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129</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129 — Pooling</a:t>
            </a:r>
          </a:p>
        </p:txBody>
      </p:sp>
    </p:spTree>
  </p:cSld>
  <p:clrMapOvr>
    <a:masterClrMapping/>
  </p:clrMapOvr>
</p:sld>
</file>

<file path=ppt/slides/slide15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129 — Pooling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14 § Pooling Layers.  Duración estimada: 45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Conocer pooling — operación sin parámetros que reduce dimensiones espaciales: MaxPooling2D, AveragePooling2D, GlobalAveragePooling2D. Saber que max-pool agrega invariancia local a translación y reduce cómputo de capas posteriores. Comparar contra el approach moderno (stride &gt; 1 en Conv).</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MaxPooling2D(2), AveragePooling2D(2), GlobalAveragePooling2D() y conocer sus shapes de salida.</a:t>
            </a:r>
          </a:p>
          <a:p>
            <a:pPr>
              <a:spcAft>
                <a:spcPts val="800"/>
              </a:spcAft>
              <a:defRPr sz="1400" b="0">
                <a:solidFill>
                  <a:srgbClr val="0F172A"/>
                </a:solidFill>
                <a:latin typeface="Segoe UI"/>
              </a:defRPr>
            </a:pPr>
            <a:r>
              <a:rPr sz="1400" b="0">
                <a:solidFill>
                  <a:srgbClr val="0F172A"/>
                </a:solidFill>
                <a:latin typeface="Segoe UI"/>
              </a:rPr>
              <a:t>• Diferenciar max-pool (preserva la característica más fuerte) de average-pool (promedio espacial).</a:t>
            </a:r>
          </a:p>
          <a:p>
            <a:pPr>
              <a:spcAft>
                <a:spcPts val="800"/>
              </a:spcAft>
              <a:defRPr sz="1400" b="0">
                <a:solidFill>
                  <a:srgbClr val="0F172A"/>
                </a:solidFill>
                <a:latin typeface="Segoe UI"/>
              </a:defRPr>
            </a:pPr>
            <a:r>
              <a:rPr sz="1400" b="0">
                <a:solidFill>
                  <a:srgbClr val="0F172A"/>
                </a:solidFill>
                <a:latin typeface="Segoe UI"/>
              </a:rPr>
              <a:t>• Aplicar GlobalAveragePooling2D antes de la cabeza Dense (estándar en CNN modernas — reemplaza Flatten).</a:t>
            </a:r>
          </a:p>
          <a:p>
            <a:pPr>
              <a:spcAft>
                <a:spcPts val="800"/>
              </a:spcAft>
              <a:defRPr sz="1400" b="0">
                <a:solidFill>
                  <a:srgbClr val="0F172A"/>
                </a:solidFill>
                <a:latin typeface="Segoe UI"/>
              </a:defRPr>
            </a:pPr>
            <a:r>
              <a:rPr sz="1400" b="0">
                <a:solidFill>
                  <a:srgbClr val="0F172A"/>
                </a:solidFill>
                <a:latin typeface="Segoe UI"/>
              </a:rPr>
              <a:t>• Reconocer que pooling no tiene parámetros entrenables (es solo una reducción).</a:t>
            </a:r>
          </a:p>
          <a:p>
            <a:pPr>
              <a:spcAft>
                <a:spcPts val="800"/>
              </a:spcAft>
              <a:defRPr sz="1400" b="0">
                <a:solidFill>
                  <a:srgbClr val="0F172A"/>
                </a:solidFill>
                <a:latin typeface="Segoe UI"/>
              </a:defRPr>
            </a:pPr>
            <a:r>
              <a:rPr sz="1400" b="0">
                <a:solidFill>
                  <a:srgbClr val="0F172A"/>
                </a:solidFill>
                <a:latin typeface="Segoe UI"/>
              </a:rPr>
              <a:t>• Saber que ResNet/ConvNeXt usan stride en lugar de pool intermedio.</a:t>
            </a:r>
          </a:p>
        </p:txBody>
      </p:sp>
    </p:spTree>
  </p:cSld>
  <p:clrMapOvr>
    <a:masterClrMapping/>
  </p:clrMapOvr>
</p:sld>
</file>

<file path=ppt/slides/slide15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129 — Pooling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MaxPool: ventana k×k → toma el máximo. Default pool_size=2, strides=2 → halve H y W.</a:t>
            </a:r>
          </a:p>
          <a:p>
            <a:pPr>
              <a:spcAft>
                <a:spcPts val="1000"/>
              </a:spcAft>
              <a:defRPr sz="1600" b="0">
                <a:solidFill>
                  <a:srgbClr val="0F172A"/>
                </a:solidFill>
                <a:latin typeface="Segoe UI"/>
              </a:defRPr>
            </a:pPr>
            <a:r>
              <a:rPr sz="1600" b="0">
                <a:solidFill>
                  <a:srgbClr val="0F172A"/>
                </a:solidFill>
                <a:latin typeface="Segoe UI"/>
              </a:rPr>
              <a:t>• AvgPool: promedio de la ventana. Suaviza.</a:t>
            </a:r>
          </a:p>
          <a:p>
            <a:pPr>
              <a:spcAft>
                <a:spcPts val="1000"/>
              </a:spcAft>
              <a:defRPr sz="1600" b="0">
                <a:solidFill>
                  <a:srgbClr val="0F172A"/>
                </a:solidFill>
                <a:latin typeface="Segoe UI"/>
              </a:defRPr>
            </a:pPr>
            <a:r>
              <a:rPr sz="1600" b="0">
                <a:solidFill>
                  <a:srgbClr val="0F172A"/>
                </a:solidFill>
                <a:latin typeface="Segoe UI"/>
              </a:rPr>
              <a:t>• GlobalAvgPool: una sola activación por feature map → (batch, channels).</a:t>
            </a:r>
          </a:p>
          <a:p>
            <a:pPr>
              <a:spcAft>
                <a:spcPts val="1000"/>
              </a:spcAft>
              <a:defRPr sz="1600" b="0">
                <a:solidFill>
                  <a:srgbClr val="0F172A"/>
                </a:solidFill>
                <a:latin typeface="Segoe UI"/>
              </a:defRPr>
            </a:pPr>
            <a:r>
              <a:rPr sz="1600" b="0">
                <a:solidFill>
                  <a:srgbClr val="0F172A"/>
                </a:solidFill>
                <a:latin typeface="Segoe UI"/>
              </a:rPr>
              <a:t>• Invariancia a translación local: si el feature se mueve 1 px, el max no cambia.</a:t>
            </a:r>
          </a:p>
          <a:p>
            <a:pPr>
              <a:spcAft>
                <a:spcPts val="1000"/>
              </a:spcAft>
              <a:defRPr sz="1600" b="0">
                <a:solidFill>
                  <a:srgbClr val="0F172A"/>
                </a:solidFill>
                <a:latin typeface="Segoe UI"/>
              </a:defRPr>
            </a:pPr>
            <a:r>
              <a:rPr sz="1600" b="0">
                <a:solidFill>
                  <a:srgbClr val="0F172A"/>
                </a:solidFill>
                <a:latin typeface="Segoe UI"/>
              </a:rPr>
              <a:t>• Pool vs stride: equivalentes en muchos casos; tendencia moderna es eliminar pool intermedio.</a:t>
            </a:r>
          </a:p>
        </p:txBody>
      </p:sp>
    </p:spTree>
  </p:cSld>
  <p:clrMapOvr>
    <a:masterClrMapping/>
  </p:clrMapOvr>
</p:sld>
</file>

<file path=ppt/slides/slide15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129 — Pooling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5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129 — Pooling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MaxPool shape: aplicar MaxPool(2) a tensor (1, 28, 28, 32).</a:t>
            </a:r>
          </a:p>
          <a:p>
            <a:pPr>
              <a:spcAft>
                <a:spcPts val="800"/>
              </a:spcAft>
              <a:defRPr sz="1400" b="0">
                <a:solidFill>
                  <a:srgbClr val="0F172A"/>
                </a:solidFill>
                <a:latin typeface="Segoe UI"/>
              </a:defRPr>
            </a:pPr>
            <a:r>
              <a:rPr sz="1400" b="0">
                <a:solidFill>
                  <a:srgbClr val="0F172A"/>
                </a:solidFill>
                <a:latin typeface="Segoe UI"/>
              </a:rPr>
              <a:t>• MaxPool vs AvgPool: con la misma CNN, intercambiar y comparar accuracy en Fashion-MNIST.</a:t>
            </a:r>
          </a:p>
          <a:p>
            <a:pPr>
              <a:spcAft>
                <a:spcPts val="800"/>
              </a:spcAft>
              <a:defRPr sz="1400" b="0">
                <a:solidFill>
                  <a:srgbClr val="0F172A"/>
                </a:solidFill>
                <a:latin typeface="Segoe UI"/>
              </a:defRPr>
            </a:pPr>
            <a:r>
              <a:rPr sz="1400" b="0">
                <a:solidFill>
                  <a:srgbClr val="0F172A"/>
                </a:solidFill>
                <a:latin typeface="Segoe UI"/>
              </a:rPr>
              <a:t>• GlobalAvgPool reemplaza Flatten: arquitectura Conv → Conv → GlobalAvgPool → Dense(10) vs Conv → Conv → Flatten → Dense(128) → Dense(10).</a:t>
            </a:r>
          </a:p>
          <a:p>
            <a:pPr>
              <a:spcAft>
                <a:spcPts val="800"/>
              </a:spcAft>
              <a:defRPr sz="1400" b="0">
                <a:solidFill>
                  <a:srgbClr val="0F172A"/>
                </a:solidFill>
                <a:latin typeface="Segoe UI"/>
              </a:defRPr>
            </a:pPr>
            <a:r>
              <a:rPr sz="1400" b="0">
                <a:solidFill>
                  <a:srgbClr val="0F172A"/>
                </a:solidFill>
                <a:latin typeface="Segoe UI"/>
              </a:rPr>
              <a:t>• Pool vs stride: comparar Conv(stride=1) → Pool(2) vs Conv(stride=2) (sin pool).</a:t>
            </a:r>
          </a:p>
          <a:p>
            <a:pPr>
              <a:spcAft>
                <a:spcPts val="800"/>
              </a:spcAft>
              <a:defRPr sz="1400" b="0">
                <a:solidFill>
                  <a:srgbClr val="0F172A"/>
                </a:solidFill>
                <a:latin typeface="Segoe UI"/>
              </a:defRPr>
            </a:pPr>
            <a:r>
              <a:rPr sz="1400" b="0">
                <a:solidFill>
                  <a:srgbClr val="0F172A"/>
                </a:solidFill>
                <a:latin typeface="Segoe UI"/>
              </a:rPr>
              <a:t>• padding='same' en pool: comportamiento si H es impar.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Conv(32) → MaxPool → Conv(64) → MaxPool → Flatten → Dense(128) → Dense(10).</a:t>
            </a:r>
          </a:p>
          <a:p>
            <a:pPr>
              <a:spcAft>
                <a:spcPts val="800"/>
              </a:spcAft>
              <a:defRPr sz="1500" b="0">
                <a:solidFill>
                  <a:srgbClr val="0F172A"/>
                </a:solidFill>
                <a:latin typeface="Segoe UI"/>
              </a:defRPr>
            </a:pPr>
            <a:r>
              <a:rPr sz="1500" b="0">
                <a:solidFill>
                  <a:srgbClr val="0F172A"/>
                </a:solidFill>
                <a:latin typeface="Segoe UI"/>
              </a:rPr>
              <a:t>• Conv(32) → MaxPool → Conv(64) → MaxPool → GlobalAvgPool → Dense(10).</a:t>
            </a:r>
          </a:p>
          <a:p>
            <a:pPr>
              <a:spcAft>
                <a:spcPts val="800"/>
              </a:spcAft>
              <a:defRPr sz="1500" b="0">
                <a:solidFill>
                  <a:srgbClr val="0F172A"/>
                </a:solidFill>
                <a:latin typeface="Segoe UI"/>
              </a:defRPr>
            </a:pPr>
            <a:r>
              <a:rPr sz="1500" b="0">
                <a:solidFill>
                  <a:srgbClr val="0F172A"/>
                </a:solidFill>
                <a:latin typeface="Segoe UI"/>
              </a:rPr>
              <a:t>• Conv(32, stride=2) → Conv(64, stride=2) → GlobalAvgPool → Dense(10) (sin pool).</a:t>
            </a:r>
          </a:p>
        </p:txBody>
      </p:sp>
    </p:spTree>
  </p:cSld>
  <p:clrMapOvr>
    <a:masterClrMapping/>
  </p:clrMapOvr>
</p:sld>
</file>

<file path=ppt/slides/slide15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130</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130 — Arquitecturas CNN: LeNet, AlexNet, VGG, GoogLeNet, ResNet, Xception, SENet, EfficientNet, ConvNeXt</a:t>
            </a:r>
          </a:p>
        </p:txBody>
      </p:sp>
    </p:spTree>
  </p:cSld>
  <p:clrMapOvr>
    <a:masterClrMapping/>
  </p:clrMapOvr>
</p:sld>
</file>

<file path=ppt/slides/slide15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130 — Arquitecturas CNN: LeNet, AlexNet, VGG, GoogLeNet, ResNet, Xception, SENet, EfficientNet, ConvNeXt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14 § CNN Architectures + papers originales.  Duración estimada: 95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Conocer la historia y evolución de las arquitecturas CNN desde LeNet-5 (1998) hasta ConvNeXt (2022) — qué innovación introdujo cada una, por qué importaba, y cuál usar hoy. Identificar 3 patrones clave: profundidad creciente, módulos con paths múltiples, eficiencia paramétrica.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Trazar la línea temporal: LeNet → AlexNet → VGG → GoogLeNet (Inception) → ResNet → Xception → SENet → EfficientNet → ConvNeXt.</a:t>
            </a:r>
          </a:p>
          <a:p>
            <a:pPr>
              <a:spcAft>
                <a:spcPts val="800"/>
              </a:spcAft>
              <a:defRPr sz="1400" b="0">
                <a:solidFill>
                  <a:srgbClr val="0F172A"/>
                </a:solidFill>
                <a:latin typeface="Segoe UI"/>
              </a:defRPr>
            </a:pPr>
            <a:r>
              <a:rPr sz="1400" b="0">
                <a:solidFill>
                  <a:srgbClr val="0F172A"/>
                </a:solidFill>
                <a:latin typeface="Segoe UI"/>
              </a:rPr>
              <a:t>• Reconocer qué innovación trajo cada una: ReLU + dropout (AlexNet), kernels 3×3 (VGG), módulos Inception (GoogLeNet), skip connections (ResNet), depthwise-separable (Xception), squeeze-and-excite (SENet), compound scaling (EfficientNet), modernización con receta ConvNeXt.</a:t>
            </a:r>
          </a:p>
          <a:p>
            <a:pPr>
              <a:spcAft>
                <a:spcPts val="800"/>
              </a:spcAft>
              <a:defRPr sz="1400" b="0">
                <a:solidFill>
                  <a:srgbClr val="0F172A"/>
                </a:solidFill>
                <a:latin typeface="Segoe UI"/>
              </a:defRPr>
            </a:pPr>
            <a:r>
              <a:rPr sz="1400" b="0">
                <a:solidFill>
                  <a:srgbClr val="0F172A"/>
                </a:solidFill>
                <a:latin typeface="Segoe UI"/>
              </a:rPr>
              <a:t>• Implementar un mini-ResNet con Add() y skip connections.</a:t>
            </a:r>
          </a:p>
          <a:p>
            <a:pPr>
              <a:spcAft>
                <a:spcPts val="800"/>
              </a:spcAft>
              <a:defRPr sz="1400" b="0">
                <a:solidFill>
                  <a:srgbClr val="0F172A"/>
                </a:solidFill>
                <a:latin typeface="Segoe UI"/>
              </a:defRPr>
            </a:pPr>
            <a:r>
              <a:rPr sz="1400" b="0">
                <a:solidFill>
                  <a:srgbClr val="0F172A"/>
                </a:solidFill>
                <a:latin typeface="Segoe UI"/>
              </a:rPr>
              <a:t>• Cargar arquitecturas de keras.applications y leer sus tamaños (MobileNetV3, EfficientNetB0, ConvNeXtTiny).</a:t>
            </a:r>
          </a:p>
          <a:p>
            <a:pPr>
              <a:spcAft>
                <a:spcPts val="800"/>
              </a:spcAft>
              <a:defRPr sz="1400" b="0">
                <a:solidFill>
                  <a:srgbClr val="0F172A"/>
                </a:solidFill>
                <a:latin typeface="Segoe UI"/>
              </a:defRPr>
            </a:pPr>
            <a:r>
              <a:rPr sz="1400" b="0">
                <a:solidFill>
                  <a:srgbClr val="0F172A"/>
                </a:solidFill>
                <a:latin typeface="Segoe UI"/>
              </a:rPr>
              <a:t>• Elegir la arquitectura adecuada según constraint (latency, accuracy, memory).</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101 — Regresión y clasificación con MLP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6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130 — Arquitecturas CNN: LeNet, AlexNet, VGG, GoogLeNet, ResNet, Xception, SENet, EfficientNet, ConvNeXt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LeNet-5 (1998): 7 capas, MNIST. La cuna.</a:t>
            </a:r>
          </a:p>
          <a:p>
            <a:pPr>
              <a:spcAft>
                <a:spcPts val="1000"/>
              </a:spcAft>
              <a:defRPr sz="1600" b="0">
                <a:solidFill>
                  <a:srgbClr val="0F172A"/>
                </a:solidFill>
                <a:latin typeface="Segoe UI"/>
              </a:defRPr>
            </a:pPr>
            <a:r>
              <a:rPr sz="1600" b="0">
                <a:solidFill>
                  <a:srgbClr val="0F172A"/>
                </a:solidFill>
                <a:latin typeface="Segoe UI"/>
              </a:rPr>
              <a:t>• AlexNet (2012): GPU + ReLU + Dropout. Ganó ImageNet → revolución DL.</a:t>
            </a:r>
          </a:p>
          <a:p>
            <a:pPr>
              <a:spcAft>
                <a:spcPts val="1000"/>
              </a:spcAft>
              <a:defRPr sz="1600" b="0">
                <a:solidFill>
                  <a:srgbClr val="0F172A"/>
                </a:solidFill>
                <a:latin typeface="Segoe UI"/>
              </a:defRPr>
            </a:pPr>
            <a:r>
              <a:rPr sz="1600" b="0">
                <a:solidFill>
                  <a:srgbClr val="0F172A"/>
                </a:solidFill>
                <a:latin typeface="Segoe UI"/>
              </a:rPr>
              <a:t>• VGG (2014): muy uniforme — solo conv 3×3 + maxpool. 138M parámetros.</a:t>
            </a:r>
          </a:p>
          <a:p>
            <a:pPr>
              <a:spcAft>
                <a:spcPts val="1000"/>
              </a:spcAft>
              <a:defRPr sz="1600" b="0">
                <a:solidFill>
                  <a:srgbClr val="0F172A"/>
                </a:solidFill>
                <a:latin typeface="Segoe UI"/>
              </a:defRPr>
            </a:pPr>
            <a:r>
              <a:rPr sz="1600" b="0">
                <a:solidFill>
                  <a:srgbClr val="0F172A"/>
                </a:solidFill>
                <a:latin typeface="Segoe UI"/>
              </a:rPr>
              <a:t>• GoogLeNet / Inception (2014): módulos paralelos con kernels 1×1, 3×3, 5×5.</a:t>
            </a:r>
          </a:p>
          <a:p>
            <a:pPr>
              <a:spcAft>
                <a:spcPts val="1000"/>
              </a:spcAft>
              <a:defRPr sz="1600" b="0">
                <a:solidFill>
                  <a:srgbClr val="0F172A"/>
                </a:solidFill>
                <a:latin typeface="Segoe UI"/>
              </a:defRPr>
            </a:pPr>
            <a:r>
              <a:rPr sz="1600" b="0">
                <a:solidFill>
                  <a:srgbClr val="0F172A"/>
                </a:solidFill>
                <a:latin typeface="Segoe UI"/>
              </a:rPr>
              <a:t>• ResNet (2015): skip connections → entrenamiento de redes de 152 capas posible. Cambió el juego.</a:t>
            </a:r>
          </a:p>
          <a:p>
            <a:pPr>
              <a:spcAft>
                <a:spcPts val="1000"/>
              </a:spcAft>
              <a:defRPr sz="1600" b="0">
                <a:solidFill>
                  <a:srgbClr val="0F172A"/>
                </a:solidFill>
                <a:latin typeface="Segoe UI"/>
              </a:defRPr>
            </a:pPr>
            <a:r>
              <a:rPr sz="1600" b="0">
                <a:solidFill>
                  <a:srgbClr val="0F172A"/>
                </a:solidFill>
                <a:latin typeface="Segoe UI"/>
              </a:rPr>
              <a:t>• Xception (2017): depthwise-separable convolutions → eficiencia.</a:t>
            </a:r>
          </a:p>
          <a:p>
            <a:pPr>
              <a:spcAft>
                <a:spcPts val="1000"/>
              </a:spcAft>
              <a:defRPr sz="1600" b="0">
                <a:solidFill>
                  <a:srgbClr val="0F172A"/>
                </a:solidFill>
                <a:latin typeface="Segoe UI"/>
              </a:defRPr>
            </a:pPr>
            <a:r>
              <a:rPr sz="1600" b="0">
                <a:solidFill>
                  <a:srgbClr val="0F172A"/>
                </a:solidFill>
                <a:latin typeface="Segoe UI"/>
              </a:rPr>
              <a:t>• SENet (2017): attention sobre canales (squeeze-and-excite).</a:t>
            </a:r>
          </a:p>
        </p:txBody>
      </p:sp>
    </p:spTree>
  </p:cSld>
  <p:clrMapOvr>
    <a:masterClrMapping/>
  </p:clrMapOvr>
</p:sld>
</file>

<file path=ppt/slides/slide16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130 — Arquitecturas CNN: LeNet, AlexNet, VGG, GoogLeNet, ResNet, Xception, SENet, EfficientNet, ConvNeXt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6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130 — Arquitecturas CNN: LeNet, AlexNet, VGG, GoogLeNet, ResNet, Xception, SENet, EfficientNet, ConvNeXt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Cargar varios modelos: keras.applications.{ResNet50, EfficientNetB0, ConvNeXtTiny}(weights='imagenet').</a:t>
            </a:r>
          </a:p>
          <a:p>
            <a:pPr>
              <a:spcAft>
                <a:spcPts val="800"/>
              </a:spcAft>
              <a:defRPr sz="1400" b="0">
                <a:solidFill>
                  <a:srgbClr val="0F172A"/>
                </a:solidFill>
                <a:latin typeface="Segoe UI"/>
              </a:defRPr>
            </a:pPr>
            <a:r>
              <a:rPr sz="1400" b="0">
                <a:solidFill>
                  <a:srgbClr val="0F172A"/>
                </a:solidFill>
                <a:latin typeface="Segoe UI"/>
              </a:rPr>
              <a:t>• Mini-ResNet: implementar 4 bloques residuales: def res_block(x): return x + Conv(64,3,padding='same')(ReLU()(Conv(64,3,padding='same')(x))).</a:t>
            </a:r>
          </a:p>
          <a:p>
            <a:pPr>
              <a:spcAft>
                <a:spcPts val="800"/>
              </a:spcAft>
              <a:defRPr sz="1400" b="0">
                <a:solidFill>
                  <a:srgbClr val="0F172A"/>
                </a:solidFill>
                <a:latin typeface="Segoe UI"/>
              </a:defRPr>
            </a:pPr>
            <a:r>
              <a:rPr sz="1400" b="0">
                <a:solidFill>
                  <a:srgbClr val="0F172A"/>
                </a:solidFill>
                <a:latin typeface="Segoe UI"/>
              </a:rPr>
              <a:t>• Skip connection a mano: comparar entrenamiento de un "ResNet" sin skip vs con skip a 50 capas.</a:t>
            </a:r>
          </a:p>
          <a:p>
            <a:pPr>
              <a:spcAft>
                <a:spcPts val="800"/>
              </a:spcAft>
              <a:defRPr sz="1400" b="0">
                <a:solidFill>
                  <a:srgbClr val="0F172A"/>
                </a:solidFill>
                <a:latin typeface="Segoe UI"/>
              </a:defRPr>
            </a:pPr>
            <a:r>
              <a:rPr sz="1400" b="0">
                <a:solidFill>
                  <a:srgbClr val="0F172A"/>
                </a:solidFill>
                <a:latin typeface="Segoe UI"/>
              </a:rPr>
              <a:t>• Depthwise-separable: usar SeparableConv2D en lugar de Conv2D en el mismo modelo.</a:t>
            </a:r>
          </a:p>
          <a:p>
            <a:pPr>
              <a:spcAft>
                <a:spcPts val="800"/>
              </a:spcAft>
              <a:defRPr sz="1400" b="0">
                <a:solidFill>
                  <a:srgbClr val="0F172A"/>
                </a:solidFill>
                <a:latin typeface="Segoe UI"/>
              </a:defRPr>
            </a:pPr>
            <a:r>
              <a:rPr sz="1400" b="0">
                <a:solidFill>
                  <a:srgbClr val="0F172A"/>
                </a:solidFill>
                <a:latin typeface="Segoe UI"/>
              </a:rPr>
              <a:t>• Squeeze-Excite: implementar un bloque SE manualmente: s = GlobalAvgPool(x); s = Dense(C//r)(s); s = Dense(C, sigmoid)(s); return x * Reshape((1,1,C))(s).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ResNet50 (clásico).</a:t>
            </a:r>
          </a:p>
          <a:p>
            <a:pPr>
              <a:spcAft>
                <a:spcPts val="800"/>
              </a:spcAft>
              <a:defRPr sz="1500" b="0">
                <a:solidFill>
                  <a:srgbClr val="0F172A"/>
                </a:solidFill>
                <a:latin typeface="Segoe UI"/>
              </a:defRPr>
            </a:pPr>
            <a:r>
              <a:rPr sz="1500" b="0">
                <a:solidFill>
                  <a:srgbClr val="0F172A"/>
                </a:solidFill>
                <a:latin typeface="Segoe UI"/>
              </a:rPr>
              <a:t>• EfficientNetB0 (eficiente).</a:t>
            </a:r>
          </a:p>
          <a:p>
            <a:pPr>
              <a:spcAft>
                <a:spcPts val="800"/>
              </a:spcAft>
              <a:defRPr sz="1500" b="0">
                <a:solidFill>
                  <a:srgbClr val="0F172A"/>
                </a:solidFill>
                <a:latin typeface="Segoe UI"/>
              </a:defRPr>
            </a:pPr>
            <a:r>
              <a:rPr sz="1500" b="0">
                <a:solidFill>
                  <a:srgbClr val="0F172A"/>
                </a:solidFill>
                <a:latin typeface="Segoe UI"/>
              </a:rPr>
              <a:t>• MobileNetV3Small (móvil).</a:t>
            </a:r>
          </a:p>
          <a:p>
            <a:pPr>
              <a:spcAft>
                <a:spcPts val="800"/>
              </a:spcAft>
              <a:defRPr sz="1500" b="0">
                <a:solidFill>
                  <a:srgbClr val="0F172A"/>
                </a:solidFill>
                <a:latin typeface="Segoe UI"/>
              </a:defRPr>
            </a:pPr>
            <a:r>
              <a:rPr sz="1500" b="0">
                <a:solidFill>
                  <a:srgbClr val="0F172A"/>
                </a:solidFill>
                <a:latin typeface="Segoe UI"/>
              </a:rPr>
              <a:t>• ConvNeXtTiny (moderno).</a:t>
            </a:r>
          </a:p>
        </p:txBody>
      </p:sp>
    </p:spTree>
  </p:cSld>
  <p:clrMapOvr>
    <a:masterClrMapping/>
  </p:clrMapOvr>
</p:sld>
</file>

<file path=ppt/slides/slide16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131</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131 — Transfer learning con CNNs preentrenadas</a:t>
            </a:r>
          </a:p>
        </p:txBody>
      </p:sp>
    </p:spTree>
  </p:cSld>
  <p:clrMapOvr>
    <a:masterClrMapping/>
  </p:clrMapOvr>
</p:sld>
</file>

<file path=ppt/slides/slide16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131 — Transfer learning con CNNs preentrenadas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14 § Using Pretrained Models from Keras.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Aplicar transfer learning específicamente en visión — el caso de uso más común del campo. Profundizar la clase 101 con receta industrial: data augmentation, fine-tuning gradual, learning rate diferencial, y manejo de BatchNorm en fine-tuning (un gotcha clásico).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Construir pipeline con image_dataset_from_directory + augmentation (RandomFlip, RandomRotation, RandomZoom).</a:t>
            </a:r>
          </a:p>
          <a:p>
            <a:pPr>
              <a:spcAft>
                <a:spcPts val="800"/>
              </a:spcAft>
              <a:defRPr sz="1400" b="0">
                <a:solidFill>
                  <a:srgbClr val="0F172A"/>
                </a:solidFill>
                <a:latin typeface="Segoe UI"/>
              </a:defRPr>
            </a:pPr>
            <a:r>
              <a:rPr sz="1400" b="0">
                <a:solidFill>
                  <a:srgbClr val="0F172A"/>
                </a:solidFill>
                <a:latin typeface="Segoe UI"/>
              </a:rPr>
              <a:t>• Aplicar el preprocess_input específico del modelo base.</a:t>
            </a:r>
          </a:p>
          <a:p>
            <a:pPr>
              <a:spcAft>
                <a:spcPts val="800"/>
              </a:spcAft>
              <a:defRPr sz="1400" b="0">
                <a:solidFill>
                  <a:srgbClr val="0F172A"/>
                </a:solidFill>
                <a:latin typeface="Segoe UI"/>
              </a:defRPr>
            </a:pPr>
            <a:r>
              <a:rPr sz="1400" b="0">
                <a:solidFill>
                  <a:srgbClr val="0F172A"/>
                </a:solidFill>
                <a:latin typeface="Segoe UI"/>
              </a:rPr>
              <a:t>• Hacer fine-tuning en 2 fases con LR diferencial.</a:t>
            </a:r>
          </a:p>
          <a:p>
            <a:pPr>
              <a:spcAft>
                <a:spcPts val="800"/>
              </a:spcAft>
              <a:defRPr sz="1400" b="0">
                <a:solidFill>
                  <a:srgbClr val="0F172A"/>
                </a:solidFill>
                <a:latin typeface="Segoe UI"/>
              </a:defRPr>
            </a:pPr>
            <a:r>
              <a:rPr sz="1400" b="0">
                <a:solidFill>
                  <a:srgbClr val="0F172A"/>
                </a:solidFill>
                <a:latin typeface="Segoe UI"/>
              </a:rPr>
              <a:t>• Manejar correctamente BatchNorm en fine-tuning (mantenerlo en inference mode si descongelaste pocas capas).</a:t>
            </a:r>
          </a:p>
          <a:p>
            <a:pPr>
              <a:spcAft>
                <a:spcPts val="800"/>
              </a:spcAft>
              <a:defRPr sz="1400" b="0">
                <a:solidFill>
                  <a:srgbClr val="0F172A"/>
                </a:solidFill>
                <a:latin typeface="Segoe UI"/>
              </a:defRPr>
            </a:pPr>
            <a:r>
              <a:rPr sz="1400" b="0">
                <a:solidFill>
                  <a:srgbClr val="0F172A"/>
                </a:solidFill>
                <a:latin typeface="Segoe UI"/>
              </a:rPr>
              <a:t>• Comparar feature extraction (frozen base + nueva head) vs fine-tune (descongelar todo) según tamaño del dataset.</a:t>
            </a:r>
          </a:p>
        </p:txBody>
      </p:sp>
    </p:spTree>
  </p:cSld>
  <p:clrMapOvr>
    <a:masterClrMapping/>
  </p:clrMapOvr>
</p:sld>
</file>

<file path=ppt/slides/slide16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131 — Transfer learning con CNNs preentrenadas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Augmentation como capa: RandomFlip, RandomRotation, RandomZoom, RandomCrop, RandomContrast.</a:t>
            </a:r>
          </a:p>
          <a:p>
            <a:pPr>
              <a:spcAft>
                <a:spcPts val="1000"/>
              </a:spcAft>
              <a:defRPr sz="1600" b="0">
                <a:solidFill>
                  <a:srgbClr val="0F172A"/>
                </a:solidFill>
                <a:latin typeface="Segoe UI"/>
              </a:defRPr>
            </a:pPr>
            <a:r>
              <a:rPr sz="1600" b="0">
                <a:solidFill>
                  <a:srgbClr val="0F172A"/>
                </a:solidFill>
                <a:latin typeface="Segoe UI"/>
              </a:rPr>
              <a:t>• preprocess_input por modelo (cada red espera su escalado).</a:t>
            </a:r>
          </a:p>
          <a:p>
            <a:pPr>
              <a:spcAft>
                <a:spcPts val="1000"/>
              </a:spcAft>
              <a:defRPr sz="1600" b="0">
                <a:solidFill>
                  <a:srgbClr val="0F172A"/>
                </a:solidFill>
                <a:latin typeface="Segoe UI"/>
              </a:defRPr>
            </a:pPr>
            <a:r>
              <a:rPr sz="1600" b="0">
                <a:solidFill>
                  <a:srgbClr val="0F172A"/>
                </a:solidFill>
                <a:latin typeface="Segoe UI"/>
              </a:rPr>
              <a:t>• 2-stage training: freeze + head warmup → unfreeze + LR bajo.</a:t>
            </a:r>
          </a:p>
          <a:p>
            <a:pPr>
              <a:spcAft>
                <a:spcPts val="1000"/>
              </a:spcAft>
              <a:defRPr sz="1600" b="0">
                <a:solidFill>
                  <a:srgbClr val="0F172A"/>
                </a:solidFill>
                <a:latin typeface="Segoe UI"/>
              </a:defRPr>
            </a:pPr>
            <a:r>
              <a:rPr sz="1600" b="0">
                <a:solidFill>
                  <a:srgbClr val="0F172A"/>
                </a:solidFill>
                <a:latin typeface="Segoe UI"/>
              </a:rPr>
              <a:t>• BN gotcha: cuando descongelás, BN sigue actualizando moving averages → puede dañar pretraining.</a:t>
            </a:r>
          </a:p>
          <a:p>
            <a:pPr>
              <a:spcAft>
                <a:spcPts val="1000"/>
              </a:spcAft>
              <a:defRPr sz="1600" b="0">
                <a:solidFill>
                  <a:srgbClr val="0F172A"/>
                </a:solidFill>
                <a:latin typeface="Segoe UI"/>
              </a:defRPr>
            </a:pPr>
            <a:r>
              <a:rPr sz="1600" b="0">
                <a:solidFill>
                  <a:srgbClr val="0F172A"/>
                </a:solidFill>
                <a:latin typeface="Segoe UI"/>
              </a:rPr>
              <a:t>• MixUp, CutMix, RandAugment como augmentations modernas (anticipo).</a:t>
            </a:r>
          </a:p>
        </p:txBody>
      </p:sp>
    </p:spTree>
  </p:cSld>
  <p:clrMapOvr>
    <a:masterClrMapping/>
  </p:clrMapOvr>
</p:sld>
</file>

<file path=ppt/slides/slide16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131 — Transfer learning con CNNs preentrenadas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6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131 — Transfer learning con CNNs preentrenadas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Pipeline con augmentation: RandomFlip + RandomRotation(0.1) + RandomZoom(0.1) como capas.</a:t>
            </a:r>
          </a:p>
          <a:p>
            <a:pPr>
              <a:spcAft>
                <a:spcPts val="800"/>
              </a:spcAft>
              <a:defRPr sz="1400" b="0">
                <a:solidFill>
                  <a:srgbClr val="0F172A"/>
                </a:solidFill>
                <a:latin typeface="Segoe UI"/>
              </a:defRPr>
            </a:pPr>
            <a:r>
              <a:rPr sz="1400" b="0">
                <a:solidFill>
                  <a:srgbClr val="0F172A"/>
                </a:solidFill>
                <a:latin typeface="Segoe UI"/>
              </a:rPr>
              <a:t>• Modelo con base + head: base = EfficientNetB0(include_top=False, weights='imagenet'); base.trainable = False; model = Sequential([data_aug, preprocess_input, base, GlobalAvgPool, Dropout, Dense(num_classes)]).</a:t>
            </a:r>
          </a:p>
          <a:p>
            <a:pPr>
              <a:spcAft>
                <a:spcPts val="800"/>
              </a:spcAft>
              <a:defRPr sz="1400" b="0">
                <a:solidFill>
                  <a:srgbClr val="0F172A"/>
                </a:solidFill>
                <a:latin typeface="Segoe UI"/>
              </a:defRPr>
            </a:pPr>
            <a:r>
              <a:rPr sz="1400" b="0">
                <a:solidFill>
                  <a:srgbClr val="0F172A"/>
                </a:solidFill>
                <a:latin typeface="Segoe UI"/>
              </a:rPr>
              <a:t>• Etapa 1 (head warmup): Adam(1e-3), entrenar 5 épocas.</a:t>
            </a:r>
          </a:p>
          <a:p>
            <a:pPr>
              <a:spcAft>
                <a:spcPts val="800"/>
              </a:spcAft>
              <a:defRPr sz="1400" b="0">
                <a:solidFill>
                  <a:srgbClr val="0F172A"/>
                </a:solidFill>
                <a:latin typeface="Segoe UI"/>
              </a:defRPr>
            </a:pPr>
            <a:r>
              <a:rPr sz="1400" b="0">
                <a:solidFill>
                  <a:srgbClr val="0F172A"/>
                </a:solidFill>
                <a:latin typeface="Segoe UI"/>
              </a:rPr>
              <a:t>• Etapa 2 (fine-tune): base.trainable = True, recompilar con Adam(1e-5).</a:t>
            </a:r>
          </a:p>
          <a:p>
            <a:pPr>
              <a:spcAft>
                <a:spcPts val="800"/>
              </a:spcAft>
              <a:defRPr sz="1400" b="0">
                <a:solidFill>
                  <a:srgbClr val="0F172A"/>
                </a:solidFill>
                <a:latin typeface="Segoe UI"/>
              </a:defRPr>
            </a:pPr>
            <a:r>
              <a:rPr sz="1400" b="0">
                <a:solidFill>
                  <a:srgbClr val="0F172A"/>
                </a:solidFill>
                <a:latin typeface="Segoe UI"/>
              </a:rPr>
              <a:t>• BN gotcha: con base.trainable = True pero pasando training=False a la base durante fine-tuning → BN no se actualiza.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Pipeline completo con augmentation.</a:t>
            </a:r>
          </a:p>
          <a:p>
            <a:pPr>
              <a:spcAft>
                <a:spcPts val="800"/>
              </a:spcAft>
              <a:defRPr sz="1500" b="0">
                <a:solidFill>
                  <a:srgbClr val="0F172A"/>
                </a:solidFill>
                <a:latin typeface="Segoe UI"/>
              </a:defRPr>
            </a:pPr>
            <a:r>
              <a:rPr sz="1500" b="0">
                <a:solidFill>
                  <a:srgbClr val="0F172A"/>
                </a:solidFill>
                <a:latin typeface="Segoe UI"/>
              </a:rPr>
              <a:t>• Transfer learning con EfficientNetB0 en 2 fases.</a:t>
            </a:r>
          </a:p>
          <a:p>
            <a:pPr>
              <a:spcAft>
                <a:spcPts val="800"/>
              </a:spcAft>
              <a:defRPr sz="1500" b="0">
                <a:solidFill>
                  <a:srgbClr val="0F172A"/>
                </a:solidFill>
                <a:latin typeface="Segoe UI"/>
              </a:defRPr>
            </a:pPr>
            <a:r>
              <a:rPr sz="1500" b="0">
                <a:solidFill>
                  <a:srgbClr val="0F172A"/>
                </a:solidFill>
                <a:latin typeface="Segoe UI"/>
              </a:rPr>
              <a:t>• Reportar accuracy de cada fase.</a:t>
            </a:r>
          </a:p>
          <a:p>
            <a:pPr>
              <a:spcAft>
                <a:spcPts val="800"/>
              </a:spcAft>
              <a:defRPr sz="1500" b="0">
                <a:solidFill>
                  <a:srgbClr val="0F172A"/>
                </a:solidFill>
                <a:latin typeface="Segoe UI"/>
              </a:defRPr>
            </a:pPr>
            <a:r>
              <a:rPr sz="1500" b="0">
                <a:solidFill>
                  <a:srgbClr val="0F172A"/>
                </a:solidFill>
                <a:latin typeface="Segoe UI"/>
              </a:rPr>
              <a:t>• Comparar contra entrenar EfficientNet desde cero (sin transfer).</a:t>
            </a:r>
          </a:p>
        </p:txBody>
      </p:sp>
    </p:spTree>
  </p:cSld>
  <p:clrMapOvr>
    <a:masterClrMapping/>
  </p:clrMapOvr>
</p:sld>
</file>

<file path=ppt/slides/slide16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132</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132 — Localización, detección, segmentación (+ DETR, Segment Anything, YOLOv11)</a:t>
            </a:r>
          </a:p>
        </p:txBody>
      </p:sp>
    </p:spTree>
  </p:cSld>
  <p:clrMapOvr>
    <a:masterClrMapping/>
  </p:clrMapOvr>
</p:sld>
</file>

<file path=ppt/slides/slide16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132 — Localización, detección, segmentación (+ DETR, Segment Anything, YOLOv11)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14 § Object Detection y § Semantic Segmentation + papers DETR, SAM, YOLOv11.  Duración estimada: 90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Saber detectar y segmentar objetos en imágenes — la tarea de visión más compleja y más comercial. Conocer la evolución: Faster R-CNN (two-stage, lento + preciso) → YOLO (one-stage, rápido) → DETR (Transformer, end-to-end) → YOLOv11 (estado del arte 2024) → Segment Anything (SAM/SAM 2) (foundation model para segmentación).</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Distinguir las 4 tareas: clasificación, localización (1 objeto), detección (N objetos + cajas), segmentación (pixel-wise mask).</a:t>
            </a:r>
          </a:p>
          <a:p>
            <a:pPr>
              <a:spcAft>
                <a:spcPts val="800"/>
              </a:spcAft>
              <a:defRPr sz="1400" b="0">
                <a:solidFill>
                  <a:srgbClr val="0F172A"/>
                </a:solidFill>
                <a:latin typeface="Segoe UI"/>
              </a:defRPr>
            </a:pPr>
            <a:r>
              <a:rPr sz="1400" b="0">
                <a:solidFill>
                  <a:srgbClr val="0F172A"/>
                </a:solidFill>
                <a:latin typeface="Segoe UI"/>
              </a:rPr>
              <a:t>• Usar un modelo YOLOv11 preentrenado con ultralytics: model = YOLO('yolo11n.pt'); results = model('imagen.jpg').</a:t>
            </a:r>
          </a:p>
          <a:p>
            <a:pPr>
              <a:spcAft>
                <a:spcPts val="800"/>
              </a:spcAft>
              <a:defRPr sz="1400" b="0">
                <a:solidFill>
                  <a:srgbClr val="0F172A"/>
                </a:solidFill>
                <a:latin typeface="Segoe UI"/>
              </a:defRPr>
            </a:pPr>
            <a:r>
              <a:rPr sz="1400" b="0">
                <a:solidFill>
                  <a:srgbClr val="0F172A"/>
                </a:solidFill>
                <a:latin typeface="Segoe UI"/>
              </a:rPr>
              <a:t>• Aplicar Segment Anything (SAM 2) para segmentación promptable con puntos o cajas como input.</a:t>
            </a:r>
          </a:p>
          <a:p>
            <a:pPr>
              <a:spcAft>
                <a:spcPts val="800"/>
              </a:spcAft>
              <a:defRPr sz="1400" b="0">
                <a:solidFill>
                  <a:srgbClr val="0F172A"/>
                </a:solidFill>
                <a:latin typeface="Segoe UI"/>
              </a:defRPr>
            </a:pPr>
            <a:r>
              <a:rPr sz="1400" b="0">
                <a:solidFill>
                  <a:srgbClr val="0F172A"/>
                </a:solidFill>
                <a:latin typeface="Segoe UI"/>
              </a:rPr>
              <a:t>• Reconocer cuándo elegir DETR (mejor formal, lento) vs YOLO (rápido, default industrial) vs SAM (pre-entrenado universal).</a:t>
            </a:r>
          </a:p>
          <a:p>
            <a:pPr>
              <a:spcAft>
                <a:spcPts val="800"/>
              </a:spcAft>
              <a:defRPr sz="1400" b="0">
                <a:solidFill>
                  <a:srgbClr val="0F172A"/>
                </a:solidFill>
                <a:latin typeface="Segoe UI"/>
              </a:defRPr>
            </a:pPr>
            <a:r>
              <a:rPr sz="1400" b="0">
                <a:solidFill>
                  <a:srgbClr val="0F172A"/>
                </a:solidFill>
                <a:latin typeface="Segoe UI"/>
              </a:rPr>
              <a:t>• Métricas: IoU, mAP, COCO AP@[.5:.05:.95].</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101 — Regresión y clasificación con MLP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MLP regresión: California Housing, MLP [64, 32] con Normalization(), salida linear, loss mse.</a:t>
            </a:r>
          </a:p>
          <a:p>
            <a:pPr>
              <a:spcAft>
                <a:spcPts val="800"/>
              </a:spcAft>
              <a:defRPr sz="1400" b="0">
                <a:solidFill>
                  <a:srgbClr val="0F172A"/>
                </a:solidFill>
                <a:latin typeface="Segoe UI"/>
              </a:defRPr>
            </a:pPr>
            <a:r>
              <a:rPr sz="1400" b="0">
                <a:solidFill>
                  <a:srgbClr val="0F172A"/>
                </a:solidFill>
                <a:latin typeface="Segoe UI"/>
              </a:rPr>
              <a:t>• MLP binario: breast_cancer, MLP [32, 16], salida sigmoid, loss binary_crossentropy.</a:t>
            </a:r>
          </a:p>
          <a:p>
            <a:pPr>
              <a:spcAft>
                <a:spcPts val="800"/>
              </a:spcAft>
              <a:defRPr sz="1400" b="0">
                <a:solidFill>
                  <a:srgbClr val="0F172A"/>
                </a:solidFill>
                <a:latin typeface="Segoe UI"/>
              </a:defRPr>
            </a:pPr>
            <a:r>
              <a:rPr sz="1400" b="0">
                <a:solidFill>
                  <a:srgbClr val="0F172A"/>
                </a:solidFill>
                <a:latin typeface="Segoe UI"/>
              </a:rPr>
              <a:t>• MLP multiclase: Fashion-MNIST (aplastado a 784), MLP [256, 128], salida softmax(10), loss sparse_categorical_crossentropy.</a:t>
            </a:r>
          </a:p>
          <a:p>
            <a:pPr>
              <a:spcAft>
                <a:spcPts val="800"/>
              </a:spcAft>
              <a:defRPr sz="1400" b="0">
                <a:solidFill>
                  <a:srgbClr val="0F172A"/>
                </a:solidFill>
                <a:latin typeface="Segoe UI"/>
              </a:defRPr>
            </a:pPr>
            <a:r>
              <a:rPr sz="1400" b="0">
                <a:solidFill>
                  <a:srgbClr val="0F172A"/>
                </a:solidFill>
                <a:latin typeface="Segoe UI"/>
              </a:rPr>
              <a:t>• Curvas y overfitting: entrenar el modelo 3 por 50 épocas sin early stopping.</a:t>
            </a:r>
          </a:p>
          <a:p>
            <a:pPr>
              <a:spcAft>
                <a:spcPts val="800"/>
              </a:spcAft>
              <a:defRPr sz="1400" b="0">
                <a:solidFill>
                  <a:srgbClr val="0F172A"/>
                </a:solidFill>
                <a:latin typeface="Segoe UI"/>
              </a:defRPr>
            </a:pPr>
            <a:r>
              <a:rPr sz="1400" b="0">
                <a:solidFill>
                  <a:srgbClr val="0F172A"/>
                </a:solidFill>
                <a:latin typeface="Segoe UI"/>
              </a:rPr>
              <a:t>• EarlyStopping: repetir con EarlyStopping(patience=5, restore_best_weights=True).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Cargar y normalizar (/ 255).</a:t>
            </a:r>
          </a:p>
          <a:p>
            <a:pPr>
              <a:spcAft>
                <a:spcPts val="800"/>
              </a:spcAft>
              <a:defRPr sz="1400" b="0">
                <a:solidFill>
                  <a:srgbClr val="0F172A"/>
                </a:solidFill>
                <a:latin typeface="Segoe UI"/>
              </a:defRPr>
            </a:pPr>
            <a:r>
              <a:rPr sz="1400" b="0">
                <a:solidFill>
                  <a:srgbClr val="0F172A"/>
                </a:solidFill>
                <a:latin typeface="Segoe UI"/>
              </a:rPr>
              <a:t>• Split train (50 000) / val (10 000) / test (10 000).</a:t>
            </a:r>
          </a:p>
          <a:p>
            <a:pPr>
              <a:spcAft>
                <a:spcPts val="800"/>
              </a:spcAft>
              <a:defRPr sz="1400" b="0">
                <a:solidFill>
                  <a:srgbClr val="0F172A"/>
                </a:solidFill>
                <a:latin typeface="Segoe UI"/>
              </a:defRPr>
            </a:pPr>
            <a:r>
              <a:rPr sz="1400" b="0">
                <a:solidFill>
                  <a:srgbClr val="0F172A"/>
                </a:solidFill>
                <a:latin typeface="Segoe UI"/>
              </a:rPr>
              <a:t>• MLP [300, 100], ReLU, salida softmax.</a:t>
            </a:r>
          </a:p>
          <a:p>
            <a:pPr>
              <a:spcAft>
                <a:spcPts val="800"/>
              </a:spcAft>
              <a:defRPr sz="1400" b="0">
                <a:solidFill>
                  <a:srgbClr val="0F172A"/>
                </a:solidFill>
                <a:latin typeface="Segoe UI"/>
              </a:defRPr>
            </a:pPr>
            <a:r>
              <a:rPr sz="1400" b="0">
                <a:solidFill>
                  <a:srgbClr val="0F172A"/>
                </a:solidFill>
                <a:latin typeface="Segoe UI"/>
              </a:rPr>
              <a:t>• Compilar con optimizer='adam', loss='sparse_categorical_crossentropy', metrics=['accuracy'].</a:t>
            </a:r>
          </a:p>
          <a:p>
            <a:pPr>
              <a:spcAft>
                <a:spcPts val="800"/>
              </a:spcAft>
              <a:defRPr sz="1400" b="0">
                <a:solidFill>
                  <a:srgbClr val="0F172A"/>
                </a:solidFill>
                <a:latin typeface="Segoe UI"/>
              </a:defRPr>
            </a:pPr>
            <a:r>
              <a:rPr sz="1400" b="0">
                <a:solidFill>
                  <a:srgbClr val="0F172A"/>
                </a:solidFill>
                <a:latin typeface="Segoe UI"/>
              </a:rPr>
              <a:t>• Entrenar con EarlyStopping(patience=5) y ModelCheckpoint('best.keras', save_best_only=True).</a:t>
            </a:r>
          </a:p>
        </p:txBody>
      </p:sp>
    </p:spTree>
  </p:cSld>
  <p:clrMapOvr>
    <a:masterClrMapping/>
  </p:clrMapOvr>
</p:sld>
</file>

<file path=ppt/slides/slide17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132 — Localización, detección, segmentación (+ DETR, Segment Anything, YOLOv11)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Localización vs detección vs instance segmentation vs semantic segmentation.</a:t>
            </a:r>
          </a:p>
          <a:p>
            <a:pPr>
              <a:spcAft>
                <a:spcPts val="1000"/>
              </a:spcAft>
              <a:defRPr sz="1600" b="0">
                <a:solidFill>
                  <a:srgbClr val="0F172A"/>
                </a:solidFill>
                <a:latin typeface="Segoe UI"/>
              </a:defRPr>
            </a:pPr>
            <a:r>
              <a:rPr sz="1600" b="0">
                <a:solidFill>
                  <a:srgbClr val="0F172A"/>
                </a:solidFill>
                <a:latin typeface="Segoe UI"/>
              </a:rPr>
              <a:t>• IoU, mAP, COCO benchmark.</a:t>
            </a:r>
          </a:p>
          <a:p>
            <a:pPr>
              <a:spcAft>
                <a:spcPts val="1000"/>
              </a:spcAft>
              <a:defRPr sz="1600" b="0">
                <a:solidFill>
                  <a:srgbClr val="0F172A"/>
                </a:solidFill>
                <a:latin typeface="Segoe UI"/>
              </a:defRPr>
            </a:pPr>
            <a:r>
              <a:rPr sz="1600" b="0">
                <a:solidFill>
                  <a:srgbClr val="0F172A"/>
                </a:solidFill>
                <a:latin typeface="Segoe UI"/>
              </a:rPr>
              <a:t>• Anchors vs anchor-free.</a:t>
            </a:r>
          </a:p>
          <a:p>
            <a:pPr>
              <a:spcAft>
                <a:spcPts val="1000"/>
              </a:spcAft>
              <a:defRPr sz="1600" b="0">
                <a:solidFill>
                  <a:srgbClr val="0F172A"/>
                </a:solidFill>
                <a:latin typeface="Segoe UI"/>
              </a:defRPr>
            </a:pPr>
            <a:r>
              <a:rPr sz="1600" b="0">
                <a:solidFill>
                  <a:srgbClr val="0F172A"/>
                </a:solidFill>
                <a:latin typeface="Segoe UI"/>
              </a:rPr>
              <a:t>• One-stage (YOLO, SSD) vs two-stage (Faster R-CNN).</a:t>
            </a:r>
          </a:p>
          <a:p>
            <a:pPr>
              <a:spcAft>
                <a:spcPts val="1000"/>
              </a:spcAft>
              <a:defRPr sz="1600" b="0">
                <a:solidFill>
                  <a:srgbClr val="0F172A"/>
                </a:solidFill>
                <a:latin typeface="Segoe UI"/>
              </a:defRPr>
            </a:pPr>
            <a:r>
              <a:rPr sz="1600" b="0">
                <a:solidFill>
                  <a:srgbClr val="0F172A"/>
                </a:solidFill>
                <a:latin typeface="Segoe UI"/>
              </a:rPr>
              <a:t>• Complemento moderno: DETR (Carion et al. 2020), SAM/SAM 2 (Meta 2023/2024), YOLOv11 (Ultralytics 2024).</a:t>
            </a:r>
          </a:p>
          <a:p>
            <a:pPr>
              <a:spcAft>
                <a:spcPts val="1000"/>
              </a:spcAft>
              <a:defRPr sz="1600" b="0">
                <a:solidFill>
                  <a:srgbClr val="0F172A"/>
                </a:solidFill>
                <a:latin typeface="Segoe UI"/>
              </a:defRPr>
            </a:pPr>
            <a:r>
              <a:rPr sz="1600" b="0">
                <a:solidFill>
                  <a:srgbClr val="0F172A"/>
                </a:solidFill>
                <a:latin typeface="Segoe UI"/>
              </a:rPr>
              <a:t>• Pre-trained pipelines: ultralytics, transformers (DETR), segment_anything.</a:t>
            </a:r>
          </a:p>
        </p:txBody>
      </p:sp>
    </p:spTree>
  </p:cSld>
  <p:clrMapOvr>
    <a:masterClrMapping/>
  </p:clrMapOvr>
</p:sld>
</file>

<file path=ppt/slides/slide17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132 — Localización, detección, segmentación (+ DETR, Segment Anything, YOLOv11)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7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132 — Localización, detección, segmentación (+ DETR, Segment Anything, YOLOv11)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YOLO inference: cargar yolo11n.pt y detectar sobre 3 imágenes propias.</a:t>
            </a:r>
          </a:p>
          <a:p>
            <a:pPr>
              <a:spcAft>
                <a:spcPts val="800"/>
              </a:spcAft>
              <a:defRPr sz="1400" b="0">
                <a:solidFill>
                  <a:srgbClr val="0F172A"/>
                </a:solidFill>
                <a:latin typeface="Segoe UI"/>
              </a:defRPr>
            </a:pPr>
            <a:r>
              <a:rPr sz="1400" b="0">
                <a:solidFill>
                  <a:srgbClr val="0F172A"/>
                </a:solidFill>
                <a:latin typeface="Segoe UI"/>
              </a:rPr>
              <a:t>• DETR inference: usar facebook/detr-resnet-50 desde HF.</a:t>
            </a:r>
          </a:p>
          <a:p>
            <a:pPr>
              <a:spcAft>
                <a:spcPts val="800"/>
              </a:spcAft>
              <a:defRPr sz="1400" b="0">
                <a:solidFill>
                  <a:srgbClr val="0F172A"/>
                </a:solidFill>
                <a:latin typeface="Segoe UI"/>
              </a:defRPr>
            </a:pPr>
            <a:r>
              <a:rPr sz="1400" b="0">
                <a:solidFill>
                  <a:srgbClr val="0F172A"/>
                </a:solidFill>
                <a:latin typeface="Segoe UI"/>
              </a:rPr>
              <a:t>• SAM segmentation: dar un punto sobre un objeto en una imagen, obtener máscara.</a:t>
            </a:r>
          </a:p>
          <a:p>
            <a:pPr>
              <a:spcAft>
                <a:spcPts val="800"/>
              </a:spcAft>
              <a:defRPr sz="1400" b="0">
                <a:solidFill>
                  <a:srgbClr val="0F172A"/>
                </a:solidFill>
                <a:latin typeface="Segoe UI"/>
              </a:defRPr>
            </a:pPr>
            <a:r>
              <a:rPr sz="1400" b="0">
                <a:solidFill>
                  <a:srgbClr val="0F172A"/>
                </a:solidFill>
                <a:latin typeface="Segoe UI"/>
              </a:rPr>
              <a:t>• mAP a mano: dado un set de predicciones y GT, implementar IoU y calcular AP@0.5 manualmente.</a:t>
            </a:r>
          </a:p>
          <a:p>
            <a:pPr>
              <a:spcAft>
                <a:spcPts val="800"/>
              </a:spcAft>
              <a:defRPr sz="1400" b="0">
                <a:solidFill>
                  <a:srgbClr val="0F172A"/>
                </a:solidFill>
                <a:latin typeface="Segoe UI"/>
              </a:defRPr>
            </a:pPr>
            <a:r>
              <a:rPr sz="1400" b="0">
                <a:solidFill>
                  <a:srgbClr val="0F172A"/>
                </a:solidFill>
                <a:latin typeface="Segoe UI"/>
              </a:rPr>
              <a:t>• YOLO fine-tune: dataset propio (≥ 100 imágenes anotadas), model.train(data='dataset.yaml', epochs=50).</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Etiquetar ~100 imágenes con CVAT, LabelImg o Roboflow → YOLO format.</a:t>
            </a:r>
          </a:p>
          <a:p>
            <a:pPr>
              <a:spcAft>
                <a:spcPts val="800"/>
              </a:spcAft>
              <a:defRPr sz="1500" b="0">
                <a:solidFill>
                  <a:srgbClr val="0F172A"/>
                </a:solidFill>
                <a:latin typeface="Segoe UI"/>
              </a:defRPr>
            </a:pPr>
            <a:r>
              <a:rPr sz="1500" b="0">
                <a:solidFill>
                  <a:srgbClr val="0F172A"/>
                </a:solidFill>
                <a:latin typeface="Segoe UI"/>
              </a:rPr>
              <a:t>• dataset.yaml con paths + clases.</a:t>
            </a:r>
          </a:p>
          <a:p>
            <a:pPr>
              <a:spcAft>
                <a:spcPts val="800"/>
              </a:spcAft>
              <a:defRPr sz="1500" b="0">
                <a:solidFill>
                  <a:srgbClr val="0F172A"/>
                </a:solidFill>
                <a:latin typeface="Segoe UI"/>
              </a:defRPr>
            </a:pPr>
            <a:r>
              <a:rPr sz="1500" b="0">
                <a:solidFill>
                  <a:srgbClr val="0F172A"/>
                </a:solidFill>
                <a:latin typeface="Segoe UI"/>
              </a:rPr>
              <a:t>• model.train(data='dataset.yaml', epochs=100, imgsz=640).</a:t>
            </a:r>
          </a:p>
          <a:p>
            <a:pPr>
              <a:spcAft>
                <a:spcPts val="800"/>
              </a:spcAft>
              <a:defRPr sz="1500" b="0">
                <a:solidFill>
                  <a:srgbClr val="0F172A"/>
                </a:solidFill>
                <a:latin typeface="Segoe UI"/>
              </a:defRPr>
            </a:pPr>
            <a:r>
              <a:rPr sz="1500" b="0">
                <a:solidFill>
                  <a:srgbClr val="0F172A"/>
                </a:solidFill>
                <a:latin typeface="Segoe UI"/>
              </a:rPr>
              <a:t>• Reportar mAP@0.5 en val + 3 imágenes con bounding boxes superpuestos.</a:t>
            </a:r>
          </a:p>
        </p:txBody>
      </p:sp>
    </p:spTree>
  </p:cSld>
  <p:clrMapOvr>
    <a:masterClrMapping/>
  </p:clrMapOvr>
</p:sld>
</file>

<file path=ppt/slides/slide17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133</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133 — Segment Anything (SAM / SAM 2): foundation model para segmentación</a:t>
            </a:r>
          </a:p>
        </p:txBody>
      </p:sp>
    </p:spTree>
  </p:cSld>
  <p:clrMapOvr>
    <a:masterClrMapping/>
  </p:clrMapOvr>
</p:sld>
</file>

<file path=ppt/slides/slide17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133 — Segment Anything (SAM / SAM 2): foundation model para segmentación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Kirillov et al. (2023) + Ravi et al. (2024) SAM 2.  Duración estimada: 85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Usar Segment Anything (Meta AI 2023) y SAM 2 (2024) — el foundation model para segmentación: entrenado en 11M imágenes + 1.1B máscaras (SAM 2 agrega video). Segmenta cualquier objeto dado un prompt (punto, caja, máscara, "todo"). Zero-shot — no requiere training para empezar.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Instalar y cargar SAM/SAM 2 con pip install 'git+https://github.com/facebookresearch/segment-anything-2'.</a:t>
            </a:r>
          </a:p>
          <a:p>
            <a:pPr>
              <a:spcAft>
                <a:spcPts val="800"/>
              </a:spcAft>
              <a:defRPr sz="1400" b="0">
                <a:solidFill>
                  <a:srgbClr val="0F172A"/>
                </a:solidFill>
                <a:latin typeface="Segoe UI"/>
              </a:defRPr>
            </a:pPr>
            <a:r>
              <a:rPr sz="1400" b="0">
                <a:solidFill>
                  <a:srgbClr val="0F172A"/>
                </a:solidFill>
                <a:latin typeface="Segoe UI"/>
              </a:rPr>
              <a:t>• Aplicar prompts: punto, caja, multi-punto positivo/negativo.</a:t>
            </a:r>
          </a:p>
          <a:p>
            <a:pPr>
              <a:spcAft>
                <a:spcPts val="800"/>
              </a:spcAft>
              <a:defRPr sz="1400" b="0">
                <a:solidFill>
                  <a:srgbClr val="0F172A"/>
                </a:solidFill>
                <a:latin typeface="Segoe UI"/>
              </a:defRPr>
            </a:pPr>
            <a:r>
              <a:rPr sz="1400" b="0">
                <a:solidFill>
                  <a:srgbClr val="0F172A"/>
                </a:solidFill>
                <a:latin typeface="Segoe UI"/>
              </a:rPr>
              <a:t>• Generar máscaras en modo "everything" (segmenta cada objeto automáticamente).</a:t>
            </a:r>
          </a:p>
          <a:p>
            <a:pPr>
              <a:spcAft>
                <a:spcPts val="800"/>
              </a:spcAft>
              <a:defRPr sz="1400" b="0">
                <a:solidFill>
                  <a:srgbClr val="0F172A"/>
                </a:solidFill>
                <a:latin typeface="Segoe UI"/>
              </a:defRPr>
            </a:pPr>
            <a:r>
              <a:rPr sz="1400" b="0">
                <a:solidFill>
                  <a:srgbClr val="0F172A"/>
                </a:solidFill>
                <a:latin typeface="Segoe UI"/>
              </a:rPr>
              <a:t>• Tracking de máscaras en video con SAM 2 (memoria temporal).</a:t>
            </a:r>
          </a:p>
          <a:p>
            <a:pPr>
              <a:spcAft>
                <a:spcPts val="800"/>
              </a:spcAft>
              <a:defRPr sz="1400" b="0">
                <a:solidFill>
                  <a:srgbClr val="0F172A"/>
                </a:solidFill>
                <a:latin typeface="Segoe UI"/>
              </a:defRPr>
            </a:pPr>
            <a:r>
              <a:rPr sz="1400" b="0">
                <a:solidFill>
                  <a:srgbClr val="0F172A"/>
                </a:solidFill>
                <a:latin typeface="Segoe UI"/>
              </a:rPr>
              <a:t>• Combinar SAM con detector (YOLO) para pipeline detection → segmentation.</a:t>
            </a:r>
          </a:p>
        </p:txBody>
      </p:sp>
    </p:spTree>
  </p:cSld>
  <p:clrMapOvr>
    <a:masterClrMapping/>
  </p:clrMapOvr>
</p:sld>
</file>

<file path=ppt/slides/slide17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133 — Segment Anything (SAM / SAM 2): foundation model para segmentación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Arquitectura SAM: ViT encoder + prompt encoder + mask decoder.</a:t>
            </a:r>
          </a:p>
          <a:p>
            <a:pPr>
              <a:spcAft>
                <a:spcPts val="1000"/>
              </a:spcAft>
              <a:defRPr sz="1600" b="0">
                <a:solidFill>
                  <a:srgbClr val="0F172A"/>
                </a:solidFill>
                <a:latin typeface="Segoe UI"/>
              </a:defRPr>
            </a:pPr>
            <a:r>
              <a:rPr sz="1600" b="0">
                <a:solidFill>
                  <a:srgbClr val="0F172A"/>
                </a:solidFill>
                <a:latin typeface="Segoe UI"/>
              </a:rPr>
              <a:t>• Promptable: una sola red, múltiples interfaces.</a:t>
            </a:r>
          </a:p>
          <a:p>
            <a:pPr>
              <a:spcAft>
                <a:spcPts val="1000"/>
              </a:spcAft>
              <a:defRPr sz="1600" b="0">
                <a:solidFill>
                  <a:srgbClr val="0F172A"/>
                </a:solidFill>
                <a:latin typeface="Segoe UI"/>
              </a:defRPr>
            </a:pPr>
            <a:r>
              <a:rPr sz="1600" b="0">
                <a:solidFill>
                  <a:srgbClr val="0F172A"/>
                </a:solidFill>
                <a:latin typeface="Segoe UI"/>
              </a:rPr>
              <a:t>• SAM 2: adds memory + tracking en video.</a:t>
            </a:r>
          </a:p>
          <a:p>
            <a:pPr>
              <a:spcAft>
                <a:spcPts val="1000"/>
              </a:spcAft>
              <a:defRPr sz="1600" b="0">
                <a:solidFill>
                  <a:srgbClr val="0F172A"/>
                </a:solidFill>
                <a:latin typeface="Segoe UI"/>
              </a:defRPr>
            </a:pPr>
            <a:r>
              <a:rPr sz="1600" b="0">
                <a:solidFill>
                  <a:srgbClr val="0F172A"/>
                </a:solidFill>
                <a:latin typeface="Segoe UI"/>
              </a:rPr>
              <a:t>• Variants: vit_h (mejor calidad), vit_l, vit_b (más rápido).</a:t>
            </a:r>
          </a:p>
          <a:p>
            <a:pPr>
              <a:spcAft>
                <a:spcPts val="1000"/>
              </a:spcAft>
              <a:defRPr sz="1600" b="0">
                <a:solidFill>
                  <a:srgbClr val="0F172A"/>
                </a:solidFill>
                <a:latin typeface="Segoe UI"/>
              </a:defRPr>
            </a:pPr>
            <a:r>
              <a:rPr sz="1600" b="0">
                <a:solidFill>
                  <a:srgbClr val="0F172A"/>
                </a:solidFill>
                <a:latin typeface="Segoe UI"/>
              </a:rPr>
              <a:t>• Pipeline detección + segmentación: YOLO/Grounding DINO → boxes → SAM → masks.</a:t>
            </a:r>
          </a:p>
          <a:p>
            <a:pPr>
              <a:spcAft>
                <a:spcPts val="1000"/>
              </a:spcAft>
              <a:defRPr sz="1600" b="0">
                <a:solidFill>
                  <a:srgbClr val="0F172A"/>
                </a:solidFill>
                <a:latin typeface="Segoe UI"/>
              </a:defRPr>
            </a:pPr>
            <a:r>
              <a:rPr sz="1600" b="0">
                <a:solidFill>
                  <a:srgbClr val="0F172A"/>
                </a:solidFill>
                <a:latin typeface="Segoe UI"/>
              </a:rPr>
              <a:t>• Fine-tuning SAM (rara vez necesario, casos médicos / dominios muy específicos).</a:t>
            </a:r>
          </a:p>
        </p:txBody>
      </p:sp>
    </p:spTree>
  </p:cSld>
  <p:clrMapOvr>
    <a:masterClrMapping/>
  </p:clrMapOvr>
</p:sld>
</file>

<file path=ppt/slides/slide17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133 — Segment Anything (SAM / SAM 2): foundation model para segmentación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SAM pesa ~2.4 GB (ViT-H). Fallback con SLIC superpixels de skimage que ilustra el concepto de máscara por prompt sobre imagen sintética 256x256.</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USE_SAM = False</a:t>
            </a:r>
          </a:p>
          <a:p>
            <a:pPr>
              <a:defRPr sz="1200" b="0">
                <a:solidFill>
                  <a:srgbClr val="F8FAFC"/>
                </a:solidFill>
                <a:latin typeface="Courier New"/>
              </a:defRPr>
            </a:pPr>
            <a:r>
              <a:rPr sz="1200" b="0">
                <a:solidFill>
                  <a:srgbClr val="F8FAFC"/>
                </a:solidFill>
                <a:latin typeface="Courier New"/>
              </a:rPr>
              <a:t>try:</a:t>
            </a:r>
          </a:p>
          <a:p>
            <a:pPr>
              <a:defRPr sz="1200" b="0">
                <a:solidFill>
                  <a:srgbClr val="F8FAFC"/>
                </a:solidFill>
                <a:latin typeface="Courier New"/>
              </a:defRPr>
            </a:pPr>
            <a:r>
              <a:rPr sz="1200" b="0">
                <a:solidFill>
                  <a:srgbClr val="F8FAFC"/>
                </a:solidFill>
                <a:latin typeface="Courier New"/>
              </a:rPr>
              <a:t>    from segment_anything import sam_model_registry, SamPredictor</a:t>
            </a:r>
          </a:p>
          <a:p>
            <a:pPr>
              <a:defRPr sz="1200" b="0">
                <a:solidFill>
                  <a:srgbClr val="F8FAFC"/>
                </a:solidFill>
                <a:latin typeface="Courier New"/>
              </a:defRPr>
            </a:pPr>
            <a:r>
              <a:rPr sz="1200" b="0">
                <a:solidFill>
                  <a:srgbClr val="F8FAFC"/>
                </a:solidFill>
                <a:latin typeface="Courier New"/>
              </a:rPr>
              <a:t>    USE_SAM = True</a:t>
            </a:r>
          </a:p>
          <a:p>
            <a:pPr>
              <a:defRPr sz="1200" b="0">
                <a:solidFill>
                  <a:srgbClr val="F8FAFC"/>
                </a:solidFill>
                <a:latin typeface="Courier New"/>
              </a:defRPr>
            </a:pPr>
            <a:r>
              <a:rPr sz="1200" b="0">
                <a:solidFill>
                  <a:srgbClr val="F8FAFC"/>
                </a:solidFill>
                <a:latin typeface="Courier New"/>
              </a:rPr>
              <a:t>    print('segment_anything disponible')</a:t>
            </a:r>
          </a:p>
          <a:p>
            <a:pPr>
              <a:defRPr sz="1200" b="0">
                <a:solidFill>
                  <a:srgbClr val="F8FAFC"/>
                </a:solidFill>
                <a:latin typeface="Courier New"/>
              </a:defRPr>
            </a:pPr>
            <a:r>
              <a:rPr sz="1200" b="0">
                <a:solidFill>
                  <a:srgbClr val="F8FAFC"/>
                </a:solidFill>
                <a:latin typeface="Courier New"/>
              </a:rPr>
              <a:t>except Exception as e:</a:t>
            </a:r>
          </a:p>
          <a:p>
            <a:pPr>
              <a:defRPr sz="1200" b="0">
                <a:solidFill>
                  <a:srgbClr val="F8FAFC"/>
                </a:solidFill>
                <a:latin typeface="Courier New"/>
              </a:defRPr>
            </a:pPr>
            <a:r>
              <a:rPr sz="1200" b="0">
                <a:solidFill>
                  <a:srgbClr val="F8FAFC"/>
                </a:solidFill>
                <a:latin typeface="Courier New"/>
              </a:rPr>
              <a:t>    print('SAM no disponible. Fallback SLIC. Motivo:', type(e).__name__)</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import matplotlib.pyplot as plt</a:t>
            </a:r>
          </a:p>
          <a:p>
            <a:pPr>
              <a:defRPr sz="1200" b="0">
                <a:solidFill>
                  <a:srgbClr val="F8FAFC"/>
                </a:solidFill>
                <a:latin typeface="Courier New"/>
              </a:defRPr>
            </a:pPr>
            <a:r>
              <a:rPr sz="1200" b="0">
                <a:solidFill>
                  <a:srgbClr val="F8FAFC"/>
                </a:solidFill>
                <a:latin typeface="Courier New"/>
              </a:rPr>
              <a:t>from skimage.segmentation import slic, mark_boundaries</a:t>
            </a:r>
          </a:p>
          <a:p>
            <a:pPr>
              <a:defRPr sz="1200" b="0">
                <a:solidFill>
                  <a:srgbClr val="F8FAFC"/>
                </a:solidFill>
                <a:latin typeface="Courier New"/>
              </a:defRPr>
            </a:pPr>
            <a:r>
              <a:rPr sz="1200" b="0">
                <a:solidFill>
                  <a:srgbClr val="F8FAFC"/>
                </a:solidFill>
                <a:latin typeface="Courier New"/>
              </a:rPr>
              <a:t>np.random.seed(42)</a:t>
            </a:r>
          </a:p>
        </p:txBody>
      </p:sp>
    </p:spTree>
  </p:cSld>
  <p:clrMapOvr>
    <a:masterClrMapping/>
  </p:clrMapOvr>
</p:sld>
</file>

<file path=ppt/slides/slide17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133 — Segment Anything (SAM / SAM 2): foundation model para segmentación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SAM setup: descargar checkpoint vit_h.</a:t>
            </a:r>
          </a:p>
          <a:p>
            <a:pPr>
              <a:spcAft>
                <a:spcPts val="800"/>
              </a:spcAft>
              <a:defRPr sz="1400" b="0">
                <a:solidFill>
                  <a:srgbClr val="0F172A"/>
                </a:solidFill>
                <a:latin typeface="Segoe UI"/>
              </a:defRPr>
            </a:pPr>
            <a:r>
              <a:rPr sz="1400" b="0">
                <a:solidFill>
                  <a:srgbClr val="0F172A"/>
                </a:solidFill>
                <a:latin typeface="Segoe UI"/>
              </a:rPr>
              <a:t>• Punto prompt: predictor.set_image(img); masks, scores, _ = predictor.predict(point_coords=[[x,y]], point_labels=[1]).</a:t>
            </a:r>
          </a:p>
          <a:p>
            <a:pPr>
              <a:spcAft>
                <a:spcPts val="800"/>
              </a:spcAft>
              <a:defRPr sz="1400" b="0">
                <a:solidFill>
                  <a:srgbClr val="0F172A"/>
                </a:solidFill>
                <a:latin typeface="Segoe UI"/>
              </a:defRPr>
            </a:pPr>
            <a:r>
              <a:rPr sz="1400" b="0">
                <a:solidFill>
                  <a:srgbClr val="0F172A"/>
                </a:solidFill>
                <a:latin typeface="Segoe UI"/>
              </a:rPr>
              <a:t>• Box prompt: pasar box=[x1,y1,x2,y2]; útil después de YOLO.</a:t>
            </a:r>
          </a:p>
          <a:p>
            <a:pPr>
              <a:spcAft>
                <a:spcPts val="800"/>
              </a:spcAft>
              <a:defRPr sz="1400" b="0">
                <a:solidFill>
                  <a:srgbClr val="0F172A"/>
                </a:solidFill>
                <a:latin typeface="Segoe UI"/>
              </a:defRPr>
            </a:pPr>
            <a:r>
              <a:rPr sz="1400" b="0">
                <a:solidFill>
                  <a:srgbClr val="0F172A"/>
                </a:solidFill>
                <a:latin typeface="Segoe UI"/>
              </a:rPr>
              <a:t>• Everything mode: SamAutomaticMaskGenerator(sam).generate(img) → lista de masks.</a:t>
            </a:r>
          </a:p>
          <a:p>
            <a:pPr>
              <a:spcAft>
                <a:spcPts val="800"/>
              </a:spcAft>
              <a:defRPr sz="1400" b="0">
                <a:solidFill>
                  <a:srgbClr val="0F172A"/>
                </a:solidFill>
                <a:latin typeface="Segoe UI"/>
              </a:defRPr>
            </a:pPr>
            <a:r>
              <a:rPr sz="1400" b="0">
                <a:solidFill>
                  <a:srgbClr val="0F172A"/>
                </a:solidFill>
                <a:latin typeface="Segoe UI"/>
              </a:rPr>
              <a:t>• SAM 2 video tracking: tomar un punto en frame 0, propagar a través del video.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YOLOv11 detecta objects → boxes.</a:t>
            </a:r>
          </a:p>
          <a:p>
            <a:pPr>
              <a:spcAft>
                <a:spcPts val="800"/>
              </a:spcAft>
              <a:defRPr sz="1500" b="0">
                <a:solidFill>
                  <a:srgbClr val="0F172A"/>
                </a:solidFill>
                <a:latin typeface="Segoe UI"/>
              </a:defRPr>
            </a:pPr>
            <a:r>
              <a:rPr sz="1500" b="0">
                <a:solidFill>
                  <a:srgbClr val="0F172A"/>
                </a:solidFill>
                <a:latin typeface="Segoe UI"/>
              </a:rPr>
              <a:t>• Para cada box, SAM produce máscara precisa.</a:t>
            </a:r>
          </a:p>
          <a:p>
            <a:pPr>
              <a:spcAft>
                <a:spcPts val="800"/>
              </a:spcAft>
              <a:defRPr sz="1500" b="0">
                <a:solidFill>
                  <a:srgbClr val="0F172A"/>
                </a:solidFill>
                <a:latin typeface="Segoe UI"/>
              </a:defRPr>
            </a:pPr>
            <a:r>
              <a:rPr sz="1500" b="0">
                <a:solidFill>
                  <a:srgbClr val="0F172A"/>
                </a:solidFill>
                <a:latin typeface="Segoe UI"/>
              </a:rPr>
              <a:t>• Visualizar overlay sobre imagen.</a:t>
            </a:r>
          </a:p>
          <a:p>
            <a:pPr>
              <a:spcAft>
                <a:spcPts val="800"/>
              </a:spcAft>
              <a:defRPr sz="1500" b="0">
                <a:solidFill>
                  <a:srgbClr val="0F172A"/>
                </a:solidFill>
                <a:latin typeface="Segoe UI"/>
              </a:defRPr>
            </a:pPr>
            <a:r>
              <a:rPr sz="1500" b="0">
                <a:solidFill>
                  <a:srgbClr val="0F172A"/>
                </a:solidFill>
                <a:latin typeface="Segoe UI"/>
              </a:rPr>
              <a:t>• Reportar tiempo por imagen.</a:t>
            </a:r>
          </a:p>
        </p:txBody>
      </p:sp>
    </p:spTree>
  </p:cSld>
  <p:clrMapOvr>
    <a:masterClrMapping/>
  </p:clrMapOvr>
</p:sld>
</file>

<file path=ppt/slides/slide17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134</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134 — YOLOv11 práctico: detección, segmentación, pose, tracking</a:t>
            </a:r>
          </a:p>
        </p:txBody>
      </p:sp>
    </p:spTree>
  </p:cSld>
  <p:clrMapOvr>
    <a:masterClrMapping/>
  </p:clrMapOvr>
</p:sld>
</file>

<file path=ppt/slides/slide17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134 — YOLOv11 práctico: detección, segmentación, pose, tracking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Ultralytics YOLOv11 docs.  Duración estimada: 85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Dominar YOLOv11 (Ultralytics, 2024) — el detector default industrial 2026: inference real-time, fine-tuning sencillo, export a ONNX/TensorRT/CoreML/TFLite con un kwarg. Cubrir las 4 tareas: detection, segmentation, pose estimation, oriented bounding boxes (OBB).</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Inferir con un modelo COCO-pretrained: YOLO('yolo11n.pt')(img).</a:t>
            </a:r>
          </a:p>
          <a:p>
            <a:pPr>
              <a:spcAft>
                <a:spcPts val="800"/>
              </a:spcAft>
              <a:defRPr sz="1400" b="0">
                <a:solidFill>
                  <a:srgbClr val="0F172A"/>
                </a:solidFill>
                <a:latin typeface="Segoe UI"/>
              </a:defRPr>
            </a:pPr>
            <a:r>
              <a:rPr sz="1400" b="0">
                <a:solidFill>
                  <a:srgbClr val="0F172A"/>
                </a:solidFill>
                <a:latin typeface="Segoe UI"/>
              </a:rPr>
              <a:t>• Fine-tunear con dataset propio en formato YOLO (txt por imagen).</a:t>
            </a:r>
          </a:p>
          <a:p>
            <a:pPr>
              <a:spcAft>
                <a:spcPts val="800"/>
              </a:spcAft>
              <a:defRPr sz="1400" b="0">
                <a:solidFill>
                  <a:srgbClr val="0F172A"/>
                </a:solidFill>
                <a:latin typeface="Segoe UI"/>
              </a:defRPr>
            </a:pPr>
            <a:r>
              <a:rPr sz="1400" b="0">
                <a:solidFill>
                  <a:srgbClr val="0F172A"/>
                </a:solidFill>
                <a:latin typeface="Segoe UI"/>
              </a:rPr>
              <a:t>• Aplicar las 4 tareas: detection (yolo11n.pt), segmentation (yolo11n-seg.pt), pose (yolo11n-pose.pt), OBB (yolo11n-obb.pt).</a:t>
            </a:r>
          </a:p>
          <a:p>
            <a:pPr>
              <a:spcAft>
                <a:spcPts val="800"/>
              </a:spcAft>
              <a:defRPr sz="1400" b="0">
                <a:solidFill>
                  <a:srgbClr val="0F172A"/>
                </a:solidFill>
                <a:latin typeface="Segoe UI"/>
              </a:defRPr>
            </a:pPr>
            <a:r>
              <a:rPr sz="1400" b="0">
                <a:solidFill>
                  <a:srgbClr val="0F172A"/>
                </a:solidFill>
                <a:latin typeface="Segoe UI"/>
              </a:rPr>
              <a:t>• Tracking de objetos en video con ByteTrack / BoT-SORT integrado.</a:t>
            </a:r>
          </a:p>
          <a:p>
            <a:pPr>
              <a:spcAft>
                <a:spcPts val="800"/>
              </a:spcAft>
              <a:defRPr sz="1400" b="0">
                <a:solidFill>
                  <a:srgbClr val="0F172A"/>
                </a:solidFill>
                <a:latin typeface="Segoe UI"/>
              </a:defRPr>
            </a:pPr>
            <a:r>
              <a:rPr sz="1400" b="0">
                <a:solidFill>
                  <a:srgbClr val="0F172A"/>
                </a:solidFill>
                <a:latin typeface="Segoe UI"/>
              </a:rPr>
              <a:t>• Exportar a ONNX/TensorRT para deploy.</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102</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102 — Keras Sequential API</a:t>
            </a:r>
          </a:p>
        </p:txBody>
      </p:sp>
    </p:spTree>
  </p:cSld>
  <p:clrMapOvr>
    <a:masterClrMapping/>
  </p:clrMapOvr>
</p:sld>
</file>

<file path=ppt/slides/slide18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134 — YOLOv11 práctico: detección, segmentación, pose, tracking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Modelos: n (nano), s, m, l, x. Trade-off speed vs accuracy.</a:t>
            </a:r>
          </a:p>
          <a:p>
            <a:pPr>
              <a:spcAft>
                <a:spcPts val="1000"/>
              </a:spcAft>
              <a:defRPr sz="1600" b="0">
                <a:solidFill>
                  <a:srgbClr val="0F172A"/>
                </a:solidFill>
                <a:latin typeface="Segoe UI"/>
              </a:defRPr>
            </a:pPr>
            <a:r>
              <a:rPr sz="1600" b="0">
                <a:solidFill>
                  <a:srgbClr val="0F172A"/>
                </a:solidFill>
                <a:latin typeface="Segoe UI"/>
              </a:rPr>
              <a:t>• Formato YOLO de anotación: class cx cy w h (normalizado).</a:t>
            </a:r>
          </a:p>
          <a:p>
            <a:pPr>
              <a:spcAft>
                <a:spcPts val="1000"/>
              </a:spcAft>
              <a:defRPr sz="1600" b="0">
                <a:solidFill>
                  <a:srgbClr val="0F172A"/>
                </a:solidFill>
                <a:latin typeface="Segoe UI"/>
              </a:defRPr>
            </a:pPr>
            <a:r>
              <a:rPr sz="1600" b="0">
                <a:solidFill>
                  <a:srgbClr val="0F172A"/>
                </a:solidFill>
                <a:latin typeface="Segoe UI"/>
              </a:rPr>
              <a:t>• dataset.yaml: paths + nombres de clases.</a:t>
            </a:r>
          </a:p>
          <a:p>
            <a:pPr>
              <a:spcAft>
                <a:spcPts val="1000"/>
              </a:spcAft>
              <a:defRPr sz="1600" b="0">
                <a:solidFill>
                  <a:srgbClr val="0F172A"/>
                </a:solidFill>
                <a:latin typeface="Segoe UI"/>
              </a:defRPr>
            </a:pPr>
            <a:r>
              <a:rPr sz="1600" b="0">
                <a:solidFill>
                  <a:srgbClr val="0F172A"/>
                </a:solidFill>
                <a:latin typeface="Segoe UI"/>
              </a:rPr>
              <a:t>• Fine-tuning: model.train(data='dataset.yaml', epochs=100, imgsz=640).</a:t>
            </a:r>
          </a:p>
          <a:p>
            <a:pPr>
              <a:spcAft>
                <a:spcPts val="1000"/>
              </a:spcAft>
              <a:defRPr sz="1600" b="0">
                <a:solidFill>
                  <a:srgbClr val="0F172A"/>
                </a:solidFill>
                <a:latin typeface="Segoe UI"/>
              </a:defRPr>
            </a:pPr>
            <a:r>
              <a:rPr sz="1600" b="0">
                <a:solidFill>
                  <a:srgbClr val="0F172A"/>
                </a:solidFill>
                <a:latin typeface="Segoe UI"/>
              </a:rPr>
              <a:t>• Modes: predict, val, train, export, benchmark.</a:t>
            </a:r>
          </a:p>
          <a:p>
            <a:pPr>
              <a:spcAft>
                <a:spcPts val="1000"/>
              </a:spcAft>
              <a:defRPr sz="1600" b="0">
                <a:solidFill>
                  <a:srgbClr val="0F172A"/>
                </a:solidFill>
                <a:latin typeface="Segoe UI"/>
              </a:defRPr>
            </a:pPr>
            <a:r>
              <a:rPr sz="1600" b="0">
                <a:solidFill>
                  <a:srgbClr val="0F172A"/>
                </a:solidFill>
                <a:latin typeface="Segoe UI"/>
              </a:rPr>
              <a:t>• Tracking integrado.</a:t>
            </a:r>
          </a:p>
        </p:txBody>
      </p:sp>
    </p:spTree>
  </p:cSld>
  <p:clrMapOvr>
    <a:masterClrMapping/>
  </p:clrMapOvr>
</p:sld>
</file>

<file path=ppt/slides/slide18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134 — YOLOv11 práctico: detección, segmentación, pose, tracking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ultralytics descarga modelos ~6 MB (yolo11n) — funciona en CPU pero lento. Fallback: sliding-window + HOG features + SVM sklearn.</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USE_YOLO = False</a:t>
            </a:r>
          </a:p>
          <a:p>
            <a:pPr>
              <a:defRPr sz="1200" b="0">
                <a:solidFill>
                  <a:srgbClr val="F8FAFC"/>
                </a:solidFill>
                <a:latin typeface="Courier New"/>
              </a:defRPr>
            </a:pPr>
            <a:r>
              <a:rPr sz="1200" b="0">
                <a:solidFill>
                  <a:srgbClr val="F8FAFC"/>
                </a:solidFill>
                <a:latin typeface="Courier New"/>
              </a:rPr>
              <a:t>try:</a:t>
            </a:r>
          </a:p>
          <a:p>
            <a:pPr>
              <a:defRPr sz="1200" b="0">
                <a:solidFill>
                  <a:srgbClr val="F8FAFC"/>
                </a:solidFill>
                <a:latin typeface="Courier New"/>
              </a:defRPr>
            </a:pPr>
            <a:r>
              <a:rPr sz="1200" b="0">
                <a:solidFill>
                  <a:srgbClr val="F8FAFC"/>
                </a:solidFill>
                <a:latin typeface="Courier New"/>
              </a:rPr>
              <a:t>    from ultralytics import YOLO</a:t>
            </a:r>
          </a:p>
          <a:p>
            <a:pPr>
              <a:defRPr sz="1200" b="0">
                <a:solidFill>
                  <a:srgbClr val="F8FAFC"/>
                </a:solidFill>
                <a:latin typeface="Courier New"/>
              </a:defRPr>
            </a:pPr>
            <a:r>
              <a:rPr sz="1200" b="0">
                <a:solidFill>
                  <a:srgbClr val="F8FAFC"/>
                </a:solidFill>
                <a:latin typeface="Courier New"/>
              </a:rPr>
              <a:t>    USE_YOLO = True</a:t>
            </a:r>
          </a:p>
          <a:p>
            <a:pPr>
              <a:defRPr sz="1200" b="0">
                <a:solidFill>
                  <a:srgbClr val="F8FAFC"/>
                </a:solidFill>
                <a:latin typeface="Courier New"/>
              </a:defRPr>
            </a:pPr>
            <a:r>
              <a:rPr sz="1200" b="0">
                <a:solidFill>
                  <a:srgbClr val="F8FAFC"/>
                </a:solidFill>
                <a:latin typeface="Courier New"/>
              </a:rPr>
              <a:t>    print('ultralytics disponible')</a:t>
            </a:r>
          </a:p>
          <a:p>
            <a:pPr>
              <a:defRPr sz="1200" b="0">
                <a:solidFill>
                  <a:srgbClr val="F8FAFC"/>
                </a:solidFill>
                <a:latin typeface="Courier New"/>
              </a:defRPr>
            </a:pPr>
            <a:r>
              <a:rPr sz="1200" b="0">
                <a:solidFill>
                  <a:srgbClr val="F8FAFC"/>
                </a:solidFill>
                <a:latin typeface="Courier New"/>
              </a:rPr>
              <a:t>except Exception as e:</a:t>
            </a:r>
          </a:p>
          <a:p>
            <a:pPr>
              <a:defRPr sz="1200" b="0">
                <a:solidFill>
                  <a:srgbClr val="F8FAFC"/>
                </a:solidFill>
                <a:latin typeface="Courier New"/>
              </a:defRPr>
            </a:pPr>
            <a:r>
              <a:rPr sz="1200" b="0">
                <a:solidFill>
                  <a:srgbClr val="F8FAFC"/>
                </a:solidFill>
                <a:latin typeface="Courier New"/>
              </a:rPr>
              <a:t>    print('YOLO no disponible. Fallback sliding-window HOG+SVM. Motivo:', type(e).__name__)</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import matplotlib.pyplot as plt</a:t>
            </a:r>
          </a:p>
          <a:p>
            <a:pPr>
              <a:defRPr sz="1200" b="0">
                <a:solidFill>
                  <a:srgbClr val="F8FAFC"/>
                </a:solidFill>
                <a:latin typeface="Courier New"/>
              </a:defRPr>
            </a:pPr>
            <a:r>
              <a:rPr sz="1200" b="0">
                <a:solidFill>
                  <a:srgbClr val="F8FAFC"/>
                </a:solidFill>
                <a:latin typeface="Courier New"/>
              </a:rPr>
              <a:t>import matplotlib.patches as patches</a:t>
            </a:r>
          </a:p>
          <a:p>
            <a:pPr>
              <a:defRPr sz="1200" b="0">
                <a:solidFill>
                  <a:srgbClr val="F8FAFC"/>
                </a:solidFill>
                <a:latin typeface="Courier New"/>
              </a:defRPr>
            </a:pPr>
            <a:r>
              <a:rPr sz="1200" b="0">
                <a:solidFill>
                  <a:srgbClr val="F8FAFC"/>
                </a:solidFill>
                <a:latin typeface="Courier New"/>
              </a:rPr>
              <a:t>np.random.seed(42)</a:t>
            </a:r>
          </a:p>
        </p:txBody>
      </p:sp>
    </p:spTree>
  </p:cSld>
  <p:clrMapOvr>
    <a:masterClrMapping/>
  </p:clrMapOvr>
</p:sld>
</file>

<file path=ppt/slides/slide18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134 — YOLOv11 práctico: detección, segmentación, pose, tracking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Inference: model = YOLO('yolo11n.pt'); results = model('zidane.jpg'); results[0].show().</a:t>
            </a:r>
          </a:p>
          <a:p>
            <a:pPr>
              <a:spcAft>
                <a:spcPts val="800"/>
              </a:spcAft>
              <a:defRPr sz="1400" b="0">
                <a:solidFill>
                  <a:srgbClr val="0F172A"/>
                </a:solidFill>
                <a:latin typeface="Segoe UI"/>
              </a:defRPr>
            </a:pPr>
            <a:r>
              <a:rPr sz="1400" b="0">
                <a:solidFill>
                  <a:srgbClr val="0F172A"/>
                </a:solidFill>
                <a:latin typeface="Segoe UI"/>
              </a:rPr>
              <a:t>• Segmentation: YOLO('yolo11n-seg.pt').</a:t>
            </a:r>
          </a:p>
          <a:p>
            <a:pPr>
              <a:spcAft>
                <a:spcPts val="800"/>
              </a:spcAft>
              <a:defRPr sz="1400" b="0">
                <a:solidFill>
                  <a:srgbClr val="0F172A"/>
                </a:solidFill>
                <a:latin typeface="Segoe UI"/>
              </a:defRPr>
            </a:pPr>
            <a:r>
              <a:rPr sz="1400" b="0">
                <a:solidFill>
                  <a:srgbClr val="0F172A"/>
                </a:solidFill>
                <a:latin typeface="Segoe UI"/>
              </a:rPr>
              <a:t>• Pose: YOLO('yolo11n-pose.pt').</a:t>
            </a:r>
          </a:p>
          <a:p>
            <a:pPr>
              <a:spcAft>
                <a:spcPts val="800"/>
              </a:spcAft>
              <a:defRPr sz="1400" b="0">
                <a:solidFill>
                  <a:srgbClr val="0F172A"/>
                </a:solidFill>
                <a:latin typeface="Segoe UI"/>
              </a:defRPr>
            </a:pPr>
            <a:r>
              <a:rPr sz="1400" b="0">
                <a:solidFill>
                  <a:srgbClr val="0F172A"/>
                </a:solidFill>
                <a:latin typeface="Segoe UI"/>
              </a:rPr>
              <a:t>• Fine-tune: dataset propio (50-100 imágenes anotadas).</a:t>
            </a:r>
          </a:p>
          <a:p>
            <a:pPr>
              <a:spcAft>
                <a:spcPts val="800"/>
              </a:spcAft>
              <a:defRPr sz="1400" b="0">
                <a:solidFill>
                  <a:srgbClr val="0F172A"/>
                </a:solidFill>
                <a:latin typeface="Segoe UI"/>
              </a:defRPr>
            </a:pPr>
            <a:r>
              <a:rPr sz="1400" b="0">
                <a:solidFill>
                  <a:srgbClr val="0F172A"/>
                </a:solidFill>
                <a:latin typeface="Segoe UI"/>
              </a:rPr>
              <a:t>• Tracking: model.track('video.mp4', tracker='botsort.yaml').</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Etiquetar ~100 imágenes con Roboflow / LabelImg → formato YOLO.</a:t>
            </a:r>
          </a:p>
          <a:p>
            <a:pPr>
              <a:spcAft>
                <a:spcPts val="800"/>
              </a:spcAft>
              <a:defRPr sz="1400" b="0">
                <a:solidFill>
                  <a:srgbClr val="0F172A"/>
                </a:solidFill>
                <a:latin typeface="Segoe UI"/>
              </a:defRPr>
            </a:pPr>
            <a:r>
              <a:rPr sz="1400" b="0">
                <a:solidFill>
                  <a:srgbClr val="0F172A"/>
                </a:solidFill>
                <a:latin typeface="Segoe UI"/>
              </a:rPr>
              <a:t>• dataset.yaml correcto.</a:t>
            </a:r>
          </a:p>
          <a:p>
            <a:pPr>
              <a:spcAft>
                <a:spcPts val="800"/>
              </a:spcAft>
              <a:defRPr sz="1400" b="0">
                <a:solidFill>
                  <a:srgbClr val="0F172A"/>
                </a:solidFill>
                <a:latin typeface="Segoe UI"/>
              </a:defRPr>
            </a:pPr>
            <a:r>
              <a:rPr sz="1400" b="0">
                <a:solidFill>
                  <a:srgbClr val="0F172A"/>
                </a:solidFill>
                <a:latin typeface="Segoe UI"/>
              </a:rPr>
              <a:t>• Train YOLOv11n por 100 épocas.</a:t>
            </a:r>
          </a:p>
          <a:p>
            <a:pPr>
              <a:spcAft>
                <a:spcPts val="800"/>
              </a:spcAft>
              <a:defRPr sz="1400" b="0">
                <a:solidFill>
                  <a:srgbClr val="0F172A"/>
                </a:solidFill>
                <a:latin typeface="Segoe UI"/>
              </a:defRPr>
            </a:pPr>
            <a:r>
              <a:rPr sz="1400" b="0">
                <a:solidFill>
                  <a:srgbClr val="0F172A"/>
                </a:solidFill>
                <a:latin typeface="Segoe UI"/>
              </a:rPr>
              <a:t>• Reportar mAP@0.5; visualizar 3 inferencias.</a:t>
            </a:r>
          </a:p>
          <a:p>
            <a:pPr>
              <a:spcAft>
                <a:spcPts val="800"/>
              </a:spcAft>
              <a:defRPr sz="1400" b="0">
                <a:solidFill>
                  <a:srgbClr val="0F172A"/>
                </a:solidFill>
                <a:latin typeface="Segoe UI"/>
              </a:defRPr>
            </a:pPr>
            <a:r>
              <a:rPr sz="1400" b="0">
                <a:solidFill>
                  <a:srgbClr val="0F172A"/>
                </a:solidFill>
                <a:latin typeface="Segoe UI"/>
              </a:rPr>
              <a:t>• Exportar a ONNX y verificar que predice igual.</a:t>
            </a:r>
          </a:p>
        </p:txBody>
      </p:sp>
    </p:spTree>
  </p:cSld>
  <p:clrMapOvr>
    <a:masterClrMapping/>
  </p:clrMapOvr>
</p:sld>
</file>

<file path=ppt/slides/slide18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135</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135 — RNNs: neuronas recurrentes, BPTT</a:t>
            </a:r>
          </a:p>
        </p:txBody>
      </p:sp>
    </p:spTree>
  </p:cSld>
  <p:clrMapOvr>
    <a:masterClrMapping/>
  </p:clrMapOvr>
</p:sld>
</file>

<file path=ppt/slides/slide18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135 — RNNs: neuronas recurrentes, BPTT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15 § Recurrent Neurons and Layers.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Entender las redes recurrentes (RNN) — la primera arquitectura para secuencias: misma celda aplicada en cada timestep, estado oculto h_t que acumula contexto, y BPTT (Backpropagation Through Time) que entrena estos modelos. Reconocer sus limitaciones (vanishing en secuencias largas) que motivaron LSTM (clase 120) y eventualmente Transformers.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Explicar la ecuación h_t = tanh(W_h · h_{t-1} + W_x · x_t + b).</a:t>
            </a:r>
          </a:p>
          <a:p>
            <a:pPr>
              <a:spcAft>
                <a:spcPts val="800"/>
              </a:spcAft>
              <a:defRPr sz="1400" b="0">
                <a:solidFill>
                  <a:srgbClr val="0F172A"/>
                </a:solidFill>
                <a:latin typeface="Segoe UI"/>
              </a:defRPr>
            </a:pPr>
            <a:r>
              <a:rPr sz="1400" b="0">
                <a:solidFill>
                  <a:srgbClr val="0F172A"/>
                </a:solidFill>
                <a:latin typeface="Segoe UI"/>
              </a:rPr>
              <a:t>• Usar keras.layers.SimpleRNN(units=N, return_sequences=False|True).</a:t>
            </a:r>
          </a:p>
          <a:p>
            <a:pPr>
              <a:spcAft>
                <a:spcPts val="800"/>
              </a:spcAft>
              <a:defRPr sz="1400" b="0">
                <a:solidFill>
                  <a:srgbClr val="0F172A"/>
                </a:solidFill>
                <a:latin typeface="Segoe UI"/>
              </a:defRPr>
            </a:pPr>
            <a:r>
              <a:rPr sz="1400" b="0">
                <a:solidFill>
                  <a:srgbClr val="0F172A"/>
                </a:solidFill>
                <a:latin typeface="Segoe UI"/>
              </a:rPr>
              <a:t>• Diferenciar return_sequences=False (un único output al final) vs True (output por timestep).</a:t>
            </a:r>
          </a:p>
          <a:p>
            <a:pPr>
              <a:spcAft>
                <a:spcPts val="800"/>
              </a:spcAft>
              <a:defRPr sz="1400" b="0">
                <a:solidFill>
                  <a:srgbClr val="0F172A"/>
                </a:solidFill>
                <a:latin typeface="Segoe UI"/>
              </a:defRPr>
            </a:pPr>
            <a:r>
              <a:rPr sz="1400" b="0">
                <a:solidFill>
                  <a:srgbClr val="0F172A"/>
                </a:solidFill>
                <a:latin typeface="Segoe UI"/>
              </a:rPr>
              <a:t>• Implementar BPTT truncado (longitud máxima de window).</a:t>
            </a:r>
          </a:p>
          <a:p>
            <a:pPr>
              <a:spcAft>
                <a:spcPts val="800"/>
              </a:spcAft>
              <a:defRPr sz="1400" b="0">
                <a:solidFill>
                  <a:srgbClr val="0F172A"/>
                </a:solidFill>
                <a:latin typeface="Segoe UI"/>
              </a:defRPr>
            </a:pPr>
            <a:r>
              <a:rPr sz="1400" b="0">
                <a:solidFill>
                  <a:srgbClr val="0F172A"/>
                </a:solidFill>
                <a:latin typeface="Segoe UI"/>
              </a:rPr>
              <a:t>• Reconocer cuándo una RNN simple es suficiente (secuencias cortas, &lt; 20 pasos) y cuándo necesitás LSTM/Transformer.</a:t>
            </a:r>
          </a:p>
        </p:txBody>
      </p:sp>
    </p:spTree>
  </p:cSld>
  <p:clrMapOvr>
    <a:masterClrMapping/>
  </p:clrMapOvr>
</p:sld>
</file>

<file path=ppt/slides/slide18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135 — RNNs: neuronas recurrentes, BPTT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Estado oculto h_t como memoria.</a:t>
            </a:r>
          </a:p>
          <a:p>
            <a:pPr>
              <a:spcAft>
                <a:spcPts val="1000"/>
              </a:spcAft>
              <a:defRPr sz="1600" b="0">
                <a:solidFill>
                  <a:srgbClr val="0F172A"/>
                </a:solidFill>
                <a:latin typeface="Segoe UI"/>
              </a:defRPr>
            </a:pPr>
            <a:r>
              <a:rPr sz="1600" b="0">
                <a:solidFill>
                  <a:srgbClr val="0F172A"/>
                </a:solidFill>
                <a:latin typeface="Segoe UI"/>
              </a:rPr>
              <a:t>• Unfolding: la RNN como red feedforward muy profunda en el tiempo.</a:t>
            </a:r>
          </a:p>
          <a:p>
            <a:pPr>
              <a:spcAft>
                <a:spcPts val="1000"/>
              </a:spcAft>
              <a:defRPr sz="1600" b="0">
                <a:solidFill>
                  <a:srgbClr val="0F172A"/>
                </a:solidFill>
                <a:latin typeface="Segoe UI"/>
              </a:defRPr>
            </a:pPr>
            <a:r>
              <a:rPr sz="1600" b="0">
                <a:solidFill>
                  <a:srgbClr val="0F172A"/>
                </a:solidFill>
                <a:latin typeface="Segoe UI"/>
              </a:rPr>
              <a:t>• BPTT: gradientes a través de cada paso temporal.</a:t>
            </a:r>
          </a:p>
          <a:p>
            <a:pPr>
              <a:spcAft>
                <a:spcPts val="1000"/>
              </a:spcAft>
              <a:defRPr sz="1600" b="0">
                <a:solidFill>
                  <a:srgbClr val="0F172A"/>
                </a:solidFill>
                <a:latin typeface="Segoe UI"/>
              </a:defRPr>
            </a:pPr>
            <a:r>
              <a:rPr sz="1600" b="0">
                <a:solidFill>
                  <a:srgbClr val="0F172A"/>
                </a:solidFill>
                <a:latin typeface="Segoe UI"/>
              </a:rPr>
              <a:t>• Vanishing/exploding en secuencias largas (compounding multiplicativo).</a:t>
            </a:r>
          </a:p>
          <a:p>
            <a:pPr>
              <a:spcAft>
                <a:spcPts val="1000"/>
              </a:spcAft>
              <a:defRPr sz="1600" b="0">
                <a:solidFill>
                  <a:srgbClr val="0F172A"/>
                </a:solidFill>
                <a:latin typeface="Segoe UI"/>
              </a:defRPr>
            </a:pPr>
            <a:r>
              <a:rPr sz="1600" b="0">
                <a:solidFill>
                  <a:srgbClr val="0F172A"/>
                </a:solidFill>
                <a:latin typeface="Segoe UI"/>
              </a:rPr>
              <a:t>• BPTT truncado.</a:t>
            </a:r>
          </a:p>
        </p:txBody>
      </p:sp>
    </p:spTree>
  </p:cSld>
  <p:clrMapOvr>
    <a:masterClrMapping/>
  </p:clrMapOvr>
</p:sld>
</file>

<file path=ppt/slides/slide18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135 — RNNs: neuronas recurrentes, BPTT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8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135 — RNNs: neuronas recurrentes, BPTT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SimpleRNN básico: predecir el siguiente valor de sin(t).</a:t>
            </a:r>
          </a:p>
          <a:p>
            <a:pPr>
              <a:spcAft>
                <a:spcPts val="800"/>
              </a:spcAft>
              <a:defRPr sz="1400" b="0">
                <a:solidFill>
                  <a:srgbClr val="0F172A"/>
                </a:solidFill>
                <a:latin typeface="Segoe UI"/>
              </a:defRPr>
            </a:pPr>
            <a:r>
              <a:rPr sz="1400" b="0">
                <a:solidFill>
                  <a:srgbClr val="0F172A"/>
                </a:solidFill>
                <a:latin typeface="Segoe UI"/>
              </a:rPr>
              <a:t>• return_sequences=True: apilar 2 RNN, primera con return_sequences=True, segunda sin.</a:t>
            </a:r>
          </a:p>
          <a:p>
            <a:pPr>
              <a:spcAft>
                <a:spcPts val="800"/>
              </a:spcAft>
              <a:defRPr sz="1400" b="0">
                <a:solidFill>
                  <a:srgbClr val="0F172A"/>
                </a:solidFill>
                <a:latin typeface="Segoe UI"/>
              </a:defRPr>
            </a:pPr>
            <a:r>
              <a:rPr sz="1400" b="0">
                <a:solidFill>
                  <a:srgbClr val="0F172A"/>
                </a:solidFill>
                <a:latin typeface="Segoe UI"/>
              </a:rPr>
              <a:t>• Predicción de N pasos adelante: iterar prediciendo, alimentando la predicción anterior como nuevo input.</a:t>
            </a:r>
          </a:p>
          <a:p>
            <a:pPr>
              <a:spcAft>
                <a:spcPts val="800"/>
              </a:spcAft>
              <a:defRPr sz="1400" b="0">
                <a:solidFill>
                  <a:srgbClr val="0F172A"/>
                </a:solidFill>
                <a:latin typeface="Segoe UI"/>
              </a:defRPr>
            </a:pPr>
            <a:r>
              <a:rPr sz="1400" b="0">
                <a:solidFill>
                  <a:srgbClr val="0F172A"/>
                </a:solidFill>
                <a:latin typeface="Segoe UI"/>
              </a:rPr>
              <a:t>• BPTT truncado: con secuencia de 200 pasos, comparar BPTT completo vs truncado a 20.</a:t>
            </a:r>
          </a:p>
          <a:p>
            <a:pPr>
              <a:spcAft>
                <a:spcPts val="800"/>
              </a:spcAft>
              <a:defRPr sz="1400" b="0">
                <a:solidFill>
                  <a:srgbClr val="0F172A"/>
                </a:solidFill>
                <a:latin typeface="Segoe UI"/>
              </a:defRPr>
            </a:pPr>
            <a:r>
              <a:rPr sz="1400" b="0">
                <a:solidFill>
                  <a:srgbClr val="0F172A"/>
                </a:solidFill>
                <a:latin typeface="Segoe UI"/>
              </a:rPr>
              <a:t>• Vanishing demo: usar SimpleRNN con secuencias de 100 pasos.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Generar 5 000 pasos de sin(0.01·t) + N(0, 0.05).</a:t>
            </a:r>
          </a:p>
          <a:p>
            <a:pPr>
              <a:spcAft>
                <a:spcPts val="800"/>
              </a:spcAft>
              <a:defRPr sz="1500" b="0">
                <a:solidFill>
                  <a:srgbClr val="0F172A"/>
                </a:solidFill>
                <a:latin typeface="Segoe UI"/>
              </a:defRPr>
            </a:pPr>
            <a:r>
              <a:rPr sz="1500" b="0">
                <a:solidFill>
                  <a:srgbClr val="0F172A"/>
                </a:solidFill>
                <a:latin typeface="Segoe UI"/>
              </a:rPr>
              <a:t>• Construir samples de longitud 50 → predecir el paso 51.</a:t>
            </a:r>
          </a:p>
          <a:p>
            <a:pPr>
              <a:spcAft>
                <a:spcPts val="800"/>
              </a:spcAft>
              <a:defRPr sz="1500" b="0">
                <a:solidFill>
                  <a:srgbClr val="0F172A"/>
                </a:solidFill>
                <a:latin typeface="Segoe UI"/>
              </a:defRPr>
            </a:pPr>
            <a:r>
              <a:rPr sz="1500" b="0">
                <a:solidFill>
                  <a:srgbClr val="0F172A"/>
                </a:solidFill>
                <a:latin typeface="Segoe UI"/>
              </a:rPr>
              <a:t>• SimpleRNN [20] + Dense(1).</a:t>
            </a:r>
          </a:p>
          <a:p>
            <a:pPr>
              <a:spcAft>
                <a:spcPts val="800"/>
              </a:spcAft>
              <a:defRPr sz="1500" b="0">
                <a:solidFill>
                  <a:srgbClr val="0F172A"/>
                </a:solidFill>
                <a:latin typeface="Segoe UI"/>
              </a:defRPr>
            </a:pPr>
            <a:r>
              <a:rPr sz="1500" b="0">
                <a:solidFill>
                  <a:srgbClr val="0F172A"/>
                </a:solidFill>
                <a:latin typeface="Segoe UI"/>
              </a:rPr>
              <a:t>• Evaluar MAE en test y graficar predicción vs realidad.</a:t>
            </a:r>
          </a:p>
        </p:txBody>
      </p:sp>
    </p:spTree>
  </p:cSld>
  <p:clrMapOvr>
    <a:masterClrMapping/>
  </p:clrMapOvr>
</p:sld>
</file>

<file path=ppt/slides/slide18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136</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136 — Forecasting de series con RNN</a:t>
            </a:r>
          </a:p>
        </p:txBody>
      </p:sp>
    </p:spTree>
  </p:cSld>
  <p:clrMapOvr>
    <a:masterClrMapping/>
  </p:clrMapOvr>
</p:sld>
</file>

<file path=ppt/slides/slide18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136 — Forecasting de series con RNN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15 § Forecasting a Time Series.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Aplicar RNN/LSTM/GRU a un problema real de forecasting de series temporales. Hacer split temporal (NO aleatorio), preparar windows, comparar contra baselines (naive, MA, ARIMA), y reportar métricas estándar (MAE, MAPE, RMSE).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Hacer split temporal (train: período antiguo, val/test: período más reciente).</a:t>
            </a:r>
          </a:p>
          <a:p>
            <a:pPr>
              <a:spcAft>
                <a:spcPts val="800"/>
              </a:spcAft>
              <a:defRPr sz="1400" b="0">
                <a:solidFill>
                  <a:srgbClr val="0F172A"/>
                </a:solidFill>
                <a:latin typeface="Segoe UI"/>
              </a:defRPr>
            </a:pPr>
            <a:r>
              <a:rPr sz="1400" b="0">
                <a:solidFill>
                  <a:srgbClr val="0F172A"/>
                </a:solidFill>
                <a:latin typeface="Segoe UI"/>
              </a:rPr>
              <a:t>• Construir samples de longitud T con tf.keras.utils.timeseries_dataset_from_array.</a:t>
            </a:r>
          </a:p>
          <a:p>
            <a:pPr>
              <a:spcAft>
                <a:spcPts val="800"/>
              </a:spcAft>
              <a:defRPr sz="1400" b="0">
                <a:solidFill>
                  <a:srgbClr val="0F172A"/>
                </a:solidFill>
                <a:latin typeface="Segoe UI"/>
              </a:defRPr>
            </a:pPr>
            <a:r>
              <a:rPr sz="1400" b="0">
                <a:solidFill>
                  <a:srgbClr val="0F172A"/>
                </a:solidFill>
                <a:latin typeface="Segoe UI"/>
              </a:rPr>
              <a:t>• Comparar contra el baseline naïve (ŷ_t = y_{t-1}) y media móvil.</a:t>
            </a:r>
          </a:p>
          <a:p>
            <a:pPr>
              <a:spcAft>
                <a:spcPts val="800"/>
              </a:spcAft>
              <a:defRPr sz="1400" b="0">
                <a:solidFill>
                  <a:srgbClr val="0F172A"/>
                </a:solidFill>
                <a:latin typeface="Segoe UI"/>
              </a:defRPr>
            </a:pPr>
            <a:r>
              <a:rPr sz="1400" b="0">
                <a:solidFill>
                  <a:srgbClr val="0F172A"/>
                </a:solidFill>
                <a:latin typeface="Segoe UI"/>
              </a:rPr>
              <a:t>• Reportar MAE, MAPE, RMSE.</a:t>
            </a:r>
          </a:p>
          <a:p>
            <a:pPr>
              <a:spcAft>
                <a:spcPts val="800"/>
              </a:spcAft>
              <a:defRPr sz="1400" b="0">
                <a:solidFill>
                  <a:srgbClr val="0F172A"/>
                </a:solidFill>
                <a:latin typeface="Segoe UI"/>
              </a:defRPr>
            </a:pPr>
            <a:r>
              <a:rPr sz="1400" b="0">
                <a:solidFill>
                  <a:srgbClr val="0F172A"/>
                </a:solidFill>
                <a:latin typeface="Segoe UI"/>
              </a:rPr>
              <a:t>• Reconocer cuándo Deep Learning es mejor que ARIMA / Prophet / XGBoost para series.</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102 — Keras Sequential API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10 § The Sequential API.  Duración estimada: 60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Dominar la Sequential API de Keras — la forma más simple y declarativa de construir un modelo cuando es una pila lineal de capas. Saber cuándo NO alcanza (cualquier topología con ramas, skip connections, multi-input/multi-output → Functional API, clase 093).</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Construir un modelo con keras.Sequential([...]) o model.add(...) incrementalmente.</a:t>
            </a:r>
          </a:p>
          <a:p>
            <a:pPr>
              <a:spcAft>
                <a:spcPts val="800"/>
              </a:spcAft>
              <a:defRPr sz="1400" b="0">
                <a:solidFill>
                  <a:srgbClr val="0F172A"/>
                </a:solidFill>
                <a:latin typeface="Segoe UI"/>
              </a:defRPr>
            </a:pPr>
            <a:r>
              <a:rPr sz="1400" b="0">
                <a:solidFill>
                  <a:srgbClr val="0F172A"/>
                </a:solidFill>
                <a:latin typeface="Segoe UI"/>
              </a:rPr>
              <a:t>• Inspeccionar la arquitectura con model.summary() (parámetros por capa, output shape, total).</a:t>
            </a:r>
          </a:p>
          <a:p>
            <a:pPr>
              <a:spcAft>
                <a:spcPts val="800"/>
              </a:spcAft>
              <a:defRPr sz="1400" b="0">
                <a:solidFill>
                  <a:srgbClr val="0F172A"/>
                </a:solidFill>
                <a:latin typeface="Segoe UI"/>
              </a:defRPr>
            </a:pPr>
            <a:r>
              <a:rPr sz="1400" b="0">
                <a:solidFill>
                  <a:srgbClr val="0F172A"/>
                </a:solidFill>
                <a:latin typeface="Segoe UI"/>
              </a:rPr>
              <a:t>• Calcular a mano el número de parámetros de una Dense(n) (= input_dim * n + n por el bias).</a:t>
            </a:r>
          </a:p>
          <a:p>
            <a:pPr>
              <a:spcAft>
                <a:spcPts val="800"/>
              </a:spcAft>
              <a:defRPr sz="1400" b="0">
                <a:solidFill>
                  <a:srgbClr val="0F172A"/>
                </a:solidFill>
                <a:latin typeface="Segoe UI"/>
              </a:defRPr>
            </a:pPr>
            <a:r>
              <a:rPr sz="1400" b="0">
                <a:solidFill>
                  <a:srgbClr val="0F172A"/>
                </a:solidFill>
                <a:latin typeface="Segoe UI"/>
              </a:rPr>
              <a:t>• Compilar (compile), entrenar (fit), evaluar (evaluate) y predecir (predict).</a:t>
            </a:r>
          </a:p>
          <a:p>
            <a:pPr>
              <a:spcAft>
                <a:spcPts val="800"/>
              </a:spcAft>
              <a:defRPr sz="1400" b="0">
                <a:solidFill>
                  <a:srgbClr val="0F172A"/>
                </a:solidFill>
                <a:latin typeface="Segoe UI"/>
              </a:defRPr>
            </a:pPr>
            <a:r>
              <a:rPr sz="1400" b="0">
                <a:solidFill>
                  <a:srgbClr val="0F172A"/>
                </a:solidFill>
                <a:latin typeface="Segoe UI"/>
              </a:rPr>
              <a:t>• Guardar y cargar con el formato moderno .keras (HDF5 legacy).</a:t>
            </a:r>
          </a:p>
        </p:txBody>
      </p:sp>
    </p:spTree>
  </p:cSld>
  <p:clrMapOvr>
    <a:masterClrMapping/>
  </p:clrMapOvr>
</p:sld>
</file>

<file path=ppt/slides/slide19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136 — Forecasting de series con RNN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Split temporal estricto (no shuffle).</a:t>
            </a:r>
          </a:p>
          <a:p>
            <a:pPr>
              <a:spcAft>
                <a:spcPts val="1000"/>
              </a:spcAft>
              <a:defRPr sz="1600" b="0">
                <a:solidFill>
                  <a:srgbClr val="0F172A"/>
                </a:solidFill>
                <a:latin typeface="Segoe UI"/>
              </a:defRPr>
            </a:pPr>
            <a:r>
              <a:rPr sz="1600" b="0">
                <a:solidFill>
                  <a:srgbClr val="0F172A"/>
                </a:solidFill>
                <a:latin typeface="Segoe UI"/>
              </a:rPr>
              <a:t>• Stationarity / diferenciación.</a:t>
            </a:r>
          </a:p>
          <a:p>
            <a:pPr>
              <a:spcAft>
                <a:spcPts val="1000"/>
              </a:spcAft>
              <a:defRPr sz="1600" b="0">
                <a:solidFill>
                  <a:srgbClr val="0F172A"/>
                </a:solidFill>
                <a:latin typeface="Segoe UI"/>
              </a:defRPr>
            </a:pPr>
            <a:r>
              <a:rPr sz="1600" b="0">
                <a:solidFill>
                  <a:srgbClr val="0F172A"/>
                </a:solidFill>
                <a:latin typeface="Segoe UI"/>
              </a:rPr>
              <a:t>• Baseline naïve y por qué siempre comparar contra él.</a:t>
            </a:r>
          </a:p>
          <a:p>
            <a:pPr>
              <a:spcAft>
                <a:spcPts val="1000"/>
              </a:spcAft>
              <a:defRPr sz="1600" b="0">
                <a:solidFill>
                  <a:srgbClr val="0F172A"/>
                </a:solidFill>
                <a:latin typeface="Segoe UI"/>
              </a:defRPr>
            </a:pPr>
            <a:r>
              <a:rPr sz="1600" b="0">
                <a:solidFill>
                  <a:srgbClr val="0F172A"/>
                </a:solidFill>
                <a:latin typeface="Segoe UI"/>
              </a:rPr>
              <a:t>• Windowing: cómo elegir tamaño de window (T) y horizonte.</a:t>
            </a:r>
          </a:p>
          <a:p>
            <a:pPr>
              <a:spcAft>
                <a:spcPts val="1000"/>
              </a:spcAft>
              <a:defRPr sz="1600" b="0">
                <a:solidFill>
                  <a:srgbClr val="0F172A"/>
                </a:solidFill>
                <a:latin typeface="Segoe UI"/>
              </a:defRPr>
            </a:pPr>
            <a:r>
              <a:rPr sz="1600" b="0">
                <a:solidFill>
                  <a:srgbClr val="0F172A"/>
                </a:solidFill>
                <a:latin typeface="Segoe UI"/>
              </a:rPr>
              <a:t>• Forecasting multi-step: directo vs recursivo vs seq2seq.</a:t>
            </a:r>
          </a:p>
        </p:txBody>
      </p:sp>
    </p:spTree>
  </p:cSld>
  <p:clrMapOvr>
    <a:masterClrMapping/>
  </p:clrMapOvr>
</p:sld>
</file>

<file path=ppt/slides/slide19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136 — Forecasting de series con RNN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9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136 — Forecasting de series con RNN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Split temporal: separar primer 70 % train, 15 % val, último 15 % test.</a:t>
            </a:r>
          </a:p>
          <a:p>
            <a:pPr>
              <a:spcAft>
                <a:spcPts val="800"/>
              </a:spcAft>
              <a:defRPr sz="1400" b="0">
                <a:solidFill>
                  <a:srgbClr val="0F172A"/>
                </a:solidFill>
                <a:latin typeface="Segoe UI"/>
              </a:defRPr>
            </a:pPr>
            <a:r>
              <a:rPr sz="1400" b="0">
                <a:solidFill>
                  <a:srgbClr val="0F172A"/>
                </a:solidFill>
                <a:latin typeface="Segoe UI"/>
              </a:rPr>
              <a:t>• Baseline naïve: y_pred = y_test.shift(1).</a:t>
            </a:r>
          </a:p>
          <a:p>
            <a:pPr>
              <a:spcAft>
                <a:spcPts val="800"/>
              </a:spcAft>
              <a:defRPr sz="1400" b="0">
                <a:solidFill>
                  <a:srgbClr val="0F172A"/>
                </a:solidFill>
                <a:latin typeface="Segoe UI"/>
              </a:defRPr>
            </a:pPr>
            <a:r>
              <a:rPr sz="1400" b="0">
                <a:solidFill>
                  <a:srgbClr val="0F172A"/>
                </a:solidFill>
                <a:latin typeface="Segoe UI"/>
              </a:rPr>
              <a:t>• LSTM forecasting: Sequential([LSTM(32), Dense(1)]).</a:t>
            </a:r>
          </a:p>
          <a:p>
            <a:pPr>
              <a:spcAft>
                <a:spcPts val="800"/>
              </a:spcAft>
              <a:defRPr sz="1400" b="0">
                <a:solidFill>
                  <a:srgbClr val="0F172A"/>
                </a:solidFill>
                <a:latin typeface="Segoe UI"/>
              </a:defRPr>
            </a:pPr>
            <a:r>
              <a:rPr sz="1400" b="0">
                <a:solidFill>
                  <a:srgbClr val="0F172A"/>
                </a:solidFill>
                <a:latin typeface="Segoe UI"/>
              </a:rPr>
              <a:t>• GRU: igual con GRU.</a:t>
            </a:r>
          </a:p>
          <a:p>
            <a:pPr>
              <a:spcAft>
                <a:spcPts val="800"/>
              </a:spcAft>
              <a:defRPr sz="1400" b="0">
                <a:solidFill>
                  <a:srgbClr val="0F172A"/>
                </a:solidFill>
                <a:latin typeface="Segoe UI"/>
              </a:defRPr>
            </a:pPr>
            <a:r>
              <a:rPr sz="1400" b="0">
                <a:solidFill>
                  <a:srgbClr val="0F172A"/>
                </a:solidFill>
                <a:latin typeface="Segoe UI"/>
              </a:rPr>
              <a:t>• Multi-step: predecir 7 pasos directamente (Dense(7) al final).</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Dataset diario, 5 años; split 70/15/15 temporal.</a:t>
            </a:r>
          </a:p>
          <a:p>
            <a:pPr>
              <a:spcAft>
                <a:spcPts val="800"/>
              </a:spcAft>
              <a:defRPr sz="1500" b="0">
                <a:solidFill>
                  <a:srgbClr val="0F172A"/>
                </a:solidFill>
                <a:latin typeface="Segoe UI"/>
              </a:defRPr>
            </a:pPr>
            <a:r>
              <a:rPr sz="1500" b="0">
                <a:solidFill>
                  <a:srgbClr val="0F172A"/>
                </a:solidFill>
                <a:latin typeface="Segoe UI"/>
              </a:rPr>
              <a:t>• Baselines: naïve y MA(7).</a:t>
            </a:r>
          </a:p>
          <a:p>
            <a:pPr>
              <a:spcAft>
                <a:spcPts val="800"/>
              </a:spcAft>
              <a:defRPr sz="1500" b="0">
                <a:solidFill>
                  <a:srgbClr val="0F172A"/>
                </a:solidFill>
                <a:latin typeface="Segoe UI"/>
              </a:defRPr>
            </a:pPr>
            <a:r>
              <a:rPr sz="1500" b="0">
                <a:solidFill>
                  <a:srgbClr val="0F172A"/>
                </a:solidFill>
                <a:latin typeface="Segoe UI"/>
              </a:rPr>
              <a:t>• LSTM [64], lookback=30 días, horizon=7 días.</a:t>
            </a:r>
          </a:p>
          <a:p>
            <a:pPr>
              <a:spcAft>
                <a:spcPts val="800"/>
              </a:spcAft>
              <a:defRPr sz="1500" b="0">
                <a:solidFill>
                  <a:srgbClr val="0F172A"/>
                </a:solidFill>
                <a:latin typeface="Segoe UI"/>
              </a:defRPr>
            </a:pPr>
            <a:r>
              <a:rPr sz="1500" b="0">
                <a:solidFill>
                  <a:srgbClr val="0F172A"/>
                </a:solidFill>
                <a:latin typeface="Segoe UI"/>
              </a:rPr>
              <a:t>• Reportar MAE en test para los 3.</a:t>
            </a:r>
          </a:p>
        </p:txBody>
      </p:sp>
    </p:spTree>
  </p:cSld>
  <p:clrMapOvr>
    <a:masterClrMapping/>
  </p:clrMapOvr>
</p:sld>
</file>

<file path=ppt/slides/slide19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137</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137 — LSTM, GRU</a:t>
            </a:r>
          </a:p>
        </p:txBody>
      </p:sp>
    </p:spTree>
  </p:cSld>
  <p:clrMapOvr>
    <a:masterClrMapping/>
  </p:clrMapOvr>
</p:sld>
</file>

<file path=ppt/slides/slide19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137 — LSTM, GRU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15 § Tackling Short-Term Memory Problems.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Entender LSTM (Hochreiter &amp; Schmidhuber 1997) y GRU (Cho et al. 2014) — celdas recurrentes con gates que solucionan el vanishing gradient de SimpleRNN: la información puede fluir sin atenuación por la cell state, y los gates aprenden qué olvidar, recordar y emitir.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Explicar los 3 gates de LSTM: forget, input, output, y la cell state que viaja "horizontal".</a:t>
            </a:r>
          </a:p>
          <a:p>
            <a:pPr>
              <a:spcAft>
                <a:spcPts val="800"/>
              </a:spcAft>
              <a:defRPr sz="1400" b="0">
                <a:solidFill>
                  <a:srgbClr val="0F172A"/>
                </a:solidFill>
                <a:latin typeface="Segoe UI"/>
              </a:defRPr>
            </a:pPr>
            <a:r>
              <a:rPr sz="1400" b="0">
                <a:solidFill>
                  <a:srgbClr val="0F172A"/>
                </a:solidFill>
                <a:latin typeface="Segoe UI"/>
              </a:rPr>
              <a:t>• Diferenciar LSTM (3 gates + 2 estados) de GRU (2 gates + 1 estado, más simple, casi igual de bueno).</a:t>
            </a:r>
          </a:p>
          <a:p>
            <a:pPr>
              <a:spcAft>
                <a:spcPts val="800"/>
              </a:spcAft>
              <a:defRPr sz="1400" b="0">
                <a:solidFill>
                  <a:srgbClr val="0F172A"/>
                </a:solidFill>
                <a:latin typeface="Segoe UI"/>
              </a:defRPr>
            </a:pPr>
            <a:r>
              <a:rPr sz="1400" b="0">
                <a:solidFill>
                  <a:srgbClr val="0F172A"/>
                </a:solidFill>
                <a:latin typeface="Segoe UI"/>
              </a:rPr>
              <a:t>• Usar keras.layers.LSTM y keras.layers.GRU con return_sequences, return_state, recurrent_dropout.</a:t>
            </a:r>
          </a:p>
          <a:p>
            <a:pPr>
              <a:spcAft>
                <a:spcPts val="800"/>
              </a:spcAft>
              <a:defRPr sz="1400" b="0">
                <a:solidFill>
                  <a:srgbClr val="0F172A"/>
                </a:solidFill>
                <a:latin typeface="Segoe UI"/>
              </a:defRPr>
            </a:pPr>
            <a:r>
              <a:rPr sz="1400" b="0">
                <a:solidFill>
                  <a:srgbClr val="0F172A"/>
                </a:solidFill>
                <a:latin typeface="Segoe UI"/>
              </a:rPr>
              <a:t>• Aplicar Bidirectional cuando la tarea lo permite.</a:t>
            </a:r>
          </a:p>
          <a:p>
            <a:pPr>
              <a:spcAft>
                <a:spcPts val="800"/>
              </a:spcAft>
              <a:defRPr sz="1400" b="0">
                <a:solidFill>
                  <a:srgbClr val="0F172A"/>
                </a:solidFill>
                <a:latin typeface="Segoe UI"/>
              </a:defRPr>
            </a:pPr>
            <a:r>
              <a:rPr sz="1400" b="0">
                <a:solidFill>
                  <a:srgbClr val="0F172A"/>
                </a:solidFill>
                <a:latin typeface="Segoe UI"/>
              </a:rPr>
              <a:t>• Reconocer que con T &gt; 100, incluso LSTM lucha — preferir Transformers.</a:t>
            </a:r>
          </a:p>
        </p:txBody>
      </p:sp>
    </p:spTree>
  </p:cSld>
  <p:clrMapOvr>
    <a:masterClrMapping/>
  </p:clrMapOvr>
</p:sld>
</file>

<file path=ppt/slides/slide19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137 — LSTM, GRU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Cell state c_t (memoria larga) vs hidden state h_t (memoria corta).</a:t>
            </a:r>
          </a:p>
          <a:p>
            <a:pPr>
              <a:spcAft>
                <a:spcPts val="1000"/>
              </a:spcAft>
              <a:defRPr sz="1600" b="0">
                <a:solidFill>
                  <a:srgbClr val="0F172A"/>
                </a:solidFill>
                <a:latin typeface="Segoe UI"/>
              </a:defRPr>
            </a:pPr>
            <a:r>
              <a:rPr sz="1600" b="0">
                <a:solidFill>
                  <a:srgbClr val="0F172A"/>
                </a:solidFill>
                <a:latin typeface="Segoe UI"/>
              </a:rPr>
              <a:t>• Forget gate: cuánto borrar de c_{t-1}.</a:t>
            </a:r>
          </a:p>
          <a:p>
            <a:pPr>
              <a:spcAft>
                <a:spcPts val="1000"/>
              </a:spcAft>
              <a:defRPr sz="1600" b="0">
                <a:solidFill>
                  <a:srgbClr val="0F172A"/>
                </a:solidFill>
                <a:latin typeface="Segoe UI"/>
              </a:defRPr>
            </a:pPr>
            <a:r>
              <a:rPr sz="1600" b="0">
                <a:solidFill>
                  <a:srgbClr val="0F172A"/>
                </a:solidFill>
                <a:latin typeface="Segoe UI"/>
              </a:rPr>
              <a:t>• Input gate: cuánto agregar nuevo a c_t.</a:t>
            </a:r>
          </a:p>
          <a:p>
            <a:pPr>
              <a:spcAft>
                <a:spcPts val="1000"/>
              </a:spcAft>
              <a:defRPr sz="1600" b="0">
                <a:solidFill>
                  <a:srgbClr val="0F172A"/>
                </a:solidFill>
                <a:latin typeface="Segoe UI"/>
              </a:defRPr>
            </a:pPr>
            <a:r>
              <a:rPr sz="1600" b="0">
                <a:solidFill>
                  <a:srgbClr val="0F172A"/>
                </a:solidFill>
                <a:latin typeface="Segoe UI"/>
              </a:rPr>
              <a:t>• Output gate: cuánto exponer en h_t.</a:t>
            </a:r>
          </a:p>
          <a:p>
            <a:pPr>
              <a:spcAft>
                <a:spcPts val="1000"/>
              </a:spcAft>
              <a:defRPr sz="1600" b="0">
                <a:solidFill>
                  <a:srgbClr val="0F172A"/>
                </a:solidFill>
                <a:latin typeface="Segoe UI"/>
              </a:defRPr>
            </a:pPr>
            <a:r>
              <a:rPr sz="1600" b="0">
                <a:solidFill>
                  <a:srgbClr val="0F172A"/>
                </a:solidFill>
                <a:latin typeface="Segoe UI"/>
              </a:rPr>
              <a:t>• GRU: combina forget e input en una sola "update gate".</a:t>
            </a:r>
          </a:p>
          <a:p>
            <a:pPr>
              <a:spcAft>
                <a:spcPts val="1000"/>
              </a:spcAft>
              <a:defRPr sz="1600" b="0">
                <a:solidFill>
                  <a:srgbClr val="0F172A"/>
                </a:solidFill>
                <a:latin typeface="Segoe UI"/>
              </a:defRPr>
            </a:pPr>
            <a:r>
              <a:rPr sz="1600" b="0">
                <a:solidFill>
                  <a:srgbClr val="0F172A"/>
                </a:solidFill>
                <a:latin typeface="Segoe UI"/>
              </a:rPr>
              <a:t>• Bidirectional + stacked LSTMs como receta clásica pre-Transformers.</a:t>
            </a:r>
          </a:p>
        </p:txBody>
      </p:sp>
    </p:spTree>
  </p:cSld>
  <p:clrMapOvr>
    <a:masterClrMapping/>
  </p:clrMapOvr>
</p:sld>
</file>

<file path=ppt/slides/slide19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137 — LSTM, GRU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19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137 — LSTM, GRU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LSTM vs SimpleRNN: en una serie de 100 pasos con dependencia long-range, comparar accuracy.</a:t>
            </a:r>
          </a:p>
          <a:p>
            <a:pPr>
              <a:spcAft>
                <a:spcPts val="800"/>
              </a:spcAft>
              <a:defRPr sz="1400" b="0">
                <a:solidFill>
                  <a:srgbClr val="0F172A"/>
                </a:solidFill>
                <a:latin typeface="Segoe UI"/>
              </a:defRPr>
            </a:pPr>
            <a:r>
              <a:rPr sz="1400" b="0">
                <a:solidFill>
                  <a:srgbClr val="0F172A"/>
                </a:solidFill>
                <a:latin typeface="Segoe UI"/>
              </a:rPr>
              <a:t>• GRU vs LSTM: misma tarea, comparar.</a:t>
            </a:r>
          </a:p>
          <a:p>
            <a:pPr>
              <a:spcAft>
                <a:spcPts val="800"/>
              </a:spcAft>
              <a:defRPr sz="1400" b="0">
                <a:solidFill>
                  <a:srgbClr val="0F172A"/>
                </a:solidFill>
                <a:latin typeface="Segoe UI"/>
              </a:defRPr>
            </a:pPr>
            <a:r>
              <a:rPr sz="1400" b="0">
                <a:solidFill>
                  <a:srgbClr val="0F172A"/>
                </a:solidFill>
                <a:latin typeface="Segoe UI"/>
              </a:rPr>
              <a:t>• Stacked: 2-3 capas LSTM apiladas con return_sequences=True en las primeras.</a:t>
            </a:r>
          </a:p>
          <a:p>
            <a:pPr>
              <a:spcAft>
                <a:spcPts val="800"/>
              </a:spcAft>
              <a:defRPr sz="1400" b="0">
                <a:solidFill>
                  <a:srgbClr val="0F172A"/>
                </a:solidFill>
                <a:latin typeface="Segoe UI"/>
              </a:defRPr>
            </a:pPr>
            <a:r>
              <a:rPr sz="1400" b="0">
                <a:solidFill>
                  <a:srgbClr val="0F172A"/>
                </a:solidFill>
                <a:latin typeface="Segoe UI"/>
              </a:rPr>
              <a:t>• Bidirectional: para sentimiento IMDB, comparar LSTM vs Bidirectional(LSTM).</a:t>
            </a:r>
          </a:p>
          <a:p>
            <a:pPr>
              <a:spcAft>
                <a:spcPts val="800"/>
              </a:spcAft>
              <a:defRPr sz="1400" b="0">
                <a:solidFill>
                  <a:srgbClr val="0F172A"/>
                </a:solidFill>
                <a:latin typeface="Segoe UI"/>
              </a:defRPr>
            </a:pPr>
            <a:r>
              <a:rPr sz="1400" b="0">
                <a:solidFill>
                  <a:srgbClr val="0F172A"/>
                </a:solidFill>
                <a:latin typeface="Segoe UI"/>
              </a:rPr>
              <a:t>• cuDNN check: medir velocidad LSTM vanilla vs con recurrent_dropout (desactiva cuDNN).</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Tokenizar con TextVectorization(max_tokens=20_000, output_sequence_length=200).</a:t>
            </a:r>
          </a:p>
          <a:p>
            <a:pPr>
              <a:spcAft>
                <a:spcPts val="800"/>
              </a:spcAft>
              <a:defRPr sz="1500" b="0">
                <a:solidFill>
                  <a:srgbClr val="0F172A"/>
                </a:solidFill>
                <a:latin typeface="Segoe UI"/>
              </a:defRPr>
            </a:pPr>
            <a:r>
              <a:rPr sz="1500" b="0">
                <a:solidFill>
                  <a:srgbClr val="0F172A"/>
                </a:solidFill>
                <a:latin typeface="Segoe UI"/>
              </a:rPr>
              <a:t>• Embedding(20_000, 128) → Bidirectional(LSTM(64)) → Dense(64) → Dense(1, sigmoid).</a:t>
            </a:r>
          </a:p>
          <a:p>
            <a:pPr>
              <a:spcAft>
                <a:spcPts val="800"/>
              </a:spcAft>
              <a:defRPr sz="1500" b="0">
                <a:solidFill>
                  <a:srgbClr val="0F172A"/>
                </a:solidFill>
                <a:latin typeface="Segoe UI"/>
              </a:defRPr>
            </a:pPr>
            <a:r>
              <a:rPr sz="1500" b="0">
                <a:solidFill>
                  <a:srgbClr val="0F172A"/>
                </a:solidFill>
                <a:latin typeface="Segoe UI"/>
              </a:rPr>
              <a:t>• Entrenar 5 épocas.</a:t>
            </a:r>
          </a:p>
          <a:p>
            <a:pPr>
              <a:spcAft>
                <a:spcPts val="800"/>
              </a:spcAft>
              <a:defRPr sz="1500" b="0">
                <a:solidFill>
                  <a:srgbClr val="0F172A"/>
                </a:solidFill>
                <a:latin typeface="Segoe UI"/>
              </a:defRPr>
            </a:pPr>
            <a:r>
              <a:rPr sz="1500" b="0">
                <a:solidFill>
                  <a:srgbClr val="0F172A"/>
                </a:solidFill>
                <a:latin typeface="Segoe UI"/>
              </a:rPr>
              <a:t>• Reportar accuracy y comparar contra una baseline Dense sin RNN.</a:t>
            </a:r>
          </a:p>
        </p:txBody>
      </p:sp>
    </p:spTree>
  </p:cSld>
  <p:clrMapOvr>
    <a:masterClrMapping/>
  </p:clrMapOvr>
</p:sld>
</file>

<file path=ppt/slides/slide19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138</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138 — 1D CNNs y WaveNet</a:t>
            </a:r>
          </a:p>
        </p:txBody>
      </p:sp>
    </p:spTree>
  </p:cSld>
  <p:clrMapOvr>
    <a:masterClrMapping/>
  </p:clrMapOvr>
</p:sld>
</file>

<file path=ppt/slides/slide19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138 — 1D CNNs y WaveNet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15 § Handling Long Sequences + WaveNet paper (van den Oord et al. 2016).  Duración estimada: 60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Conocer la alternativa a RNN para secuencias: Conv1D y WaveNet (dilated causal convolutions). Más rápido que LSTM (paralelizable), receptive field amplio con pocas capas (dilated convolutions). Útil para audio, series temporales y como capa de preprocesamiento.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Conv1D(filters, kernel_size, padding='causal') sobre secuencias.</a:t>
            </a:r>
          </a:p>
          <a:p>
            <a:pPr>
              <a:spcAft>
                <a:spcPts val="800"/>
              </a:spcAft>
              <a:defRPr sz="1400" b="0">
                <a:solidFill>
                  <a:srgbClr val="0F172A"/>
                </a:solidFill>
                <a:latin typeface="Segoe UI"/>
              </a:defRPr>
            </a:pPr>
            <a:r>
              <a:rPr sz="1400" b="0">
                <a:solidFill>
                  <a:srgbClr val="0F172A"/>
                </a:solidFill>
                <a:latin typeface="Segoe UI"/>
              </a:rPr>
              <a:t>• Implementar dilated convolutions (kernel salta posiciones).</a:t>
            </a:r>
          </a:p>
          <a:p>
            <a:pPr>
              <a:spcAft>
                <a:spcPts val="800"/>
              </a:spcAft>
              <a:defRPr sz="1400" b="0">
                <a:solidFill>
                  <a:srgbClr val="0F172A"/>
                </a:solidFill>
                <a:latin typeface="Segoe UI"/>
              </a:defRPr>
            </a:pPr>
            <a:r>
              <a:rPr sz="1400" b="0">
                <a:solidFill>
                  <a:srgbClr val="0F172A"/>
                </a:solidFill>
                <a:latin typeface="Segoe UI"/>
              </a:rPr>
              <a:t>• Reconocer causal convolution: el output en t depende solo de inputs ≤ t.</a:t>
            </a:r>
          </a:p>
          <a:p>
            <a:pPr>
              <a:spcAft>
                <a:spcPts val="800"/>
              </a:spcAft>
              <a:defRPr sz="1400" b="0">
                <a:solidFill>
                  <a:srgbClr val="0F172A"/>
                </a:solidFill>
                <a:latin typeface="Segoe UI"/>
              </a:defRPr>
            </a:pPr>
            <a:r>
              <a:rPr sz="1400" b="0">
                <a:solidFill>
                  <a:srgbClr val="0F172A"/>
                </a:solidFill>
                <a:latin typeface="Segoe UI"/>
              </a:rPr>
              <a:t>• Construir un mini-WaveNet con dilation rates exponenciales (1, 2, 4, 8, ...).</a:t>
            </a:r>
          </a:p>
          <a:p>
            <a:pPr>
              <a:spcAft>
                <a:spcPts val="800"/>
              </a:spcAft>
              <a:defRPr sz="1400" b="0">
                <a:solidFill>
                  <a:srgbClr val="0F172A"/>
                </a:solidFill>
                <a:latin typeface="Segoe UI"/>
              </a:defRPr>
            </a:pPr>
            <a:r>
              <a:rPr sz="1400" b="0">
                <a:solidFill>
                  <a:srgbClr val="0F172A"/>
                </a:solidFill>
                <a:latin typeface="Segoe UI"/>
              </a:rPr>
              <a:t>• Comparar Conv1D vs LSTM en speed/accuracy.</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Parte 2 — Índice</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Página 1 de 6</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Clase 100 — Clase 100 — Perceptrón, MLP y backpropagation</a:t>
            </a:r>
          </a:p>
          <a:p>
            <a:pPr>
              <a:spcAft>
                <a:spcPts val="1000"/>
              </a:spcAft>
              <a:defRPr sz="1600" b="0">
                <a:solidFill>
                  <a:srgbClr val="0F172A"/>
                </a:solidFill>
                <a:latin typeface="Segoe UI"/>
              </a:defRPr>
            </a:pPr>
            <a:r>
              <a:rPr sz="1600" b="0">
                <a:solidFill>
                  <a:srgbClr val="0F172A"/>
                </a:solidFill>
                <a:latin typeface="Segoe UI"/>
              </a:rPr>
              <a:t>• Clase 101 — Clase 101 — Regresión y clasificación con MLP</a:t>
            </a:r>
          </a:p>
          <a:p>
            <a:pPr>
              <a:spcAft>
                <a:spcPts val="1000"/>
              </a:spcAft>
              <a:defRPr sz="1600" b="0">
                <a:solidFill>
                  <a:srgbClr val="0F172A"/>
                </a:solidFill>
                <a:latin typeface="Segoe UI"/>
              </a:defRPr>
            </a:pPr>
            <a:r>
              <a:rPr sz="1600" b="0">
                <a:solidFill>
                  <a:srgbClr val="0F172A"/>
                </a:solidFill>
                <a:latin typeface="Segoe UI"/>
              </a:rPr>
              <a:t>• Clase 102 — Clase 102 — Keras Sequential API</a:t>
            </a:r>
          </a:p>
          <a:p>
            <a:pPr>
              <a:spcAft>
                <a:spcPts val="1000"/>
              </a:spcAft>
              <a:defRPr sz="1600" b="0">
                <a:solidFill>
                  <a:srgbClr val="0F172A"/>
                </a:solidFill>
                <a:latin typeface="Segoe UI"/>
              </a:defRPr>
            </a:pPr>
            <a:r>
              <a:rPr sz="1600" b="0">
                <a:solidFill>
                  <a:srgbClr val="0F172A"/>
                </a:solidFill>
                <a:latin typeface="Segoe UI"/>
              </a:rPr>
              <a:t>• Clase 103 — Clase 103 — Keras Functional API y Subclassing</a:t>
            </a:r>
          </a:p>
          <a:p>
            <a:pPr>
              <a:spcAft>
                <a:spcPts val="1000"/>
              </a:spcAft>
              <a:defRPr sz="1600" b="0">
                <a:solidFill>
                  <a:srgbClr val="0F172A"/>
                </a:solidFill>
                <a:latin typeface="Segoe UI"/>
              </a:defRPr>
            </a:pPr>
            <a:r>
              <a:rPr sz="1600" b="0">
                <a:solidFill>
                  <a:srgbClr val="0F172A"/>
                </a:solidFill>
                <a:latin typeface="Segoe UI"/>
              </a:rPr>
              <a:t>• Clase 104 — Clase 104 — Callbacks, TensorBoard, guardar/restaurar modelos</a:t>
            </a:r>
          </a:p>
          <a:p>
            <a:pPr>
              <a:spcAft>
                <a:spcPts val="1000"/>
              </a:spcAft>
              <a:defRPr sz="1600" b="0">
                <a:solidFill>
                  <a:srgbClr val="0F172A"/>
                </a:solidFill>
                <a:latin typeface="Segoe UI"/>
              </a:defRPr>
            </a:pPr>
            <a:r>
              <a:rPr sz="1600" b="0">
                <a:solidFill>
                  <a:srgbClr val="0F172A"/>
                </a:solidFill>
                <a:latin typeface="Segoe UI"/>
              </a:rPr>
              <a:t>• Clase 105 — Clase 105 — Keras Tuner (+ Optuna, Ray Tune)</a:t>
            </a:r>
          </a:p>
          <a:p>
            <a:pPr>
              <a:spcAft>
                <a:spcPts val="1000"/>
              </a:spcAft>
              <a:defRPr sz="1600" b="0">
                <a:solidFill>
                  <a:srgbClr val="0F172A"/>
                </a:solidFill>
                <a:latin typeface="Segoe UI"/>
              </a:defRPr>
            </a:pPr>
            <a:r>
              <a:rPr sz="1600" b="0">
                <a:solidFill>
                  <a:srgbClr val="0F172A"/>
                </a:solidFill>
                <a:latin typeface="Segoe UI"/>
              </a:rPr>
              <a:t>• Clase 106 — Clase 106 — Ray Tune: HPO distribuido y a escala</a:t>
            </a:r>
          </a:p>
          <a:p>
            <a:pPr>
              <a:spcAft>
                <a:spcPts val="1000"/>
              </a:spcAft>
              <a:defRPr sz="1600" b="0">
                <a:solidFill>
                  <a:srgbClr val="0F172A"/>
                </a:solidFill>
                <a:latin typeface="Segoe UI"/>
              </a:defRPr>
            </a:pPr>
            <a:r>
              <a:rPr sz="1600" b="0">
                <a:solidFill>
                  <a:srgbClr val="0F172A"/>
                </a:solidFill>
                <a:latin typeface="Segoe UI"/>
              </a:rPr>
              <a:t>• Clase 107 — Clase 107 — Vanishing/exploding gradients</a:t>
            </a:r>
          </a:p>
          <a:p>
            <a:pPr>
              <a:spcAft>
                <a:spcPts val="1000"/>
              </a:spcAft>
              <a:defRPr sz="1600" b="0">
                <a:solidFill>
                  <a:srgbClr val="0F172A"/>
                </a:solidFill>
                <a:latin typeface="Segoe UI"/>
              </a:defRPr>
            </a:pPr>
            <a:r>
              <a:rPr sz="1600" b="0">
                <a:solidFill>
                  <a:srgbClr val="0F172A"/>
                </a:solidFill>
                <a:latin typeface="Segoe UI"/>
              </a:rPr>
              <a:t>• Clase 108 — Clase 108 — Inicialización (Glorot, He)</a:t>
            </a:r>
          </a:p>
          <a:p>
            <a:pPr>
              <a:spcAft>
                <a:spcPts val="1000"/>
              </a:spcAft>
              <a:defRPr sz="1600" b="0">
                <a:solidFill>
                  <a:srgbClr val="0F172A"/>
                </a:solidFill>
                <a:latin typeface="Segoe UI"/>
              </a:defRPr>
            </a:pPr>
            <a:r>
              <a:rPr sz="1600" b="0">
                <a:solidFill>
                  <a:srgbClr val="0F172A"/>
                </a:solidFill>
                <a:latin typeface="Segoe UI"/>
              </a:rPr>
              <a:t>• Clase 109 — Clase 109 — Activaciones: ReLU, ELU, GELU, Swish, Mish</a:t>
            </a:r>
          </a:p>
          <a:p>
            <a:pPr>
              <a:spcAft>
                <a:spcPts val="1000"/>
              </a:spcAft>
              <a:defRPr sz="1600" b="0">
                <a:solidFill>
                  <a:srgbClr val="0F172A"/>
                </a:solidFill>
                <a:latin typeface="Segoe UI"/>
              </a:defRPr>
            </a:pPr>
            <a:r>
              <a:rPr sz="1600" b="0">
                <a:solidFill>
                  <a:srgbClr val="0F172A"/>
                </a:solidFill>
                <a:latin typeface="Segoe UI"/>
              </a:rPr>
              <a:t>• Clase 110 — Clase 110 — Batch Normalization, Layer Normalization</a:t>
            </a:r>
          </a:p>
          <a:p>
            <a:pPr>
              <a:spcAft>
                <a:spcPts val="1000"/>
              </a:spcAft>
              <a:defRPr sz="1600" b="0">
                <a:solidFill>
                  <a:srgbClr val="0F172A"/>
                </a:solidFill>
                <a:latin typeface="Segoe UI"/>
              </a:defRPr>
            </a:pPr>
            <a:r>
              <a:rPr sz="1600" b="0">
                <a:solidFill>
                  <a:srgbClr val="0F172A"/>
                </a:solidFill>
                <a:latin typeface="Segoe UI"/>
              </a:rPr>
              <a:t>• Clase 111 — Clase 111 — Gradient clipping</a:t>
            </a:r>
          </a:p>
          <a:p>
            <a:pPr>
              <a:spcAft>
                <a:spcPts val="1000"/>
              </a:spcAft>
              <a:defRPr sz="1600" b="0">
                <a:solidFill>
                  <a:srgbClr val="0F172A"/>
                </a:solidFill>
                <a:latin typeface="Segoe UI"/>
              </a:defRPr>
            </a:pPr>
            <a:r>
              <a:rPr sz="1600" b="0">
                <a:solidFill>
                  <a:srgbClr val="0F172A"/>
                </a:solidFill>
                <a:latin typeface="Segoe UI"/>
              </a:rPr>
              <a:t>• Clase 112 — Clase 112 — Transfer learning, unsupervised pretraining</a:t>
            </a:r>
          </a:p>
          <a:p>
            <a:pPr>
              <a:spcAft>
                <a:spcPts val="1000"/>
              </a:spcAft>
              <a:defRPr sz="1600" b="0">
                <a:solidFill>
                  <a:srgbClr val="0F172A"/>
                </a:solidFill>
                <a:latin typeface="Segoe UI"/>
              </a:defRPr>
            </a:pPr>
            <a:r>
              <a:rPr sz="1600" b="0">
                <a:solidFill>
                  <a:srgbClr val="0F172A"/>
                </a:solidFill>
                <a:latin typeface="Segoe UI"/>
              </a:rPr>
              <a:t>• Clase 113 — Clase 113 — Optimizadores: Momentum, Nesterov, AdaGrad, RMSProp, Adam, AdamW (+ Lion, Sophia)</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102 — Keras Sequential API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Dos formas equivalentes: lista en el constructor vs .add() incremental.</a:t>
            </a:r>
          </a:p>
          <a:p>
            <a:pPr>
              <a:spcAft>
                <a:spcPts val="1000"/>
              </a:spcAft>
              <a:defRPr sz="1600" b="0">
                <a:solidFill>
                  <a:srgbClr val="0F172A"/>
                </a:solidFill>
                <a:latin typeface="Segoe UI"/>
              </a:defRPr>
            </a:pPr>
            <a:r>
              <a:rPr sz="1600" b="0">
                <a:solidFill>
                  <a:srgbClr val="0F172A"/>
                </a:solidFill>
                <a:latin typeface="Segoe UI"/>
              </a:rPr>
              <a:t>• Input layer explícito vs input_shape en la primera capa.</a:t>
            </a:r>
          </a:p>
          <a:p>
            <a:pPr>
              <a:spcAft>
                <a:spcPts val="1000"/>
              </a:spcAft>
              <a:defRPr sz="1600" b="0">
                <a:solidFill>
                  <a:srgbClr val="0F172A"/>
                </a:solidFill>
                <a:latin typeface="Segoe UI"/>
              </a:defRPr>
            </a:pPr>
            <a:r>
              <a:rPr sz="1600" b="0">
                <a:solidFill>
                  <a:srgbClr val="0F172A"/>
                </a:solidFill>
                <a:latin typeface="Segoe UI"/>
              </a:rPr>
              <a:t>• model.summary(): leer parámetros por capa + total trainable / non-trainable.</a:t>
            </a:r>
          </a:p>
          <a:p>
            <a:pPr>
              <a:spcAft>
                <a:spcPts val="1000"/>
              </a:spcAft>
              <a:defRPr sz="1600" b="0">
                <a:solidFill>
                  <a:srgbClr val="0F172A"/>
                </a:solidFill>
                <a:latin typeface="Segoe UI"/>
              </a:defRPr>
            </a:pPr>
            <a:r>
              <a:rPr sz="1600" b="0">
                <a:solidFill>
                  <a:srgbClr val="0F172A"/>
                </a:solidFill>
                <a:latin typeface="Segoe UI"/>
              </a:rPr>
              <a:t>• compile(optimizer, loss, metrics).</a:t>
            </a:r>
          </a:p>
          <a:p>
            <a:pPr>
              <a:spcAft>
                <a:spcPts val="1000"/>
              </a:spcAft>
              <a:defRPr sz="1600" b="0">
                <a:solidFill>
                  <a:srgbClr val="0F172A"/>
                </a:solidFill>
                <a:latin typeface="Segoe UI"/>
              </a:defRPr>
            </a:pPr>
            <a:r>
              <a:rPr sz="1600" b="0">
                <a:solidFill>
                  <a:srgbClr val="0F172A"/>
                </a:solidFill>
                <a:latin typeface="Segoe UI"/>
              </a:rPr>
              <a:t>• fit(X, y, epochs, batch_size, validation_split, callbacks, verbose).</a:t>
            </a:r>
          </a:p>
          <a:p>
            <a:pPr>
              <a:spcAft>
                <a:spcPts val="1000"/>
              </a:spcAft>
              <a:defRPr sz="1600" b="0">
                <a:solidFill>
                  <a:srgbClr val="0F172A"/>
                </a:solidFill>
                <a:latin typeface="Segoe UI"/>
              </a:defRPr>
            </a:pPr>
            <a:r>
              <a:rPr sz="1600" b="0">
                <a:solidFill>
                  <a:srgbClr val="0F172A"/>
                </a:solidFill>
                <a:latin typeface="Segoe UI"/>
              </a:rPr>
              <a:t>• model.save('m.keras') (formato nativo Keras 3+) y keras.models.load_model('m.keras').</a:t>
            </a:r>
          </a:p>
        </p:txBody>
      </p:sp>
    </p:spTree>
  </p:cSld>
  <p:clrMapOvr>
    <a:masterClrMapping/>
  </p:clrMapOvr>
</p:sld>
</file>

<file path=ppt/slides/slide20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138 — 1D CNNs y WaveNet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Conv1D fundamentos: stride, padding, dilation.</a:t>
            </a:r>
          </a:p>
          <a:p>
            <a:pPr>
              <a:spcAft>
                <a:spcPts val="1000"/>
              </a:spcAft>
              <a:defRPr sz="1600" b="0">
                <a:solidFill>
                  <a:srgbClr val="0F172A"/>
                </a:solidFill>
                <a:latin typeface="Segoe UI"/>
              </a:defRPr>
            </a:pPr>
            <a:r>
              <a:rPr sz="1600" b="0">
                <a:solidFill>
                  <a:srgbClr val="0F172A"/>
                </a:solidFill>
                <a:latin typeface="Segoe UI"/>
              </a:rPr>
              <a:t>• Causal padding: para no ver el futuro.</a:t>
            </a:r>
          </a:p>
          <a:p>
            <a:pPr>
              <a:spcAft>
                <a:spcPts val="1000"/>
              </a:spcAft>
              <a:defRPr sz="1600" b="0">
                <a:solidFill>
                  <a:srgbClr val="0F172A"/>
                </a:solidFill>
                <a:latin typeface="Segoe UI"/>
              </a:defRPr>
            </a:pPr>
            <a:r>
              <a:rPr sz="1600" b="0">
                <a:solidFill>
                  <a:srgbClr val="0F172A"/>
                </a:solidFill>
                <a:latin typeface="Segoe UI"/>
              </a:rPr>
              <a:t>• Dilated convolutions: receptive field grande sin más layers.</a:t>
            </a:r>
          </a:p>
          <a:p>
            <a:pPr>
              <a:spcAft>
                <a:spcPts val="1000"/>
              </a:spcAft>
              <a:defRPr sz="1600" b="0">
                <a:solidFill>
                  <a:srgbClr val="0F172A"/>
                </a:solidFill>
                <a:latin typeface="Segoe UI"/>
              </a:defRPr>
            </a:pPr>
            <a:r>
              <a:rPr sz="1600" b="0">
                <a:solidFill>
                  <a:srgbClr val="0F172A"/>
                </a:solidFill>
                <a:latin typeface="Segoe UI"/>
              </a:rPr>
              <a:t>• WaveNet: stack de dilated causal convolutions (1, 2, 4, ..., 512).</a:t>
            </a:r>
          </a:p>
          <a:p>
            <a:pPr>
              <a:spcAft>
                <a:spcPts val="1000"/>
              </a:spcAft>
              <a:defRPr sz="1600" b="0">
                <a:solidFill>
                  <a:srgbClr val="0F172A"/>
                </a:solidFill>
                <a:latin typeface="Segoe UI"/>
              </a:defRPr>
            </a:pPr>
            <a:r>
              <a:rPr sz="1600" b="0">
                <a:solidFill>
                  <a:srgbClr val="0F172A"/>
                </a:solidFill>
                <a:latin typeface="Segoe UI"/>
              </a:rPr>
              <a:t>• Conv1D vs LSTM: paralelización, receptive field, parameter count.</a:t>
            </a:r>
          </a:p>
        </p:txBody>
      </p:sp>
    </p:spTree>
  </p:cSld>
  <p:clrMapOvr>
    <a:masterClrMapping/>
  </p:clrMapOvr>
</p:sld>
</file>

<file path=ppt/slides/slide20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138 — 1D CNNs y WaveNet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0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138 — 1D CNNs y WaveNet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Conv1D vs LSTM: forecasting de serie.</a:t>
            </a:r>
          </a:p>
          <a:p>
            <a:pPr>
              <a:spcAft>
                <a:spcPts val="800"/>
              </a:spcAft>
              <a:defRPr sz="1400" b="0">
                <a:solidFill>
                  <a:srgbClr val="0F172A"/>
                </a:solidFill>
                <a:latin typeface="Segoe UI"/>
              </a:defRPr>
            </a:pPr>
            <a:r>
              <a:rPr sz="1400" b="0">
                <a:solidFill>
                  <a:srgbClr val="0F172A"/>
                </a:solidFill>
                <a:latin typeface="Segoe UI"/>
              </a:rPr>
              <a:t>• Dilation rates: stack de 4 Conv1D con dilation_rate ∈ {1, 2, 4, 8}.</a:t>
            </a:r>
          </a:p>
          <a:p>
            <a:pPr>
              <a:spcAft>
                <a:spcPts val="800"/>
              </a:spcAft>
              <a:defRPr sz="1400" b="0">
                <a:solidFill>
                  <a:srgbClr val="0F172A"/>
                </a:solidFill>
                <a:latin typeface="Segoe UI"/>
              </a:defRPr>
            </a:pPr>
            <a:r>
              <a:rPr sz="1400" b="0">
                <a:solidFill>
                  <a:srgbClr val="0F172A"/>
                </a:solidFill>
                <a:latin typeface="Segoe UI"/>
              </a:rPr>
              <a:t>• Speed test: medir tiempo de training Conv1D vs LSTM para misma data.</a:t>
            </a:r>
          </a:p>
          <a:p>
            <a:pPr>
              <a:spcAft>
                <a:spcPts val="800"/>
              </a:spcAft>
              <a:defRPr sz="1400" b="0">
                <a:solidFill>
                  <a:srgbClr val="0F172A"/>
                </a:solidFill>
                <a:latin typeface="Segoe UI"/>
              </a:defRPr>
            </a:pPr>
            <a:r>
              <a:rPr sz="1400" b="0">
                <a:solidFill>
                  <a:srgbClr val="0F172A"/>
                </a:solidFill>
                <a:latin typeface="Segoe UI"/>
              </a:rPr>
              <a:t>• WaveNet mini: implementar stack de 10 Conv1D causal con dilations {1, 2, 4, ..., 512} para una serie larga.</a:t>
            </a:r>
          </a:p>
          <a:p>
            <a:pPr>
              <a:spcAft>
                <a:spcPts val="800"/>
              </a:spcAft>
              <a:defRPr sz="1400" b="0">
                <a:solidFill>
                  <a:srgbClr val="0F172A"/>
                </a:solidFill>
                <a:latin typeface="Segoe UI"/>
              </a:defRPr>
            </a:pPr>
            <a:r>
              <a:rPr sz="1400" b="0">
                <a:solidFill>
                  <a:srgbClr val="0F172A"/>
                </a:solidFill>
                <a:latin typeface="Segoe UI"/>
              </a:rPr>
              <a:t>• Visualización del receptive field: para un output [t], marcar qué inputs lo afectan.</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Stack de 6 Conv1D causal dilated con rates 1, 2, 4, 8, 16, 32.</a:t>
            </a:r>
          </a:p>
          <a:p>
            <a:pPr>
              <a:spcAft>
                <a:spcPts val="800"/>
              </a:spcAft>
              <a:defRPr sz="1500" b="0">
                <a:solidFill>
                  <a:srgbClr val="0F172A"/>
                </a:solidFill>
                <a:latin typeface="Segoe UI"/>
              </a:defRPr>
            </a:pPr>
            <a:r>
              <a:rPr sz="1500" b="0">
                <a:solidFill>
                  <a:srgbClr val="0F172A"/>
                </a:solidFill>
                <a:latin typeface="Segoe UI"/>
              </a:rPr>
              <a:t>• Cada capa con 32 filtros, kernel 2.</a:t>
            </a:r>
          </a:p>
          <a:p>
            <a:pPr>
              <a:spcAft>
                <a:spcPts val="800"/>
              </a:spcAft>
              <a:defRPr sz="1500" b="0">
                <a:solidFill>
                  <a:srgbClr val="0F172A"/>
                </a:solidFill>
                <a:latin typeface="Segoe UI"/>
              </a:defRPr>
            </a:pPr>
            <a:r>
              <a:rPr sz="1500" b="0">
                <a:solidFill>
                  <a:srgbClr val="0F172A"/>
                </a:solidFill>
                <a:latin typeface="Segoe UI"/>
              </a:rPr>
              <a:t>• Comparar MAE en test vs LSTM del ejercicio 119.</a:t>
            </a:r>
          </a:p>
        </p:txBody>
      </p:sp>
    </p:spTree>
  </p:cSld>
  <p:clrMapOvr>
    <a:masterClrMapping/>
  </p:clrMapOvr>
</p:sld>
</file>

<file path=ppt/slides/slide20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139</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139 — Generación de texto char-RNN</a:t>
            </a:r>
          </a:p>
        </p:txBody>
      </p:sp>
    </p:spTree>
  </p:cSld>
  <p:clrMapOvr>
    <a:masterClrMapping/>
  </p:clrMapOvr>
</p:sld>
</file>

<file path=ppt/slides/slide20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139 — Generación de texto char-RNN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16 § Generating Shakespearean Text Using a Character RNN.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Construir un modelo de lenguaje autoregresivo a nivel carácter — el ejercicio canónico de Karpathy 2015 sobre Shakespeare. Entender next-token prediction como tarea de pre-training (la base de todo LLM moderno), sampling con temperatura, y por qué char-RNN fue importante históricamente aunque hoy se hace con tokens BPE y Transformers.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Construir un vocabulario de caracteres (stoi, itos dicts).</a:t>
            </a:r>
          </a:p>
          <a:p>
            <a:pPr>
              <a:spcAft>
                <a:spcPts val="800"/>
              </a:spcAft>
              <a:defRPr sz="1400" b="0">
                <a:solidFill>
                  <a:srgbClr val="0F172A"/>
                </a:solidFill>
                <a:latin typeface="Segoe UI"/>
              </a:defRPr>
            </a:pPr>
            <a:r>
              <a:rPr sz="1400" b="0">
                <a:solidFill>
                  <a:srgbClr val="0F172A"/>
                </a:solidFill>
                <a:latin typeface="Segoe UI"/>
              </a:rPr>
              <a:t>• Generar samples (window, target) donde el target es el siguiente carácter.</a:t>
            </a:r>
          </a:p>
          <a:p>
            <a:pPr>
              <a:spcAft>
                <a:spcPts val="800"/>
              </a:spcAft>
              <a:defRPr sz="1400" b="0">
                <a:solidFill>
                  <a:srgbClr val="0F172A"/>
                </a:solidFill>
                <a:latin typeface="Segoe UI"/>
              </a:defRPr>
            </a:pPr>
            <a:r>
              <a:rPr sz="1400" b="0">
                <a:solidFill>
                  <a:srgbClr val="0F172A"/>
                </a:solidFill>
                <a:latin typeface="Segoe UI"/>
              </a:rPr>
              <a:t>• Entrenar un modelo Embedding → LSTM → Dense(vocab_size) con cross-entropy.</a:t>
            </a:r>
          </a:p>
          <a:p>
            <a:pPr>
              <a:spcAft>
                <a:spcPts val="800"/>
              </a:spcAft>
              <a:defRPr sz="1400" b="0">
                <a:solidFill>
                  <a:srgbClr val="0F172A"/>
                </a:solidFill>
                <a:latin typeface="Segoe UI"/>
              </a:defRPr>
            </a:pPr>
            <a:r>
              <a:rPr sz="1400" b="0">
                <a:solidFill>
                  <a:srgbClr val="0F172A"/>
                </a:solidFill>
                <a:latin typeface="Segoe UI"/>
              </a:rPr>
              <a:t>• Implementar sampling autoregresivo: softmax → multinomial → next char → feed back.</a:t>
            </a:r>
          </a:p>
          <a:p>
            <a:pPr>
              <a:spcAft>
                <a:spcPts val="800"/>
              </a:spcAft>
              <a:defRPr sz="1400" b="0">
                <a:solidFill>
                  <a:srgbClr val="0F172A"/>
                </a:solidFill>
                <a:latin typeface="Segoe UI"/>
              </a:defRPr>
            </a:pPr>
            <a:r>
              <a:rPr sz="1400" b="0">
                <a:solidFill>
                  <a:srgbClr val="0F172A"/>
                </a:solidFill>
                <a:latin typeface="Segoe UI"/>
              </a:rPr>
              <a:t>• Aplicar temperatura: logits / T antes de softmax — bajo T = más determinista, alto T = más random.</a:t>
            </a:r>
          </a:p>
        </p:txBody>
      </p:sp>
    </p:spTree>
  </p:cSld>
  <p:clrMapOvr>
    <a:masterClrMapping/>
  </p:clrMapOvr>
</p:sld>
</file>

<file path=ppt/slides/slide20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139 — Generación de texto char-RNN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Tokenización a nivel carácter vs word vs BPE.</a:t>
            </a:r>
          </a:p>
          <a:p>
            <a:pPr>
              <a:spcAft>
                <a:spcPts val="1000"/>
              </a:spcAft>
              <a:defRPr sz="1600" b="0">
                <a:solidFill>
                  <a:srgbClr val="0F172A"/>
                </a:solidFill>
                <a:latin typeface="Segoe UI"/>
              </a:defRPr>
            </a:pPr>
            <a:r>
              <a:rPr sz="1600" b="0">
                <a:solidFill>
                  <a:srgbClr val="0F172A"/>
                </a:solidFill>
                <a:latin typeface="Segoe UI"/>
              </a:rPr>
              <a:t>• Stateful vs stateless RNN: stateful=True para mantener h entre batches.</a:t>
            </a:r>
          </a:p>
          <a:p>
            <a:pPr>
              <a:spcAft>
                <a:spcPts val="1000"/>
              </a:spcAft>
              <a:defRPr sz="1600" b="0">
                <a:solidFill>
                  <a:srgbClr val="0F172A"/>
                </a:solidFill>
                <a:latin typeface="Segoe UI"/>
              </a:defRPr>
            </a:pPr>
            <a:r>
              <a:rPr sz="1600" b="0">
                <a:solidFill>
                  <a:srgbClr val="0F172A"/>
                </a:solidFill>
                <a:latin typeface="Segoe UI"/>
              </a:rPr>
              <a:t>• Loss: cross-entropy sobre vocab_size.</a:t>
            </a:r>
          </a:p>
          <a:p>
            <a:pPr>
              <a:spcAft>
                <a:spcPts val="1000"/>
              </a:spcAft>
              <a:defRPr sz="1600" b="0">
                <a:solidFill>
                  <a:srgbClr val="0F172A"/>
                </a:solidFill>
                <a:latin typeface="Segoe UI"/>
              </a:defRPr>
            </a:pPr>
            <a:r>
              <a:rPr sz="1600" b="0">
                <a:solidFill>
                  <a:srgbClr val="0F172A"/>
                </a:solidFill>
                <a:latin typeface="Segoe UI"/>
              </a:rPr>
              <a:t>• Sampling: greedy vs categorical multinomial vs top-k vs nucleus.</a:t>
            </a:r>
          </a:p>
          <a:p>
            <a:pPr>
              <a:spcAft>
                <a:spcPts val="1000"/>
              </a:spcAft>
              <a:defRPr sz="1600" b="0">
                <a:solidFill>
                  <a:srgbClr val="0F172A"/>
                </a:solidFill>
                <a:latin typeface="Segoe UI"/>
              </a:defRPr>
            </a:pPr>
            <a:r>
              <a:rPr sz="1600" b="0">
                <a:solidFill>
                  <a:srgbClr val="0F172A"/>
                </a:solidFill>
                <a:latin typeface="Segoe UI"/>
              </a:rPr>
              <a:t>• Temperatura como control de creatividad.</a:t>
            </a:r>
          </a:p>
        </p:txBody>
      </p:sp>
    </p:spTree>
  </p:cSld>
  <p:clrMapOvr>
    <a:masterClrMapping/>
  </p:clrMapOvr>
</p:sld>
</file>

<file path=ppt/slides/slide20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139 — Generación de texto char-RNN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0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139 — Generación de texto char-RNN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Vocab + encoding: tokenizar el texto a ints.</a:t>
            </a:r>
          </a:p>
          <a:p>
            <a:pPr>
              <a:spcAft>
                <a:spcPts val="800"/>
              </a:spcAft>
              <a:defRPr sz="1400" b="0">
                <a:solidFill>
                  <a:srgbClr val="0F172A"/>
                </a:solidFill>
                <a:latin typeface="Segoe UI"/>
              </a:defRPr>
            </a:pPr>
            <a:r>
              <a:rPr sz="1400" b="0">
                <a:solidFill>
                  <a:srgbClr val="0F172A"/>
                </a:solidFill>
                <a:latin typeface="Segoe UI"/>
              </a:rPr>
              <a:t>• Modelo: Embedding(vocab_size, 64) → GRU(128, return_sequences=True) → Dense(vocab_size).</a:t>
            </a:r>
          </a:p>
          <a:p>
            <a:pPr>
              <a:spcAft>
                <a:spcPts val="800"/>
              </a:spcAft>
              <a:defRPr sz="1400" b="0">
                <a:solidFill>
                  <a:srgbClr val="0F172A"/>
                </a:solidFill>
                <a:latin typeface="Segoe UI"/>
              </a:defRPr>
            </a:pPr>
            <a:r>
              <a:rPr sz="1400" b="0">
                <a:solidFill>
                  <a:srgbClr val="0F172A"/>
                </a:solidFill>
                <a:latin typeface="Segoe UI"/>
              </a:rPr>
              <a:t>• Train: pasar batches de longitud 100; loss = sparse_categorical_crossentropy.</a:t>
            </a:r>
          </a:p>
          <a:p>
            <a:pPr>
              <a:spcAft>
                <a:spcPts val="800"/>
              </a:spcAft>
              <a:defRPr sz="1400" b="0">
                <a:solidFill>
                  <a:srgbClr val="0F172A"/>
                </a:solidFill>
                <a:latin typeface="Segoe UI"/>
              </a:defRPr>
            </a:pPr>
            <a:r>
              <a:rPr sz="1400" b="0">
                <a:solidFill>
                  <a:srgbClr val="0F172A"/>
                </a:solidFill>
                <a:latin typeface="Segoe UI"/>
              </a:rPr>
              <a:t>• Sample: implementar función que genera N caracteres con T=1.0, T=0.5, T=1.5.</a:t>
            </a:r>
          </a:p>
          <a:p>
            <a:pPr>
              <a:spcAft>
                <a:spcPts val="800"/>
              </a:spcAft>
              <a:defRPr sz="1400" b="0">
                <a:solidFill>
                  <a:srgbClr val="0F172A"/>
                </a:solidFill>
                <a:latin typeface="Segoe UI"/>
              </a:defRPr>
            </a:pPr>
            <a:r>
              <a:rPr sz="1400" b="0">
                <a:solidFill>
                  <a:srgbClr val="0F172A"/>
                </a:solidFill>
                <a:latin typeface="Segoe UI"/>
              </a:rPr>
              <a:t>• Top-k: implementar np.argpartition(logits, -k) antes de muestrear.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Entrenar Embedding(64) → GRU(256, return_sequences=True, stateful=True) → Dense(vocab_size) por 10 épocas.</a:t>
            </a:r>
          </a:p>
          <a:p>
            <a:pPr>
              <a:spcAft>
                <a:spcPts val="800"/>
              </a:spcAft>
              <a:defRPr sz="1500" b="0">
                <a:solidFill>
                  <a:srgbClr val="0F172A"/>
                </a:solidFill>
                <a:latin typeface="Segoe UI"/>
              </a:defRPr>
            </a:pPr>
            <a:r>
              <a:rPr sz="1500" b="0">
                <a:solidFill>
                  <a:srgbClr val="0F172A"/>
                </a:solidFill>
                <a:latin typeface="Segoe UI"/>
              </a:rPr>
              <a:t>• Generar 1000 caracteres comenzando con "ROMEO:" a temperaturas 0.3, 0.7, 1.2.</a:t>
            </a:r>
          </a:p>
          <a:p>
            <a:pPr>
              <a:spcAft>
                <a:spcPts val="800"/>
              </a:spcAft>
              <a:defRPr sz="1500" b="0">
                <a:solidFill>
                  <a:srgbClr val="0F172A"/>
                </a:solidFill>
                <a:latin typeface="Segoe UI"/>
              </a:defRPr>
            </a:pPr>
            <a:r>
              <a:rPr sz="1500" b="0">
                <a:solidFill>
                  <a:srgbClr val="0F172A"/>
                </a:solidFill>
                <a:latin typeface="Segoe UI"/>
              </a:rPr>
              <a:t>• Reportar val_loss y muestras de output.</a:t>
            </a:r>
          </a:p>
        </p:txBody>
      </p:sp>
    </p:spTree>
  </p:cSld>
  <p:clrMapOvr>
    <a:masterClrMapping/>
  </p:clrMapOvr>
</p:sld>
</file>

<file path=ppt/slides/slide20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140</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140 — Análisis de sentimiento</a:t>
            </a:r>
          </a:p>
        </p:txBody>
      </p:sp>
    </p:spTree>
  </p:cSld>
  <p:clrMapOvr>
    <a:masterClrMapping/>
  </p:clrMapOvr>
</p:sld>
</file>

<file path=ppt/slides/slide20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140 — Análisis de sentimiento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16 § Sentiment Analysis.  Duración estimada: 65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Aplicar un modelo de clasificación de texto sobre IMDB reviews — la tarea NLP más clásica para benchmarks. Pipeline completo: TextVectorization → Embedding → arquitectura (Dense / CNN / RNN / Transformer) → Dense(1, sigmoid). Comparar el zoo de approaches y reconocer que con Hugging Face hoy se hace en 3 líneas (clase 127).</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Tokenizar y vectorizar texto con TextVectorization(max_tokens=20_000, output_sequence_length=200).</a:t>
            </a:r>
          </a:p>
          <a:p>
            <a:pPr>
              <a:spcAft>
                <a:spcPts val="800"/>
              </a:spcAft>
              <a:defRPr sz="1400" b="0">
                <a:solidFill>
                  <a:srgbClr val="0F172A"/>
                </a:solidFill>
                <a:latin typeface="Segoe UI"/>
              </a:defRPr>
            </a:pPr>
            <a:r>
              <a:rPr sz="1400" b="0">
                <a:solidFill>
                  <a:srgbClr val="0F172A"/>
                </a:solidFill>
                <a:latin typeface="Segoe UI"/>
              </a:rPr>
              <a:t>• Aplicar Embedding(vocab_size, dim) y entender que es una lookup table aprendible.</a:t>
            </a:r>
          </a:p>
          <a:p>
            <a:pPr>
              <a:spcAft>
                <a:spcPts val="800"/>
              </a:spcAft>
              <a:defRPr sz="1400" b="0">
                <a:solidFill>
                  <a:srgbClr val="0F172A"/>
                </a:solidFill>
                <a:latin typeface="Segoe UI"/>
              </a:defRPr>
            </a:pPr>
            <a:r>
              <a:rPr sz="1400" b="0">
                <a:solidFill>
                  <a:srgbClr val="0F172A"/>
                </a:solidFill>
                <a:latin typeface="Segoe UI"/>
              </a:rPr>
              <a:t>• Construir 4 arquitecturas: bag-of-embeddings (sin orden), Conv1D, LSTM, Bidirectional LSTM.</a:t>
            </a:r>
          </a:p>
          <a:p>
            <a:pPr>
              <a:spcAft>
                <a:spcPts val="800"/>
              </a:spcAft>
              <a:defRPr sz="1400" b="0">
                <a:solidFill>
                  <a:srgbClr val="0F172A"/>
                </a:solidFill>
                <a:latin typeface="Segoe UI"/>
              </a:defRPr>
            </a:pPr>
            <a:r>
              <a:rPr sz="1400" b="0">
                <a:solidFill>
                  <a:srgbClr val="0F172A"/>
                </a:solidFill>
                <a:latin typeface="Segoe UI"/>
              </a:rPr>
              <a:t>• Comparar accuracy de las 4 vs un baseline TfidfVectorizer + LogisticRegression.</a:t>
            </a:r>
          </a:p>
          <a:p>
            <a:pPr>
              <a:spcAft>
                <a:spcPts val="800"/>
              </a:spcAft>
              <a:defRPr sz="1400" b="0">
                <a:solidFill>
                  <a:srgbClr val="0F172A"/>
                </a:solidFill>
                <a:latin typeface="Segoe UI"/>
              </a:defRPr>
            </a:pPr>
            <a:r>
              <a:rPr sz="1400" b="0">
                <a:solidFill>
                  <a:srgbClr val="0F172A"/>
                </a:solidFill>
                <a:latin typeface="Segoe UI"/>
              </a:rPr>
              <a:t>• Usar Embedding(..., mask_zero=True) para manejar padding correctamente.</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102 — Keras Sequential API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1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140 — Análisis de sentimiento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TextVectorization moderno (Keras 3+).</a:t>
            </a:r>
          </a:p>
          <a:p>
            <a:pPr>
              <a:spcAft>
                <a:spcPts val="1000"/>
              </a:spcAft>
              <a:defRPr sz="1600" b="0">
                <a:solidFill>
                  <a:srgbClr val="0F172A"/>
                </a:solidFill>
                <a:latin typeface="Segoe UI"/>
              </a:defRPr>
            </a:pPr>
            <a:r>
              <a:rPr sz="1600" b="0">
                <a:solidFill>
                  <a:srgbClr val="0F172A"/>
                </a:solidFill>
                <a:latin typeface="Segoe UI"/>
              </a:rPr>
              <a:t>• Embedding: lookup table inicializada random y entrenable.</a:t>
            </a:r>
          </a:p>
          <a:p>
            <a:pPr>
              <a:spcAft>
                <a:spcPts val="1000"/>
              </a:spcAft>
              <a:defRPr sz="1600" b="0">
                <a:solidFill>
                  <a:srgbClr val="0F172A"/>
                </a:solidFill>
                <a:latin typeface="Segoe UI"/>
              </a:defRPr>
            </a:pPr>
            <a:r>
              <a:rPr sz="1600" b="0">
                <a:solidFill>
                  <a:srgbClr val="0F172A"/>
                </a:solidFill>
                <a:latin typeface="Segoe UI"/>
              </a:rPr>
              <a:t>• BagOfEmbeddings (mean pooling) como baseline DL.</a:t>
            </a:r>
          </a:p>
          <a:p>
            <a:pPr>
              <a:spcAft>
                <a:spcPts val="1000"/>
              </a:spcAft>
              <a:defRPr sz="1600" b="0">
                <a:solidFill>
                  <a:srgbClr val="0F172A"/>
                </a:solidFill>
                <a:latin typeface="Segoe UI"/>
              </a:defRPr>
            </a:pPr>
            <a:r>
              <a:rPr sz="1600" b="0">
                <a:solidFill>
                  <a:srgbClr val="0F172A"/>
                </a:solidFill>
                <a:latin typeface="Segoe UI"/>
              </a:rPr>
              <a:t>• Conv1D para texto: capta n-gramas.</a:t>
            </a:r>
          </a:p>
          <a:p>
            <a:pPr>
              <a:spcAft>
                <a:spcPts val="1000"/>
              </a:spcAft>
              <a:defRPr sz="1600" b="0">
                <a:solidFill>
                  <a:srgbClr val="0F172A"/>
                </a:solidFill>
                <a:latin typeface="Segoe UI"/>
              </a:defRPr>
            </a:pPr>
            <a:r>
              <a:rPr sz="1600" b="0">
                <a:solidFill>
                  <a:srgbClr val="0F172A"/>
                </a:solidFill>
                <a:latin typeface="Segoe UI"/>
              </a:rPr>
              <a:t>• LSTM + Bidirectional: captura contexto largo y bidireccional.</a:t>
            </a:r>
          </a:p>
          <a:p>
            <a:pPr>
              <a:spcAft>
                <a:spcPts val="1000"/>
              </a:spcAft>
              <a:defRPr sz="1600" b="0">
                <a:solidFill>
                  <a:srgbClr val="0F172A"/>
                </a:solidFill>
                <a:latin typeface="Segoe UI"/>
              </a:defRPr>
            </a:pPr>
            <a:r>
              <a:rPr sz="1600" b="0">
                <a:solidFill>
                  <a:srgbClr val="0F172A"/>
                </a:solidFill>
                <a:latin typeface="Segoe UI"/>
              </a:rPr>
              <a:t>• Pre-trained embeddings (GloVe, Word2Vec) — históricamente importantes; hoy reemplazados por embeddings de transformers.</a:t>
            </a:r>
          </a:p>
        </p:txBody>
      </p:sp>
    </p:spTree>
  </p:cSld>
  <p:clrMapOvr>
    <a:masterClrMapping/>
  </p:clrMapOvr>
</p:sld>
</file>

<file path=ppt/slides/slide21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140 — Análisis de sentimiento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1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140 — Análisis de sentimiento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Baseline ML clásico: TfidfVectorizer + LogisticRegression.</a:t>
            </a:r>
          </a:p>
          <a:p>
            <a:pPr>
              <a:spcAft>
                <a:spcPts val="800"/>
              </a:spcAft>
              <a:defRPr sz="1400" b="0">
                <a:solidFill>
                  <a:srgbClr val="0F172A"/>
                </a:solidFill>
                <a:latin typeface="Segoe UI"/>
              </a:defRPr>
            </a:pPr>
            <a:r>
              <a:rPr sz="1400" b="0">
                <a:solidFill>
                  <a:srgbClr val="0F172A"/>
                </a:solidFill>
                <a:latin typeface="Segoe UI"/>
              </a:rPr>
              <a:t>• Bag-of-embeddings: Embedding → GlobalAveragePooling1D → Dense(1, sigmoid).</a:t>
            </a:r>
          </a:p>
          <a:p>
            <a:pPr>
              <a:spcAft>
                <a:spcPts val="800"/>
              </a:spcAft>
              <a:defRPr sz="1400" b="0">
                <a:solidFill>
                  <a:srgbClr val="0F172A"/>
                </a:solidFill>
                <a:latin typeface="Segoe UI"/>
              </a:defRPr>
            </a:pPr>
            <a:r>
              <a:rPr sz="1400" b="0">
                <a:solidFill>
                  <a:srgbClr val="0F172A"/>
                </a:solidFill>
                <a:latin typeface="Segoe UI"/>
              </a:rPr>
              <a:t>• Conv1D: Embedding → Conv1D(64, 5) → GlobalMaxPool1D → Dense(1, sigmoid).</a:t>
            </a:r>
          </a:p>
          <a:p>
            <a:pPr>
              <a:spcAft>
                <a:spcPts val="800"/>
              </a:spcAft>
              <a:defRPr sz="1400" b="0">
                <a:solidFill>
                  <a:srgbClr val="0F172A"/>
                </a:solidFill>
                <a:latin typeface="Segoe UI"/>
              </a:defRPr>
            </a:pPr>
            <a:r>
              <a:rPr sz="1400" b="0">
                <a:solidFill>
                  <a:srgbClr val="0F172A"/>
                </a:solidFill>
                <a:latin typeface="Segoe UI"/>
              </a:rPr>
              <a:t>• Bidirectional LSTM: Embedding → Bidirectional(LSTM(64)) → Dense(1, sigmoid).</a:t>
            </a:r>
          </a:p>
          <a:p>
            <a:pPr>
              <a:spcAft>
                <a:spcPts val="800"/>
              </a:spcAft>
              <a:defRPr sz="1400" b="0">
                <a:solidFill>
                  <a:srgbClr val="0F172A"/>
                </a:solidFill>
                <a:latin typeface="Segoe UI"/>
              </a:defRPr>
            </a:pPr>
            <a:r>
              <a:rPr sz="1400" b="0">
                <a:solidFill>
                  <a:srgbClr val="0F172A"/>
                </a:solidFill>
                <a:latin typeface="Segoe UI"/>
              </a:rPr>
              <a:t>• Pre-trained: cargar GloVe 100d y inicializar la matriz de Embedding con ellos.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Pipeline TextVectorization(20_000, 200).</a:t>
            </a:r>
          </a:p>
          <a:p>
            <a:pPr>
              <a:spcAft>
                <a:spcPts val="800"/>
              </a:spcAft>
              <a:defRPr sz="1500" b="0">
                <a:solidFill>
                  <a:srgbClr val="0F172A"/>
                </a:solidFill>
                <a:latin typeface="Segoe UI"/>
              </a:defRPr>
            </a:pPr>
            <a:r>
              <a:rPr sz="1500" b="0">
                <a:solidFill>
                  <a:srgbClr val="0F172A"/>
                </a:solidFill>
                <a:latin typeface="Segoe UI"/>
              </a:rPr>
              <a:t>• Tres modelos: Conv1D, Bidirectional LSTM, BagOfEmbeddings.</a:t>
            </a:r>
          </a:p>
          <a:p>
            <a:pPr>
              <a:spcAft>
                <a:spcPts val="800"/>
              </a:spcAft>
              <a:defRPr sz="1500" b="0">
                <a:solidFill>
                  <a:srgbClr val="0F172A"/>
                </a:solidFill>
                <a:latin typeface="Segoe UI"/>
              </a:defRPr>
            </a:pPr>
            <a:r>
              <a:rPr sz="1500" b="0">
                <a:solidFill>
                  <a:srgbClr val="0F172A"/>
                </a:solidFill>
                <a:latin typeface="Segoe UI"/>
              </a:rPr>
              <a:t>• Reportar accuracy en test para cada uno.</a:t>
            </a:r>
          </a:p>
          <a:p>
            <a:pPr>
              <a:spcAft>
                <a:spcPts val="800"/>
              </a:spcAft>
              <a:defRPr sz="1500" b="0">
                <a:solidFill>
                  <a:srgbClr val="0F172A"/>
                </a:solidFill>
                <a:latin typeface="Segoe UI"/>
              </a:defRPr>
            </a:pPr>
            <a:r>
              <a:rPr sz="1500" b="0">
                <a:solidFill>
                  <a:srgbClr val="0F172A"/>
                </a:solidFill>
                <a:latin typeface="Segoe UI"/>
              </a:rPr>
              <a:t>• Comparar contra TFIDF + LogReg.</a:t>
            </a:r>
          </a:p>
        </p:txBody>
      </p:sp>
    </p:spTree>
  </p:cSld>
  <p:clrMapOvr>
    <a:masterClrMapping/>
  </p:clrMapOvr>
</p:sld>
</file>

<file path=ppt/slides/slide2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141</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141 — Encoder-Decoder para traducción</a:t>
            </a:r>
          </a:p>
        </p:txBody>
      </p:sp>
    </p:spTree>
  </p:cSld>
  <p:clrMapOvr>
    <a:masterClrMapping/>
  </p:clrMapOvr>
</p:sld>
</file>

<file path=ppt/slides/slide21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141 — Encoder-Decoder para traducción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16 § Encoder–Decoder Network for Neural Machine Translation.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Implementar la arquitectura seq2seq (Sutskever, Vinyals &amp; Le 2014) — un encoder que comprime la oración fuente en un vector de contexto + un decoder que genera la oración destino token por token. Conocer teacher forcing (durante training, el decoder ve los targets reales como input) vs inference autoregresiva. Esta arquitectura es la antesala de atención (clase 125) y de Transformers (clase 126).</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Construir un seq2seq con dos LSTM: encoder devuelve state, decoder usa ese state como inicialización.</a:t>
            </a:r>
          </a:p>
          <a:p>
            <a:pPr>
              <a:spcAft>
                <a:spcPts val="800"/>
              </a:spcAft>
              <a:defRPr sz="1400" b="0">
                <a:solidFill>
                  <a:srgbClr val="0F172A"/>
                </a:solidFill>
                <a:latin typeface="Segoe UI"/>
              </a:defRPr>
            </a:pPr>
            <a:r>
              <a:rPr sz="1400" b="0">
                <a:solidFill>
                  <a:srgbClr val="0F172A"/>
                </a:solidFill>
                <a:latin typeface="Segoe UI"/>
              </a:rPr>
              <a:t>• Aplicar teacher forcing: en training, decoder input = target shifted; en inference, autoregresivo.</a:t>
            </a:r>
          </a:p>
          <a:p>
            <a:pPr>
              <a:spcAft>
                <a:spcPts val="800"/>
              </a:spcAft>
              <a:defRPr sz="1400" b="0">
                <a:solidFill>
                  <a:srgbClr val="0F172A"/>
                </a:solidFill>
                <a:latin typeface="Segoe UI"/>
              </a:defRPr>
            </a:pPr>
            <a:r>
              <a:rPr sz="1400" b="0">
                <a:solidFill>
                  <a:srgbClr val="0F172A"/>
                </a:solidFill>
                <a:latin typeface="Segoe UI"/>
              </a:rPr>
              <a:t>• Tokens especiales: &lt;start&gt;, &lt;end&gt;, &lt;pad&gt;, &lt;unk&gt;.</a:t>
            </a:r>
          </a:p>
          <a:p>
            <a:pPr>
              <a:spcAft>
                <a:spcPts val="800"/>
              </a:spcAft>
              <a:defRPr sz="1400" b="0">
                <a:solidFill>
                  <a:srgbClr val="0F172A"/>
                </a:solidFill>
                <a:latin typeface="Segoe UI"/>
              </a:defRPr>
            </a:pPr>
            <a:r>
              <a:rPr sz="1400" b="0">
                <a:solidFill>
                  <a:srgbClr val="0F172A"/>
                </a:solidFill>
                <a:latin typeface="Segoe UI"/>
              </a:rPr>
              <a:t>• Reconocer la limitación del cuello de botella (todo el meaning de la oración fuente en un vector fijo) — motivación para atención.</a:t>
            </a:r>
          </a:p>
          <a:p>
            <a:pPr>
              <a:spcAft>
                <a:spcPts val="800"/>
              </a:spcAft>
              <a:defRPr sz="1400" b="0">
                <a:solidFill>
                  <a:srgbClr val="0F172A"/>
                </a:solidFill>
                <a:latin typeface="Segoe UI"/>
              </a:defRPr>
            </a:pPr>
            <a:r>
              <a:rPr sz="1400" b="0">
                <a:solidFill>
                  <a:srgbClr val="0F172A"/>
                </a:solidFill>
                <a:latin typeface="Segoe UI"/>
              </a:rPr>
              <a:t>• Evaluar traducción con BLEU (nltk.translate.bleu_score).</a:t>
            </a:r>
          </a:p>
        </p:txBody>
      </p:sp>
    </p:spTree>
  </p:cSld>
  <p:clrMapOvr>
    <a:masterClrMapping/>
  </p:clrMapOvr>
</p:sld>
</file>

<file path=ppt/slides/slide21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141 — Encoder-Decoder para traducción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Arquitectura clásica seq2seq con 2 LSTM.</a:t>
            </a:r>
          </a:p>
          <a:p>
            <a:pPr>
              <a:spcAft>
                <a:spcPts val="1000"/>
              </a:spcAft>
              <a:defRPr sz="1600" b="0">
                <a:solidFill>
                  <a:srgbClr val="0F172A"/>
                </a:solidFill>
                <a:latin typeface="Segoe UI"/>
              </a:defRPr>
            </a:pPr>
            <a:r>
              <a:rPr sz="1600" b="0">
                <a:solidFill>
                  <a:srgbClr val="0F172A"/>
                </a:solidFill>
                <a:latin typeface="Segoe UI"/>
              </a:rPr>
              <a:t>• Teacher forcing vs scheduled sampling.</a:t>
            </a:r>
          </a:p>
          <a:p>
            <a:pPr>
              <a:spcAft>
                <a:spcPts val="1000"/>
              </a:spcAft>
              <a:defRPr sz="1600" b="0">
                <a:solidFill>
                  <a:srgbClr val="0F172A"/>
                </a:solidFill>
                <a:latin typeface="Segoe UI"/>
              </a:defRPr>
            </a:pPr>
            <a:r>
              <a:rPr sz="1600" b="0">
                <a:solidFill>
                  <a:srgbClr val="0F172A"/>
                </a:solidFill>
                <a:latin typeface="Segoe UI"/>
              </a:rPr>
              <a:t>• Inference autoregresiva con generate loop.</a:t>
            </a:r>
          </a:p>
          <a:p>
            <a:pPr>
              <a:spcAft>
                <a:spcPts val="1000"/>
              </a:spcAft>
              <a:defRPr sz="1600" b="0">
                <a:solidFill>
                  <a:srgbClr val="0F172A"/>
                </a:solidFill>
                <a:latin typeface="Segoe UI"/>
              </a:defRPr>
            </a:pPr>
            <a:r>
              <a:rPr sz="1600" b="0">
                <a:solidFill>
                  <a:srgbClr val="0F172A"/>
                </a:solidFill>
                <a:latin typeface="Segoe UI"/>
              </a:rPr>
              <a:t>• Beam search (mejor que greedy).</a:t>
            </a:r>
          </a:p>
          <a:p>
            <a:pPr>
              <a:spcAft>
                <a:spcPts val="1000"/>
              </a:spcAft>
              <a:defRPr sz="1600" b="0">
                <a:solidFill>
                  <a:srgbClr val="0F172A"/>
                </a:solidFill>
                <a:latin typeface="Segoe UI"/>
              </a:defRPr>
            </a:pPr>
            <a:r>
              <a:rPr sz="1600" b="0">
                <a:solidFill>
                  <a:srgbClr val="0F172A"/>
                </a:solidFill>
                <a:latin typeface="Segoe UI"/>
              </a:rPr>
              <a:t>• BLEU como métrica.</a:t>
            </a:r>
          </a:p>
          <a:p>
            <a:pPr>
              <a:spcAft>
                <a:spcPts val="1000"/>
              </a:spcAft>
              <a:defRPr sz="1600" b="0">
                <a:solidFill>
                  <a:srgbClr val="0F172A"/>
                </a:solidFill>
                <a:latin typeface="Segoe UI"/>
              </a:defRPr>
            </a:pPr>
            <a:r>
              <a:rPr sz="1600" b="0">
                <a:solidFill>
                  <a:srgbClr val="0F172A"/>
                </a:solidFill>
                <a:latin typeface="Segoe UI"/>
              </a:rPr>
              <a:t>• Limitación del bottleneck → motivó atención (Bahdanau 2014).</a:t>
            </a:r>
          </a:p>
        </p:txBody>
      </p:sp>
    </p:spTree>
  </p:cSld>
  <p:clrMapOvr>
    <a:masterClrMapping/>
  </p:clrMapOvr>
</p:sld>
</file>

<file path=ppt/slides/slide21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141 — Encoder-Decoder para traducción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1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141 — Encoder-Decoder para traducción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Preparar datos: tokenizar source y target, agregar &lt;start&gt; y &lt;end&gt; al target, padding.</a:t>
            </a:r>
          </a:p>
          <a:p>
            <a:pPr>
              <a:spcAft>
                <a:spcPts val="800"/>
              </a:spcAft>
              <a:defRPr sz="1400" b="0">
                <a:solidFill>
                  <a:srgbClr val="0F172A"/>
                </a:solidFill>
                <a:latin typeface="Segoe UI"/>
              </a:defRPr>
            </a:pPr>
            <a:r>
              <a:rPr sz="1400" b="0">
                <a:solidFill>
                  <a:srgbClr val="0F172A"/>
                </a:solidFill>
                <a:latin typeface="Segoe UI"/>
              </a:rPr>
              <a:t>• Encoder: Embedding → LSTM(256, return_state=True).</a:t>
            </a:r>
          </a:p>
          <a:p>
            <a:pPr>
              <a:spcAft>
                <a:spcPts val="800"/>
              </a:spcAft>
              <a:defRPr sz="1400" b="0">
                <a:solidFill>
                  <a:srgbClr val="0F172A"/>
                </a:solidFill>
                <a:latin typeface="Segoe UI"/>
              </a:defRPr>
            </a:pPr>
            <a:r>
              <a:rPr sz="1400" b="0">
                <a:solidFill>
                  <a:srgbClr val="0F172A"/>
                </a:solidFill>
                <a:latin typeface="Segoe UI"/>
              </a:rPr>
              <a:t>• Decoder en training: Embedding(decoder_input) → LSTM(256, initial_state=encoder_state) → Dense(target_vocab, softmax).</a:t>
            </a:r>
          </a:p>
          <a:p>
            <a:pPr>
              <a:spcAft>
                <a:spcPts val="800"/>
              </a:spcAft>
              <a:defRPr sz="1400" b="0">
                <a:solidFill>
                  <a:srgbClr val="0F172A"/>
                </a:solidFill>
                <a:latin typeface="Segoe UI"/>
              </a:defRPr>
            </a:pPr>
            <a:r>
              <a:rPr sz="1400" b="0">
                <a:solidFill>
                  <a:srgbClr val="0F172A"/>
                </a:solidFill>
                <a:latin typeface="Segoe UI"/>
              </a:rPr>
              <a:t>• Inference loop: feed &lt;start&gt;, predecir, alimentar prediction como next input, hasta &lt;end&gt; o max_len.</a:t>
            </a:r>
          </a:p>
          <a:p>
            <a:pPr>
              <a:spcAft>
                <a:spcPts val="800"/>
              </a:spcAft>
              <a:defRPr sz="1400" b="0">
                <a:solidFill>
                  <a:srgbClr val="0F172A"/>
                </a:solidFill>
                <a:latin typeface="Segoe UI"/>
              </a:defRPr>
            </a:pPr>
            <a:r>
              <a:rPr sz="1400" b="0">
                <a:solidFill>
                  <a:srgbClr val="0F172A"/>
                </a:solidFill>
                <a:latin typeface="Segoe UI"/>
              </a:rPr>
              <a:t>• BLEU: calcular sobre el test set.</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Dataset Tatoeba (~10k frases).</a:t>
            </a:r>
          </a:p>
          <a:p>
            <a:pPr>
              <a:spcAft>
                <a:spcPts val="800"/>
              </a:spcAft>
              <a:defRPr sz="1500" b="0">
                <a:solidFill>
                  <a:srgbClr val="0F172A"/>
                </a:solidFill>
                <a:latin typeface="Segoe UI"/>
              </a:defRPr>
            </a:pPr>
            <a:r>
              <a:rPr sz="1500" b="0">
                <a:solidFill>
                  <a:srgbClr val="0F172A"/>
                </a:solidFill>
                <a:latin typeface="Segoe UI"/>
              </a:rPr>
              <a:t>• Encoder + decoder LSTM con 256 units.</a:t>
            </a:r>
          </a:p>
          <a:p>
            <a:pPr>
              <a:spcAft>
                <a:spcPts val="800"/>
              </a:spcAft>
              <a:defRPr sz="1500" b="0">
                <a:solidFill>
                  <a:srgbClr val="0F172A"/>
                </a:solidFill>
                <a:latin typeface="Segoe UI"/>
              </a:defRPr>
            </a:pPr>
            <a:r>
              <a:rPr sz="1500" b="0">
                <a:solidFill>
                  <a:srgbClr val="0F172A"/>
                </a:solidFill>
                <a:latin typeface="Segoe UI"/>
              </a:rPr>
              <a:t>• Train 30 épocas con teacher forcing.</a:t>
            </a:r>
          </a:p>
          <a:p>
            <a:pPr>
              <a:spcAft>
                <a:spcPts val="800"/>
              </a:spcAft>
              <a:defRPr sz="1500" b="0">
                <a:solidFill>
                  <a:srgbClr val="0F172A"/>
                </a:solidFill>
                <a:latin typeface="Segoe UI"/>
              </a:defRPr>
            </a:pPr>
            <a:r>
              <a:rPr sz="1500" b="0">
                <a:solidFill>
                  <a:srgbClr val="0F172A"/>
                </a:solidFill>
                <a:latin typeface="Segoe UI"/>
              </a:rPr>
              <a:t>• Inference autoregresiva + BLEU.</a:t>
            </a:r>
          </a:p>
        </p:txBody>
      </p:sp>
    </p:spTree>
  </p:cSld>
  <p:clrMapOvr>
    <a:masterClrMapping/>
  </p:clrMapOvr>
</p:sld>
</file>

<file path=ppt/slides/slide21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142</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142 — Mecanismos de atención</a:t>
            </a:r>
          </a:p>
        </p:txBody>
      </p:sp>
    </p:spTree>
  </p:cSld>
  <p:clrMapOvr>
    <a:masterClrMapping/>
  </p:clrMapOvr>
</p:sld>
</file>

<file path=ppt/slides/slide21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142 — Mecanismos de atención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16 § Attention Mechanisms + Bahdanau et al. (2015), Luong et al. (2015).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Entender la atención — el mecanismo que destrabó NLP moderno. Bahdanau (2015): permite al decoder mirar todos los hidden states del encoder, ponderando dinámicamente. Luego self-attention (Vaswani 2017): tokens dentro de la misma secuencia se atienden entre sí → Transformer (clase 126).</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Explicar scaled dot-product attention: softmax(QK^T / √d) V.</a:t>
            </a:r>
          </a:p>
          <a:p>
            <a:pPr>
              <a:spcAft>
                <a:spcPts val="800"/>
              </a:spcAft>
              <a:defRPr sz="1400" b="0">
                <a:solidFill>
                  <a:srgbClr val="0F172A"/>
                </a:solidFill>
                <a:latin typeface="Segoe UI"/>
              </a:defRPr>
            </a:pPr>
            <a:r>
              <a:rPr sz="1400" b="0">
                <a:solidFill>
                  <a:srgbClr val="0F172A"/>
                </a:solidFill>
                <a:latin typeface="Segoe UI"/>
              </a:rPr>
              <a:t>• Diferenciar cross-attention (decoder→encoder, clásico Bahdanau) de self-attention (intra-secuencia, base del Transformer).</a:t>
            </a:r>
          </a:p>
          <a:p>
            <a:pPr>
              <a:spcAft>
                <a:spcPts val="800"/>
              </a:spcAft>
              <a:defRPr sz="1400" b="0">
                <a:solidFill>
                  <a:srgbClr val="0F172A"/>
                </a:solidFill>
                <a:latin typeface="Segoe UI"/>
              </a:defRPr>
            </a:pPr>
            <a:r>
              <a:rPr sz="1400" b="0">
                <a:solidFill>
                  <a:srgbClr val="0F172A"/>
                </a:solidFill>
                <a:latin typeface="Segoe UI"/>
              </a:rPr>
              <a:t>• Implementar attention a mano en numpy/TF para una secuencia corta.</a:t>
            </a:r>
          </a:p>
          <a:p>
            <a:pPr>
              <a:spcAft>
                <a:spcPts val="800"/>
              </a:spcAft>
              <a:defRPr sz="1400" b="0">
                <a:solidFill>
                  <a:srgbClr val="0F172A"/>
                </a:solidFill>
                <a:latin typeface="Segoe UI"/>
              </a:defRPr>
            </a:pPr>
            <a:r>
              <a:rPr sz="1400" b="0">
                <a:solidFill>
                  <a:srgbClr val="0F172A"/>
                </a:solidFill>
                <a:latin typeface="Segoe UI"/>
              </a:rPr>
              <a:t>• Aplicar keras.layers.Attention o keras.layers.MultiHeadAttention.</a:t>
            </a:r>
          </a:p>
          <a:p>
            <a:pPr>
              <a:spcAft>
                <a:spcPts val="800"/>
              </a:spcAft>
              <a:defRPr sz="1400" b="0">
                <a:solidFill>
                  <a:srgbClr val="0F172A"/>
                </a:solidFill>
                <a:latin typeface="Segoe UI"/>
              </a:defRPr>
            </a:pPr>
            <a:r>
              <a:rPr sz="1400" b="0">
                <a:solidFill>
                  <a:srgbClr val="0F172A"/>
                </a:solidFill>
                <a:latin typeface="Segoe UI"/>
              </a:rPr>
              <a:t>• Interpretar attention weights como "qué tokens fuente miró el decoder al generar cada token destino".</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102 — Keras Sequential API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Dos sintaxis: construir el mismo modelo dos veces — una con Sequential([...]) y otra con model = Sequential(); model.add(...).</a:t>
            </a:r>
          </a:p>
          <a:p>
            <a:pPr>
              <a:spcAft>
                <a:spcPts val="800"/>
              </a:spcAft>
              <a:defRPr sz="1400" b="0">
                <a:solidFill>
                  <a:srgbClr val="0F172A"/>
                </a:solidFill>
                <a:latin typeface="Segoe UI"/>
              </a:defRPr>
            </a:pPr>
            <a:r>
              <a:rPr sz="1400" b="0">
                <a:solidFill>
                  <a:srgbClr val="0F172A"/>
                </a:solidFill>
                <a:latin typeface="Segoe UI"/>
              </a:rPr>
              <a:t>• Conteo de parámetros: para Sequential([Dense(128, input_shape=(784,)), Dense(64), Dense(10)]), calcular a mano los parámetros y verificar contra model.summary().</a:t>
            </a:r>
          </a:p>
          <a:p>
            <a:pPr>
              <a:spcAft>
                <a:spcPts val="800"/>
              </a:spcAft>
              <a:defRPr sz="1400" b="0">
                <a:solidFill>
                  <a:srgbClr val="0F172A"/>
                </a:solidFill>
                <a:latin typeface="Segoe UI"/>
              </a:defRPr>
            </a:pPr>
            <a:r>
              <a:rPr sz="1400" b="0">
                <a:solidFill>
                  <a:srgbClr val="0F172A"/>
                </a:solidFill>
                <a:latin typeface="Segoe UI"/>
              </a:rPr>
              <a:t>• Guardado/carga: entrenar 5 épocas, model.save('m.keras'), recargar con load_model, verificar que predict da idéntico.</a:t>
            </a:r>
          </a:p>
          <a:p>
            <a:pPr>
              <a:spcAft>
                <a:spcPts val="800"/>
              </a:spcAft>
              <a:defRPr sz="1400" b="0">
                <a:solidFill>
                  <a:srgbClr val="0F172A"/>
                </a:solidFill>
                <a:latin typeface="Segoe UI"/>
              </a:defRPr>
            </a:pPr>
            <a:r>
              <a:rPr sz="1400" b="0">
                <a:solidFill>
                  <a:srgbClr val="0F172A"/>
                </a:solidFill>
                <a:latin typeface="Segoe UI"/>
              </a:rPr>
              <a:t>• Predict en batch vs individual: predecir 1 sola muestra (¿cómo cambia la shape?) vs predecir 100.</a:t>
            </a:r>
          </a:p>
          <a:p>
            <a:pPr>
              <a:spcAft>
                <a:spcPts val="800"/>
              </a:spcAft>
              <a:defRPr sz="1400" b="0">
                <a:solidFill>
                  <a:srgbClr val="0F172A"/>
                </a:solidFill>
                <a:latin typeface="Segoe UI"/>
              </a:defRPr>
            </a:pPr>
            <a:r>
              <a:rPr sz="1400" b="0">
                <a:solidFill>
                  <a:srgbClr val="0F172A"/>
                </a:solidFill>
                <a:latin typeface="Segoe UI"/>
              </a:rPr>
              <a:t>• Verbose: probá fit(..., verbose=0), verbose=1 (barra), verbose=2 (1 línea por época).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Tiny: Dense(64) → Dense(10).</a:t>
            </a:r>
          </a:p>
          <a:p>
            <a:pPr>
              <a:spcAft>
                <a:spcPts val="800"/>
              </a:spcAft>
              <a:defRPr sz="1500" b="0">
                <a:solidFill>
                  <a:srgbClr val="0F172A"/>
                </a:solidFill>
                <a:latin typeface="Segoe UI"/>
              </a:defRPr>
            </a:pPr>
            <a:r>
              <a:rPr sz="1500" b="0">
                <a:solidFill>
                  <a:srgbClr val="0F172A"/>
                </a:solidFill>
                <a:latin typeface="Segoe UI"/>
              </a:rPr>
              <a:t>• Medium: Dense(256) → Dense(128) → Dense(10).</a:t>
            </a:r>
          </a:p>
          <a:p>
            <a:pPr>
              <a:spcAft>
                <a:spcPts val="800"/>
              </a:spcAft>
              <a:defRPr sz="1500" b="0">
                <a:solidFill>
                  <a:srgbClr val="0F172A"/>
                </a:solidFill>
                <a:latin typeface="Segoe UI"/>
              </a:defRPr>
            </a:pPr>
            <a:r>
              <a:rPr sz="1500" b="0">
                <a:solidFill>
                  <a:srgbClr val="0F172A"/>
                </a:solidFill>
                <a:latin typeface="Segoe UI"/>
              </a:rPr>
              <a:t>• Wide: Dense(1024) → Dense(10).</a:t>
            </a:r>
          </a:p>
        </p:txBody>
      </p:sp>
    </p:spTree>
  </p:cSld>
  <p:clrMapOvr>
    <a:masterClrMapping/>
  </p:clrMapOvr>
</p:sld>
</file>

<file path=ppt/slides/slide22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142 — Mecanismos de atención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Motivación: bottleneck del encoder en seq2seq.</a:t>
            </a:r>
          </a:p>
          <a:p>
            <a:pPr>
              <a:spcAft>
                <a:spcPts val="1000"/>
              </a:spcAft>
              <a:defRPr sz="1600" b="0">
                <a:solidFill>
                  <a:srgbClr val="0F172A"/>
                </a:solidFill>
                <a:latin typeface="Segoe UI"/>
              </a:defRPr>
            </a:pPr>
            <a:r>
              <a:rPr sz="1600" b="0">
                <a:solidFill>
                  <a:srgbClr val="0F172A"/>
                </a:solidFill>
                <a:latin typeface="Segoe UI"/>
              </a:rPr>
              <a:t>• Bahdanau (additive) vs Luong (multiplicative / dot-product).</a:t>
            </a:r>
          </a:p>
          <a:p>
            <a:pPr>
              <a:spcAft>
                <a:spcPts val="1000"/>
              </a:spcAft>
              <a:defRPr sz="1600" b="0">
                <a:solidFill>
                  <a:srgbClr val="0F172A"/>
                </a:solidFill>
                <a:latin typeface="Segoe UI"/>
              </a:defRPr>
            </a:pPr>
            <a:r>
              <a:rPr sz="1600" b="0">
                <a:solidFill>
                  <a:srgbClr val="0F172A"/>
                </a:solidFill>
                <a:latin typeface="Segoe UI"/>
              </a:rPr>
              <a:t>• Q, K, V: queries, keys, values.</a:t>
            </a:r>
          </a:p>
          <a:p>
            <a:pPr>
              <a:spcAft>
                <a:spcPts val="1000"/>
              </a:spcAft>
              <a:defRPr sz="1600" b="0">
                <a:solidFill>
                  <a:srgbClr val="0F172A"/>
                </a:solidFill>
                <a:latin typeface="Segoe UI"/>
              </a:defRPr>
            </a:pPr>
            <a:r>
              <a:rPr sz="1600" b="0">
                <a:solidFill>
                  <a:srgbClr val="0F172A"/>
                </a:solidFill>
                <a:latin typeface="Segoe UI"/>
              </a:rPr>
              <a:t>• Scaled dot-product attention.</a:t>
            </a:r>
          </a:p>
          <a:p>
            <a:pPr>
              <a:spcAft>
                <a:spcPts val="1000"/>
              </a:spcAft>
              <a:defRPr sz="1600" b="0">
                <a:solidFill>
                  <a:srgbClr val="0F172A"/>
                </a:solidFill>
                <a:latin typeface="Segoe UI"/>
              </a:defRPr>
            </a:pPr>
            <a:r>
              <a:rPr sz="1600" b="0">
                <a:solidFill>
                  <a:srgbClr val="0F172A"/>
                </a:solidFill>
                <a:latin typeface="Segoe UI"/>
              </a:rPr>
              <a:t>• Self-attention vs cross-attention.</a:t>
            </a:r>
          </a:p>
          <a:p>
            <a:pPr>
              <a:spcAft>
                <a:spcPts val="1000"/>
              </a:spcAft>
              <a:defRPr sz="1600" b="0">
                <a:solidFill>
                  <a:srgbClr val="0F172A"/>
                </a:solidFill>
                <a:latin typeface="Segoe UI"/>
              </a:defRPr>
            </a:pPr>
            <a:r>
              <a:rPr sz="1600" b="0">
                <a:solidFill>
                  <a:srgbClr val="0F172A"/>
                </a:solidFill>
                <a:latin typeface="Segoe UI"/>
              </a:rPr>
              <a:t>• Multi-head: paralelizar varias attention heads con subspaces distintos.</a:t>
            </a:r>
          </a:p>
          <a:p>
            <a:pPr>
              <a:spcAft>
                <a:spcPts val="1000"/>
              </a:spcAft>
              <a:defRPr sz="1600" b="0">
                <a:solidFill>
                  <a:srgbClr val="0F172A"/>
                </a:solidFill>
                <a:latin typeface="Segoe UI"/>
              </a:defRPr>
            </a:pPr>
            <a:r>
              <a:rPr sz="1600" b="0">
                <a:solidFill>
                  <a:srgbClr val="0F172A"/>
                </a:solidFill>
                <a:latin typeface="Segoe UI"/>
              </a:rPr>
              <a:t>• Attention weights visualizables.</a:t>
            </a:r>
          </a:p>
        </p:txBody>
      </p:sp>
    </p:spTree>
  </p:cSld>
  <p:clrMapOvr>
    <a:masterClrMapping/>
  </p:clrMapOvr>
</p:sld>
</file>

<file path=ppt/slides/slide22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142 — Mecanismos de atención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2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142 — Mecanismos de atención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Attention a mano: Q, K, V random (seq, d); calcular softmax(QK^T / √d) V.</a:t>
            </a:r>
          </a:p>
          <a:p>
            <a:pPr>
              <a:spcAft>
                <a:spcPts val="800"/>
              </a:spcAft>
              <a:defRPr sz="1400" b="0">
                <a:solidFill>
                  <a:srgbClr val="0F172A"/>
                </a:solidFill>
                <a:latin typeface="Segoe UI"/>
              </a:defRPr>
            </a:pPr>
            <a:r>
              <a:rPr sz="1400" b="0">
                <a:solidFill>
                  <a:srgbClr val="0F172A"/>
                </a:solidFill>
                <a:latin typeface="Segoe UI"/>
              </a:rPr>
              <a:t>• Visualizar attention map: tras entrenar un seq2seq con atención, plot heatmap de los pesos (target, source) para una traducción.</a:t>
            </a:r>
          </a:p>
          <a:p>
            <a:pPr>
              <a:spcAft>
                <a:spcPts val="800"/>
              </a:spcAft>
              <a:defRPr sz="1400" b="0">
                <a:solidFill>
                  <a:srgbClr val="0F172A"/>
                </a:solidFill>
                <a:latin typeface="Segoe UI"/>
              </a:defRPr>
            </a:pPr>
            <a:r>
              <a:rPr sz="1400" b="0">
                <a:solidFill>
                  <a:srgbClr val="0F172A"/>
                </a:solidFill>
                <a:latin typeface="Segoe UI"/>
              </a:rPr>
              <a:t>• MultiHeadAttention: mha = MultiHeadAttention(num_heads=8, key_dim=64); output = mha(query, value).</a:t>
            </a:r>
          </a:p>
          <a:p>
            <a:pPr>
              <a:spcAft>
                <a:spcPts val="800"/>
              </a:spcAft>
              <a:defRPr sz="1400" b="0">
                <a:solidFill>
                  <a:srgbClr val="0F172A"/>
                </a:solidFill>
                <a:latin typeface="Segoe UI"/>
              </a:defRPr>
            </a:pPr>
            <a:r>
              <a:rPr sz="1400" b="0">
                <a:solidFill>
                  <a:srgbClr val="0F172A"/>
                </a:solidFill>
                <a:latin typeface="Segoe UI"/>
              </a:rPr>
              <a:t>• Self-attention: aplicar mha(x, x) (query = key = value).</a:t>
            </a:r>
          </a:p>
          <a:p>
            <a:pPr>
              <a:spcAft>
                <a:spcPts val="800"/>
              </a:spcAft>
              <a:defRPr sz="1400" b="0">
                <a:solidFill>
                  <a:srgbClr val="0F172A"/>
                </a:solidFill>
                <a:latin typeface="Segoe UI"/>
              </a:defRPr>
            </a:pPr>
            <a:r>
              <a:rPr sz="1400" b="0">
                <a:solidFill>
                  <a:srgbClr val="0F172A"/>
                </a:solidFill>
                <a:latin typeface="Segoe UI"/>
              </a:rPr>
              <a:t>• Causal mask: para generación autoregresiva, MultiHeadAttention(..., use_causal_mask=True).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Encoder LSTM con return_sequences=True.</a:t>
            </a:r>
          </a:p>
          <a:p>
            <a:pPr>
              <a:spcAft>
                <a:spcPts val="800"/>
              </a:spcAft>
              <a:defRPr sz="1500" b="0">
                <a:solidFill>
                  <a:srgbClr val="0F172A"/>
                </a:solidFill>
                <a:latin typeface="Segoe UI"/>
              </a:defRPr>
            </a:pPr>
            <a:r>
              <a:rPr sz="1500" b="0">
                <a:solidFill>
                  <a:srgbClr val="0F172A"/>
                </a:solidFill>
                <a:latin typeface="Segoe UI"/>
              </a:rPr>
              <a:t>• Decoder con cross-attention sobre todos los outputs del encoder.</a:t>
            </a:r>
          </a:p>
          <a:p>
            <a:pPr>
              <a:spcAft>
                <a:spcPts val="800"/>
              </a:spcAft>
              <a:defRPr sz="1500" b="0">
                <a:solidFill>
                  <a:srgbClr val="0F172A"/>
                </a:solidFill>
                <a:latin typeface="Segoe UI"/>
              </a:defRPr>
            </a:pPr>
            <a:r>
              <a:rPr sz="1500" b="0">
                <a:solidFill>
                  <a:srgbClr val="0F172A"/>
                </a:solidFill>
                <a:latin typeface="Segoe UI"/>
              </a:rPr>
              <a:t>• Train y evaluar BLEU.</a:t>
            </a:r>
          </a:p>
          <a:p>
            <a:pPr>
              <a:spcAft>
                <a:spcPts val="800"/>
              </a:spcAft>
              <a:defRPr sz="1500" b="0">
                <a:solidFill>
                  <a:srgbClr val="0F172A"/>
                </a:solidFill>
                <a:latin typeface="Segoe UI"/>
              </a:defRPr>
            </a:pPr>
            <a:r>
              <a:rPr sz="1500" b="0">
                <a:solidFill>
                  <a:srgbClr val="0F172A"/>
                </a:solidFill>
                <a:latin typeface="Segoe UI"/>
              </a:rPr>
              <a:t>• Visualizar attention map para 2 frases.</a:t>
            </a:r>
          </a:p>
        </p:txBody>
      </p:sp>
    </p:spTree>
  </p:cSld>
  <p:clrMapOvr>
    <a:masterClrMapping/>
  </p:clrMapOvr>
</p:sld>
</file>

<file path=ppt/slides/slide22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143</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143 — Transformers: arquitectura, BERT, GPT (+ Flash Attention, RoPE, GQA)</a:t>
            </a:r>
          </a:p>
        </p:txBody>
      </p:sp>
    </p:spTree>
  </p:cSld>
  <p:clrMapOvr>
    <a:masterClrMapping/>
  </p:clrMapOvr>
</p:sld>
</file>

<file path=ppt/slides/slide22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143 — Transformers: arquitectura, BERT, GPT (+ Flash Attention, RoPE, GQA)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16 § The Transformer Architecture + Vaswani et al. (2017) + papers BERT, GPT, FlashAttention.  Duración estimada: 100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Dominar la arquitectura Transformer —encoder, decoder, ambas variantes (BERT encoder-only, GPT decoder-only, T5 encoder-decoder)— a nivel de poder implementarla a mano. Conocer las mejoras clave 2022-2024 que hacen a los LLMs modernos rápidos y eficientes: Flash Attention v2/v3, RoPE (Rotary Position Embeddings), Grouped-Query Attention (GQA).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Dibujar el block de Transformer: LayerNorm → MultiHeadAttention → +residual → LayerNorm → FFN → +residual.</a:t>
            </a:r>
          </a:p>
          <a:p>
            <a:pPr>
              <a:spcAft>
                <a:spcPts val="800"/>
              </a:spcAft>
              <a:defRPr sz="1400" b="0">
                <a:solidFill>
                  <a:srgbClr val="0F172A"/>
                </a:solidFill>
                <a:latin typeface="Segoe UI"/>
              </a:defRPr>
            </a:pPr>
            <a:r>
              <a:rPr sz="1400" b="0">
                <a:solidFill>
                  <a:srgbClr val="0F172A"/>
                </a:solidFill>
                <a:latin typeface="Segoe UI"/>
              </a:rPr>
              <a:t>• Implementar positional encoding sinusoidal o aprendible.</a:t>
            </a:r>
          </a:p>
          <a:p>
            <a:pPr>
              <a:spcAft>
                <a:spcPts val="800"/>
              </a:spcAft>
              <a:defRPr sz="1400" b="0">
                <a:solidFill>
                  <a:srgbClr val="0F172A"/>
                </a:solidFill>
                <a:latin typeface="Segoe UI"/>
              </a:defRPr>
            </a:pPr>
            <a:r>
              <a:rPr sz="1400" b="0">
                <a:solidFill>
                  <a:srgbClr val="0F172A"/>
                </a:solidFill>
                <a:latin typeface="Segoe UI"/>
              </a:rPr>
              <a:t>• Reconocer 3 variantes: encoder-only (BERT), decoder-only (GPT), encoder-decoder (T5, Whisper).</a:t>
            </a:r>
          </a:p>
          <a:p>
            <a:pPr>
              <a:spcAft>
                <a:spcPts val="800"/>
              </a:spcAft>
              <a:defRPr sz="1400" b="0">
                <a:solidFill>
                  <a:srgbClr val="0F172A"/>
                </a:solidFill>
                <a:latin typeface="Segoe UI"/>
              </a:defRPr>
            </a:pPr>
            <a:r>
              <a:rPr sz="1400" b="0">
                <a:solidFill>
                  <a:srgbClr val="0F172A"/>
                </a:solidFill>
                <a:latin typeface="Segoe UI"/>
              </a:rPr>
              <a:t>• Saber qué hace cada mejora moderna: Flash Attention (O(N) memoria, 2-3× speedup), RoPE (mejor extrapolación a secuencias largas), GQA (compartir KV heads → menos KV cache en inference).</a:t>
            </a:r>
          </a:p>
          <a:p>
            <a:pPr>
              <a:spcAft>
                <a:spcPts val="800"/>
              </a:spcAft>
              <a:defRPr sz="1400" b="0">
                <a:solidFill>
                  <a:srgbClr val="0F172A"/>
                </a:solidFill>
                <a:latin typeface="Segoe UI"/>
              </a:defRPr>
            </a:pPr>
            <a:r>
              <a:rPr sz="1400" b="0">
                <a:solidFill>
                  <a:srgbClr val="0F172A"/>
                </a:solidFill>
                <a:latin typeface="Segoe UI"/>
              </a:rPr>
              <a:t>• Cargar y usar un Transformer chico con keras.layers.MultiHeadAttention o desde Hugging Face.</a:t>
            </a:r>
          </a:p>
        </p:txBody>
      </p:sp>
    </p:spTree>
  </p:cSld>
  <p:clrMapOvr>
    <a:masterClrMapping/>
  </p:clrMapOvr>
</p:sld>
</file>

<file path=ppt/slides/slide22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143 — Transformers: arquitectura, BERT, GPT (+ Flash Attention, RoPE, GQA)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Block Transformer: LN → MHA → res → LN → FFN → res.</a:t>
            </a:r>
          </a:p>
          <a:p>
            <a:pPr>
              <a:spcAft>
                <a:spcPts val="1000"/>
              </a:spcAft>
              <a:defRPr sz="1600" b="0">
                <a:solidFill>
                  <a:srgbClr val="0F172A"/>
                </a:solidFill>
                <a:latin typeface="Segoe UI"/>
              </a:defRPr>
            </a:pPr>
            <a:r>
              <a:rPr sz="1600" b="0">
                <a:solidFill>
                  <a:srgbClr val="0F172A"/>
                </a:solidFill>
                <a:latin typeface="Segoe UI"/>
              </a:rPr>
              <a:t>• Positional encoding: por qué se necesita (attention es permutation-invariant) — sin → aprendible → RoPE.</a:t>
            </a:r>
          </a:p>
          <a:p>
            <a:pPr>
              <a:spcAft>
                <a:spcPts val="1000"/>
              </a:spcAft>
              <a:defRPr sz="1600" b="0">
                <a:solidFill>
                  <a:srgbClr val="0F172A"/>
                </a:solidFill>
                <a:latin typeface="Segoe UI"/>
              </a:defRPr>
            </a:pPr>
            <a:r>
              <a:rPr sz="1600" b="0">
                <a:solidFill>
                  <a:srgbClr val="0F172A"/>
                </a:solidFill>
                <a:latin typeface="Segoe UI"/>
              </a:rPr>
              <a:t>• BERT: encoder-only, MLM + NSP, bidireccional.</a:t>
            </a:r>
          </a:p>
          <a:p>
            <a:pPr>
              <a:spcAft>
                <a:spcPts val="1000"/>
              </a:spcAft>
              <a:defRPr sz="1600" b="0">
                <a:solidFill>
                  <a:srgbClr val="0F172A"/>
                </a:solidFill>
                <a:latin typeface="Segoe UI"/>
              </a:defRPr>
            </a:pPr>
            <a:r>
              <a:rPr sz="1600" b="0">
                <a:solidFill>
                  <a:srgbClr val="0F172A"/>
                </a:solidFill>
                <a:latin typeface="Segoe UI"/>
              </a:rPr>
              <a:t>• GPT: decoder-only, next-token, causal mask.</a:t>
            </a:r>
          </a:p>
          <a:p>
            <a:pPr>
              <a:spcAft>
                <a:spcPts val="1000"/>
              </a:spcAft>
              <a:defRPr sz="1600" b="0">
                <a:solidFill>
                  <a:srgbClr val="0F172A"/>
                </a:solidFill>
                <a:latin typeface="Segoe UI"/>
              </a:defRPr>
            </a:pPr>
            <a:r>
              <a:rPr sz="1600" b="0">
                <a:solidFill>
                  <a:srgbClr val="0F172A"/>
                </a:solidFill>
                <a:latin typeface="Segoe UI"/>
              </a:rPr>
              <a:t>• T5 / BART: encoder-decoder, span-corruption / denoising.</a:t>
            </a:r>
          </a:p>
          <a:p>
            <a:pPr>
              <a:spcAft>
                <a:spcPts val="1000"/>
              </a:spcAft>
              <a:defRPr sz="1600" b="0">
                <a:solidFill>
                  <a:srgbClr val="0F172A"/>
                </a:solidFill>
                <a:latin typeface="Segoe UI"/>
              </a:defRPr>
            </a:pPr>
            <a:r>
              <a:rPr sz="1600" b="0">
                <a:solidFill>
                  <a:srgbClr val="0F172A"/>
                </a:solidFill>
                <a:latin typeface="Segoe UI"/>
              </a:rPr>
              <a:t>• Complemento moderno: Flash Attention, RoPE, GQA, MQA.</a:t>
            </a:r>
          </a:p>
        </p:txBody>
      </p:sp>
    </p:spTree>
  </p:cSld>
  <p:clrMapOvr>
    <a:masterClrMapping/>
  </p:clrMapOvr>
</p:sld>
</file>

<file path=ppt/slides/slide22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143 — Transformers: arquitectura, BERT, GPT (+ Flash Attention, RoPE, GQA)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2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143 — Transformers: arquitectura, BERT, GPT (+ Flash Attention, RoPE, GQA)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Transformer block desde cero: implementar def transformer_block(x): x = x + mha(LN(x)); x = x + ffn(LN(x)); return x con MultiHeadAttention y FFN.</a:t>
            </a:r>
          </a:p>
          <a:p>
            <a:pPr>
              <a:spcAft>
                <a:spcPts val="800"/>
              </a:spcAft>
              <a:defRPr sz="1400" b="0">
                <a:solidFill>
                  <a:srgbClr val="0F172A"/>
                </a:solidFill>
                <a:latin typeface="Segoe UI"/>
              </a:defRPr>
            </a:pPr>
            <a:r>
              <a:rPr sz="1400" b="0">
                <a:solidFill>
                  <a:srgbClr val="0F172A"/>
                </a:solidFill>
                <a:latin typeface="Segoe UI"/>
              </a:rPr>
              <a:t>• Positional encoding sinusoidal: implementar la fórmula original de Vaswani; visualizar como heatmap.</a:t>
            </a:r>
          </a:p>
          <a:p>
            <a:pPr>
              <a:spcAft>
                <a:spcPts val="800"/>
              </a:spcAft>
              <a:defRPr sz="1400" b="0">
                <a:solidFill>
                  <a:srgbClr val="0F172A"/>
                </a:solidFill>
                <a:latin typeface="Segoe UI"/>
              </a:defRPr>
            </a:pPr>
            <a:r>
              <a:rPr sz="1400" b="0">
                <a:solidFill>
                  <a:srgbClr val="0F172A"/>
                </a:solidFill>
                <a:latin typeface="Segoe UI"/>
              </a:rPr>
              <a:t>• Mini-GPT: 4 capas Transformer con causal mask.</a:t>
            </a:r>
          </a:p>
          <a:p>
            <a:pPr>
              <a:spcAft>
                <a:spcPts val="800"/>
              </a:spcAft>
              <a:defRPr sz="1400" b="0">
                <a:solidFill>
                  <a:srgbClr val="0F172A"/>
                </a:solidFill>
                <a:latin typeface="Segoe UI"/>
              </a:defRPr>
            </a:pPr>
            <a:r>
              <a:rPr sz="1400" b="0">
                <a:solidFill>
                  <a:srgbClr val="0F172A"/>
                </a:solidFill>
                <a:latin typeface="Segoe UI"/>
              </a:rPr>
              <a:t>• RoPE manual: implementar la rotación.</a:t>
            </a:r>
          </a:p>
          <a:p>
            <a:pPr>
              <a:spcAft>
                <a:spcPts val="800"/>
              </a:spcAft>
              <a:defRPr sz="1400" b="0">
                <a:solidFill>
                  <a:srgbClr val="0F172A"/>
                </a:solidFill>
                <a:latin typeface="Segoe UI"/>
              </a:defRPr>
            </a:pPr>
            <a:r>
              <a:rPr sz="1400" b="0">
                <a:solidFill>
                  <a:srgbClr val="0F172A"/>
                </a:solidFill>
                <a:latin typeface="Segoe UI"/>
              </a:rPr>
              <a:t>• HuggingFace check: cargar bert-base-uncased y gpt2; imprimir model.config.</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4 capas Transformer decoder con causal mask.</a:t>
            </a:r>
          </a:p>
          <a:p>
            <a:pPr>
              <a:spcAft>
                <a:spcPts val="800"/>
              </a:spcAft>
              <a:defRPr sz="1500" b="0">
                <a:solidFill>
                  <a:srgbClr val="0F172A"/>
                </a:solidFill>
                <a:latin typeface="Segoe UI"/>
              </a:defRPr>
            </a:pPr>
            <a:r>
              <a:rPr sz="1500" b="0">
                <a:solidFill>
                  <a:srgbClr val="0F172A"/>
                </a:solidFill>
                <a:latin typeface="Segoe UI"/>
              </a:rPr>
              <a:t>• d_model=128, n_heads=4, vocab=char-level.</a:t>
            </a:r>
          </a:p>
          <a:p>
            <a:pPr>
              <a:spcAft>
                <a:spcPts val="800"/>
              </a:spcAft>
              <a:defRPr sz="1500" b="0">
                <a:solidFill>
                  <a:srgbClr val="0F172A"/>
                </a:solidFill>
                <a:latin typeface="Segoe UI"/>
              </a:defRPr>
            </a:pPr>
            <a:r>
              <a:rPr sz="1500" b="0">
                <a:solidFill>
                  <a:srgbClr val="0F172A"/>
                </a:solidFill>
                <a:latin typeface="Segoe UI"/>
              </a:rPr>
              <a:t>• Train 20 épocas; generar 1000 caracteres con temperatura 0.7.</a:t>
            </a:r>
          </a:p>
          <a:p>
            <a:pPr>
              <a:spcAft>
                <a:spcPts val="800"/>
              </a:spcAft>
              <a:defRPr sz="1500" b="0">
                <a:solidFill>
                  <a:srgbClr val="0F172A"/>
                </a:solidFill>
                <a:latin typeface="Segoe UI"/>
              </a:defRPr>
            </a:pPr>
            <a:r>
              <a:rPr sz="1500" b="0">
                <a:solidFill>
                  <a:srgbClr val="0F172A"/>
                </a:solidFill>
                <a:latin typeface="Segoe UI"/>
              </a:rPr>
              <a:t>• Comparar val_loss y muestras vs char-RNN (clase 122).</a:t>
            </a:r>
          </a:p>
        </p:txBody>
      </p:sp>
    </p:spTree>
  </p:cSld>
  <p:clrMapOvr>
    <a:masterClrMapping/>
  </p:clrMapOvr>
</p:sld>
</file>

<file path=ppt/slides/slide22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144</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144 — Flash Attention v2/v3, RoPE, GQA: el motor de los LLMs modernos</a:t>
            </a:r>
          </a:p>
        </p:txBody>
      </p:sp>
    </p:spTree>
  </p:cSld>
  <p:clrMapOvr>
    <a:masterClrMapping/>
  </p:clrMapOvr>
</p:sld>
</file>

<file path=ppt/slides/slide22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144 — Flash Attention v2/v3, RoPE, GQA: el motor de los LLMs modernos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Dao et al. (2022, 2023, 2024) FlashAttention + Su et al. (2021) RoPE + Ainslie et al. (2023) GQA.  Duración estimada: 90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Entender en profundidad las 3 piezas técnicas que hacen que un LLM moderno (Llama 3, Mistral, Qwen, Gemma) sea rápido y memory-efficient: Flash Attention v2/v3 (O(N) memoria + 2-3× speedup), Rotary Position Embeddings (RoPE) (mejor extrapolación), Grouped-Query Attention (GQA) (menos KV cache en inference).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Explicar por qué attention naïve es O(N²) en memoria y cómo FlashAttention lo reduce a O(N) con online softmax + tiling.</a:t>
            </a:r>
          </a:p>
          <a:p>
            <a:pPr>
              <a:spcAft>
                <a:spcPts val="800"/>
              </a:spcAft>
              <a:defRPr sz="1400" b="0">
                <a:solidFill>
                  <a:srgbClr val="0F172A"/>
                </a:solidFill>
                <a:latin typeface="Segoe UI"/>
              </a:defRPr>
            </a:pPr>
            <a:r>
              <a:rPr sz="1400" b="0">
                <a:solidFill>
                  <a:srgbClr val="0F172A"/>
                </a:solidFill>
                <a:latin typeface="Segoe UI"/>
              </a:rPr>
              <a:t>• Implementar RoPE: rotar pares de dimensiones de Q, K por ángulo función de posición.</a:t>
            </a:r>
          </a:p>
          <a:p>
            <a:pPr>
              <a:spcAft>
                <a:spcPts val="800"/>
              </a:spcAft>
              <a:defRPr sz="1400" b="0">
                <a:solidFill>
                  <a:srgbClr val="0F172A"/>
                </a:solidFill>
                <a:latin typeface="Segoe UI"/>
              </a:defRPr>
            </a:pPr>
            <a:r>
              <a:rPr sz="1400" b="0">
                <a:solidFill>
                  <a:srgbClr val="0F172A"/>
                </a:solidFill>
                <a:latin typeface="Segoe UI"/>
              </a:rPr>
              <a:t>• Diferenciar MHA, MQA, GQA — y por qué GQA es el compromiso default 2026.</a:t>
            </a:r>
          </a:p>
          <a:p>
            <a:pPr>
              <a:spcAft>
                <a:spcPts val="800"/>
              </a:spcAft>
              <a:defRPr sz="1400" b="0">
                <a:solidFill>
                  <a:srgbClr val="0F172A"/>
                </a:solidFill>
                <a:latin typeface="Segoe UI"/>
              </a:defRPr>
            </a:pPr>
            <a:r>
              <a:rPr sz="1400" b="0">
                <a:solidFill>
                  <a:srgbClr val="0F172A"/>
                </a:solidFill>
                <a:latin typeface="Segoe UI"/>
              </a:rPr>
              <a:t>• Aplicar torch.nn.functional.scaled_dot_product_attention(q, k, v, is_causal=True) que elige Flash auto.</a:t>
            </a:r>
          </a:p>
          <a:p>
            <a:pPr>
              <a:spcAft>
                <a:spcPts val="800"/>
              </a:spcAft>
              <a:defRPr sz="1400" b="0">
                <a:solidFill>
                  <a:srgbClr val="0F172A"/>
                </a:solidFill>
                <a:latin typeface="Segoe UI"/>
              </a:defRPr>
            </a:pPr>
            <a:r>
              <a:rPr sz="1400" b="0">
                <a:solidFill>
                  <a:srgbClr val="0F172A"/>
                </a:solidFill>
                <a:latin typeface="Segoe UI"/>
              </a:rPr>
              <a:t>• Reconocer combinación moderna: RMSNorm + GQA + RoPE + SwiGLU + Flash Attention.</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103</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103 — Keras Functional API y Subclassing</a:t>
            </a:r>
          </a:p>
        </p:txBody>
      </p:sp>
    </p:spTree>
  </p:cSld>
  <p:clrMapOvr>
    <a:masterClrMapping/>
  </p:clrMapOvr>
</p:sld>
</file>

<file path=ppt/slides/slide23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144 — Flash Attention v2/v3, RoPE, GQA: el motor de los LLMs modernos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Attention cost: matriz (N, N) → 64 MB por head con N=8192, fp16.</a:t>
            </a:r>
          </a:p>
          <a:p>
            <a:pPr>
              <a:spcAft>
                <a:spcPts val="1000"/>
              </a:spcAft>
              <a:defRPr sz="1600" b="0">
                <a:solidFill>
                  <a:srgbClr val="0F172A"/>
                </a:solidFill>
                <a:latin typeface="Segoe UI"/>
              </a:defRPr>
            </a:pPr>
            <a:r>
              <a:rPr sz="1600" b="0">
                <a:solidFill>
                  <a:srgbClr val="0F172A"/>
                </a:solidFill>
                <a:latin typeface="Segoe UI"/>
              </a:rPr>
              <a:t>• FlashAttention: bloques en SRAM, no materializa la matriz completa.</a:t>
            </a:r>
          </a:p>
          <a:p>
            <a:pPr>
              <a:spcAft>
                <a:spcPts val="1000"/>
              </a:spcAft>
              <a:defRPr sz="1600" b="0">
                <a:solidFill>
                  <a:srgbClr val="0F172A"/>
                </a:solidFill>
                <a:latin typeface="Segoe UI"/>
              </a:defRPr>
            </a:pPr>
            <a:r>
              <a:rPr sz="1600" b="0">
                <a:solidFill>
                  <a:srgbClr val="0F172A"/>
                </a:solidFill>
                <a:latin typeface="Segoe UI"/>
              </a:rPr>
              <a:t>• v1 (2022), v2 (2023, 2× speedup), v3 (2024, optimizado H100).</a:t>
            </a:r>
          </a:p>
          <a:p>
            <a:pPr>
              <a:spcAft>
                <a:spcPts val="1000"/>
              </a:spcAft>
              <a:defRPr sz="1600" b="0">
                <a:solidFill>
                  <a:srgbClr val="0F172A"/>
                </a:solidFill>
                <a:latin typeface="Segoe UI"/>
              </a:defRPr>
            </a:pPr>
            <a:r>
              <a:rPr sz="1600" b="0">
                <a:solidFill>
                  <a:srgbClr val="0F172A"/>
                </a:solidFill>
                <a:latin typeface="Segoe UI"/>
              </a:rPr>
              <a:t>• Positional encoding: sinusoidal → learnable → RoPE.</a:t>
            </a:r>
          </a:p>
          <a:p>
            <a:pPr>
              <a:spcAft>
                <a:spcPts val="1000"/>
              </a:spcAft>
              <a:defRPr sz="1600" b="0">
                <a:solidFill>
                  <a:srgbClr val="0F172A"/>
                </a:solidFill>
                <a:latin typeface="Segoe UI"/>
              </a:defRPr>
            </a:pPr>
            <a:r>
              <a:rPr sz="1600" b="0">
                <a:solidFill>
                  <a:srgbClr val="0F172A"/>
                </a:solidFill>
                <a:latin typeface="Segoe UI"/>
              </a:rPr>
              <a:t>• RoPE: rotación bidimensional, propiedad relativa.</a:t>
            </a:r>
          </a:p>
          <a:p>
            <a:pPr>
              <a:spcAft>
                <a:spcPts val="1000"/>
              </a:spcAft>
              <a:defRPr sz="1600" b="0">
                <a:solidFill>
                  <a:srgbClr val="0F172A"/>
                </a:solidFill>
                <a:latin typeface="Segoe UI"/>
              </a:defRPr>
            </a:pPr>
            <a:r>
              <a:rPr sz="1600" b="0">
                <a:solidFill>
                  <a:srgbClr val="0F172A"/>
                </a:solidFill>
                <a:latin typeface="Segoe UI"/>
              </a:rPr>
              <a:t>• MHA / MQA / GQA: trade-off entre calidad y memoria.</a:t>
            </a:r>
          </a:p>
          <a:p>
            <a:pPr>
              <a:spcAft>
                <a:spcPts val="1000"/>
              </a:spcAft>
              <a:defRPr sz="1600" b="0">
                <a:solidFill>
                  <a:srgbClr val="0F172A"/>
                </a:solidFill>
                <a:latin typeface="Segoe UI"/>
              </a:defRPr>
            </a:pPr>
            <a:r>
              <a:rPr sz="1600" b="0">
                <a:solidFill>
                  <a:srgbClr val="0F172A"/>
                </a:solidFill>
                <a:latin typeface="Segoe UI"/>
              </a:rPr>
              <a:t>• KV cache: por qué crece en inference.</a:t>
            </a:r>
          </a:p>
        </p:txBody>
      </p:sp>
    </p:spTree>
  </p:cSld>
  <p:clrMapOvr>
    <a:masterClrMapping/>
  </p:clrMapOvr>
</p:sld>
</file>

<file path=ppt/slides/slide23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144 — Flash Attention v2/v3, RoPE, GQA: el motor de los LLMs modernos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Los 3 ingredientes que hacen que un LLM moderno (Llama-3, Mistral) corra en GPU consumer. Todo implementado en numpy puro.</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import matplotlib.pyplot as plt</a:t>
            </a:r>
          </a:p>
          <a:p>
            <a:pPr>
              <a:defRPr sz="1200" b="0">
                <a:solidFill>
                  <a:srgbClr val="F8FAFC"/>
                </a:solidFill>
                <a:latin typeface="Courier New"/>
              </a:defRPr>
            </a:pPr>
            <a:r>
              <a:rPr sz="1200" b="0">
                <a:solidFill>
                  <a:srgbClr val="F8FAFC"/>
                </a:solidFill>
                <a:latin typeface="Courier New"/>
              </a:rPr>
              <a:t>np.random.seed(42)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n, d = 32, 64</a:t>
            </a:r>
          </a:p>
          <a:p>
            <a:pPr>
              <a:defRPr sz="1200" b="0">
                <a:solidFill>
                  <a:srgbClr val="F8FAFC"/>
                </a:solidFill>
                <a:latin typeface="Courier New"/>
              </a:defRPr>
            </a:pPr>
            <a:r>
              <a:rPr sz="1200" b="0">
                <a:solidFill>
                  <a:srgbClr val="F8FAFC"/>
                </a:solidFill>
                <a:latin typeface="Courier New"/>
              </a:rPr>
              <a:t>Q = np.random.randn(n, d) / np.sqrt(d)</a:t>
            </a:r>
          </a:p>
          <a:p>
            <a:pPr>
              <a:defRPr sz="1200" b="0">
                <a:solidFill>
                  <a:srgbClr val="F8FAFC"/>
                </a:solidFill>
                <a:latin typeface="Courier New"/>
              </a:defRPr>
            </a:pPr>
            <a:r>
              <a:rPr sz="1200" b="0">
                <a:solidFill>
                  <a:srgbClr val="F8FAFC"/>
                </a:solidFill>
                <a:latin typeface="Courier New"/>
              </a:rPr>
              <a:t>K = np.random.randn(n, d) / np.sqrt(d)</a:t>
            </a:r>
          </a:p>
          <a:p>
            <a:pPr>
              <a:defRPr sz="1200" b="0">
                <a:solidFill>
                  <a:srgbClr val="F8FAFC"/>
                </a:solidFill>
                <a:latin typeface="Courier New"/>
              </a:defRPr>
            </a:pPr>
            <a:r>
              <a:rPr sz="1200" b="0">
                <a:solidFill>
                  <a:srgbClr val="F8FAFC"/>
                </a:solidFill>
                <a:latin typeface="Courier New"/>
              </a:rPr>
              <a:t>V = np.random.randn(n, d)</a:t>
            </a:r>
          </a:p>
          <a:p>
            <a:pPr>
              <a:defRPr sz="1200" b="0">
                <a:solidFill>
                  <a:srgbClr val="F8FAFC"/>
                </a:solidFill>
                <a:latin typeface="Courier New"/>
              </a:defRPr>
            </a:pPr>
            <a:r>
              <a:rPr sz="1200" b="0">
                <a:solidFill>
                  <a:srgbClr val="F8FAFC"/>
                </a:solidFill>
                <a:latin typeface="Courier New"/>
              </a:rPr>
              <a:t>print('Q,K,V shapes:', Q.shape, K.shape, V.shape)</a:t>
            </a:r>
          </a:p>
        </p:txBody>
      </p:sp>
    </p:spTree>
  </p:cSld>
  <p:clrMapOvr>
    <a:masterClrMapping/>
  </p:clrMapOvr>
</p:sld>
</file>

<file path=ppt/slides/slide23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144 — Flash Attention v2/v3, RoPE, GQA: el motor de los LLMs modernos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SDPA vs naïve: implementar attention naïve y F.scaled_dot_product_attention.</a:t>
            </a:r>
          </a:p>
          <a:p>
            <a:pPr>
              <a:spcAft>
                <a:spcPts val="800"/>
              </a:spcAft>
              <a:defRPr sz="1400" b="0">
                <a:solidFill>
                  <a:srgbClr val="0F172A"/>
                </a:solidFill>
                <a:latin typeface="Segoe UI"/>
              </a:defRPr>
            </a:pPr>
            <a:r>
              <a:rPr sz="1400" b="0">
                <a:solidFill>
                  <a:srgbClr val="0F172A"/>
                </a:solidFill>
                <a:latin typeface="Segoe UI"/>
              </a:rPr>
              <a:t>• RoPE: implementar rotation function, verificar propiedad attention(R_θ q, R_φ k) = f(θ - φ).</a:t>
            </a:r>
          </a:p>
          <a:p>
            <a:pPr>
              <a:spcAft>
                <a:spcPts val="800"/>
              </a:spcAft>
              <a:defRPr sz="1400" b="0">
                <a:solidFill>
                  <a:srgbClr val="0F172A"/>
                </a:solidFill>
                <a:latin typeface="Segoe UI"/>
              </a:defRPr>
            </a:pPr>
            <a:r>
              <a:rPr sz="1400" b="0">
                <a:solidFill>
                  <a:srgbClr val="0F172A"/>
                </a:solidFill>
                <a:latin typeface="Segoe UI"/>
              </a:rPr>
              <a:t>• GQA Vs MHA: con Llama config (n_heads=32, kv_heads=8), inspeccionar shapes.</a:t>
            </a:r>
          </a:p>
          <a:p>
            <a:pPr>
              <a:spcAft>
                <a:spcPts val="800"/>
              </a:spcAft>
              <a:defRPr sz="1400" b="0">
                <a:solidFill>
                  <a:srgbClr val="0F172A"/>
                </a:solidFill>
                <a:latin typeface="Segoe UI"/>
              </a:defRPr>
            </a:pPr>
            <a:r>
              <a:rPr sz="1400" b="0">
                <a:solidFill>
                  <a:srgbClr val="0F172A"/>
                </a:solidFill>
                <a:latin typeface="Segoe UI"/>
              </a:rPr>
              <a:t>• KV cache: medir VRAM en inference con secuencia 8192 — comparar MHA vs GQA.</a:t>
            </a:r>
          </a:p>
          <a:p>
            <a:pPr>
              <a:spcAft>
                <a:spcPts val="800"/>
              </a:spcAft>
              <a:defRPr sz="1400" b="0">
                <a:solidFill>
                  <a:srgbClr val="0F172A"/>
                </a:solidFill>
                <a:latin typeface="Segoe UI"/>
              </a:defRPr>
            </a:pPr>
            <a:r>
              <a:rPr sz="1400" b="0">
                <a:solidFill>
                  <a:srgbClr val="0F172A"/>
                </a:solidFill>
                <a:latin typeface="Segoe UI"/>
              </a:rPr>
              <a:t>• FlashAttention v3 en H100: si tenés H100, benchmark vs v2.</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6-layer Transformer con: RMSNorm, GQA (4 KV heads / 8 Q heads), RoPE, SwiGLU FFN.</a:t>
            </a:r>
          </a:p>
          <a:p>
            <a:pPr>
              <a:spcAft>
                <a:spcPts val="800"/>
              </a:spcAft>
              <a:defRPr sz="1500" b="0">
                <a:solidFill>
                  <a:srgbClr val="0F172A"/>
                </a:solidFill>
                <a:latin typeface="Segoe UI"/>
              </a:defRPr>
            </a:pPr>
            <a:r>
              <a:rPr sz="1500" b="0">
                <a:solidFill>
                  <a:srgbClr val="0F172A"/>
                </a:solidFill>
                <a:latin typeface="Segoe UI"/>
              </a:rPr>
              <a:t>• Train next-token sobre Tiny Shakespeare.</a:t>
            </a:r>
          </a:p>
          <a:p>
            <a:pPr>
              <a:spcAft>
                <a:spcPts val="800"/>
              </a:spcAft>
              <a:defRPr sz="1500" b="0">
                <a:solidFill>
                  <a:srgbClr val="0F172A"/>
                </a:solidFill>
                <a:latin typeface="Segoe UI"/>
              </a:defRPr>
            </a:pPr>
            <a:r>
              <a:rPr sz="1500" b="0">
                <a:solidFill>
                  <a:srgbClr val="0F172A"/>
                </a:solidFill>
                <a:latin typeface="Segoe UI"/>
              </a:rPr>
              <a:t>• Comparar contra mini-GPT clásico (LayerNorm + MHA + Sin PE + GELU FFN).</a:t>
            </a:r>
          </a:p>
        </p:txBody>
      </p:sp>
    </p:spTree>
  </p:cSld>
  <p:clrMapOvr>
    <a:masterClrMapping/>
  </p:clrMapOvr>
</p:sld>
</file>

<file path=ppt/slides/slide23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145</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145 — Hugging Face Transformers (uso práctico)</a:t>
            </a:r>
          </a:p>
        </p:txBody>
      </p:sp>
    </p:spTree>
  </p:cSld>
  <p:clrMapOvr>
    <a:masterClrMapping/>
  </p:clrMapOvr>
</p:sld>
</file>

<file path=ppt/slides/slide23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145 — Hugging Face Transformers (uso práctico)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HuggingFace docs + Géron, cap. 16 § Pretrained Transformer Models.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Dominar Hugging Face Transformers — la librería estándar de la industria para usar modelos preentrenados (BERT, GPT, T5, Llama, Whisper, ViT...). Aprender el pipeline API (one-liner para 90 % de los casos), el Trainer API (fine-tuning con muy poco código) y los componentes manuales (Tokenizer + Model + DataLoader).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Usar pipeline('sentiment-analysis'), pipeline('summarization'), pipeline('zero-shot-classification'), etc. en 1 línea.</a:t>
            </a:r>
          </a:p>
          <a:p>
            <a:pPr>
              <a:spcAft>
                <a:spcPts val="800"/>
              </a:spcAft>
              <a:defRPr sz="1400" b="0">
                <a:solidFill>
                  <a:srgbClr val="0F172A"/>
                </a:solidFill>
                <a:latin typeface="Segoe UI"/>
              </a:defRPr>
            </a:pPr>
            <a:r>
              <a:rPr sz="1400" b="0">
                <a:solidFill>
                  <a:srgbClr val="0F172A"/>
                </a:solidFill>
                <a:latin typeface="Segoe UI"/>
              </a:rPr>
              <a:t>• Cargar manualmente: tokenizer = AutoTokenizer.from_pretrained('bert-base-uncased'), model = AutoModelForSequenceClassification.from_pretrained('...').</a:t>
            </a:r>
          </a:p>
          <a:p>
            <a:pPr>
              <a:spcAft>
                <a:spcPts val="800"/>
              </a:spcAft>
              <a:defRPr sz="1400" b="0">
                <a:solidFill>
                  <a:srgbClr val="0F172A"/>
                </a:solidFill>
                <a:latin typeface="Segoe UI"/>
              </a:defRPr>
            </a:pPr>
            <a:r>
              <a:rPr sz="1400" b="0">
                <a:solidFill>
                  <a:srgbClr val="0F172A"/>
                </a:solidFill>
                <a:latin typeface="Segoe UI"/>
              </a:rPr>
              <a:t>• Tokenizar con tokenizer(texts, padding=True, truncation=True, return_tensors='pt').</a:t>
            </a:r>
          </a:p>
          <a:p>
            <a:pPr>
              <a:spcAft>
                <a:spcPts val="800"/>
              </a:spcAft>
              <a:defRPr sz="1400" b="0">
                <a:solidFill>
                  <a:srgbClr val="0F172A"/>
                </a:solidFill>
                <a:latin typeface="Segoe UI"/>
              </a:defRPr>
            </a:pPr>
            <a:r>
              <a:rPr sz="1400" b="0">
                <a:solidFill>
                  <a:srgbClr val="0F172A"/>
                </a:solidFill>
                <a:latin typeface="Segoe UI"/>
              </a:rPr>
              <a:t>• Fine-tunear con Trainer sobre un dataset propio.</a:t>
            </a:r>
          </a:p>
          <a:p>
            <a:pPr>
              <a:spcAft>
                <a:spcPts val="800"/>
              </a:spcAft>
              <a:defRPr sz="1400" b="0">
                <a:solidFill>
                  <a:srgbClr val="0F172A"/>
                </a:solidFill>
                <a:latin typeface="Segoe UI"/>
              </a:defRPr>
            </a:pPr>
            <a:r>
              <a:rPr sz="1400" b="0">
                <a:solidFill>
                  <a:srgbClr val="0F172A"/>
                </a:solidFill>
                <a:latin typeface="Segoe UI"/>
              </a:rPr>
              <a:t>• Reconocer el Hub (huggingface.co/models) como catálogo de + de 500k modelos.</a:t>
            </a:r>
          </a:p>
        </p:txBody>
      </p:sp>
    </p:spTree>
  </p:cSld>
  <p:clrMapOvr>
    <a:masterClrMapping/>
  </p:clrMapOvr>
</p:sld>
</file>

<file path=ppt/slides/slide23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145 — Hugging Face Transformers (uso práctico)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pipeline API: lo más fácil. Tareas: sentiment, NER, QA, summarization, translation, fill-mask, zero-shot, etc.</a:t>
            </a:r>
          </a:p>
          <a:p>
            <a:pPr>
              <a:spcAft>
                <a:spcPts val="1000"/>
              </a:spcAft>
              <a:defRPr sz="1600" b="0">
                <a:solidFill>
                  <a:srgbClr val="0F172A"/>
                </a:solidFill>
                <a:latin typeface="Segoe UI"/>
              </a:defRPr>
            </a:pPr>
            <a:r>
              <a:rPr sz="1600" b="0">
                <a:solidFill>
                  <a:srgbClr val="0F172A"/>
                </a:solidFill>
                <a:latin typeface="Segoe UI"/>
              </a:rPr>
              <a:t>• AutoTokenizer + AutoModel*: API manual flexible.</a:t>
            </a:r>
          </a:p>
          <a:p>
            <a:pPr>
              <a:spcAft>
                <a:spcPts val="1000"/>
              </a:spcAft>
              <a:defRPr sz="1600" b="0">
                <a:solidFill>
                  <a:srgbClr val="0F172A"/>
                </a:solidFill>
                <a:latin typeface="Segoe UI"/>
              </a:defRPr>
            </a:pPr>
            <a:r>
              <a:rPr sz="1600" b="0">
                <a:solidFill>
                  <a:srgbClr val="0F172A"/>
                </a:solidFill>
                <a:latin typeface="Segoe UI"/>
              </a:rPr>
              <a:t>• Tokenizers: BPE, WordPiece, SentencePiece, tiktoken.</a:t>
            </a:r>
          </a:p>
          <a:p>
            <a:pPr>
              <a:spcAft>
                <a:spcPts val="1000"/>
              </a:spcAft>
              <a:defRPr sz="1600" b="0">
                <a:solidFill>
                  <a:srgbClr val="0F172A"/>
                </a:solidFill>
                <a:latin typeface="Segoe UI"/>
              </a:defRPr>
            </a:pPr>
            <a:r>
              <a:rPr sz="1600" b="0">
                <a:solidFill>
                  <a:srgbClr val="0F172A"/>
                </a:solidFill>
                <a:latin typeface="Segoe UI"/>
              </a:rPr>
              <a:t>• Trainer + TrainingArguments: fine-tuning con 20 líneas.</a:t>
            </a:r>
          </a:p>
          <a:p>
            <a:pPr>
              <a:spcAft>
                <a:spcPts val="1000"/>
              </a:spcAft>
              <a:defRPr sz="1600" b="0">
                <a:solidFill>
                  <a:srgbClr val="0F172A"/>
                </a:solidFill>
                <a:latin typeface="Segoe UI"/>
              </a:defRPr>
            </a:pPr>
            <a:r>
              <a:rPr sz="1600" b="0">
                <a:solidFill>
                  <a:srgbClr val="0F172A"/>
                </a:solidFill>
                <a:latin typeface="Segoe UI"/>
              </a:rPr>
              <a:t>• Hub: descubrir modelos, datasets, spaces.</a:t>
            </a:r>
          </a:p>
          <a:p>
            <a:pPr>
              <a:spcAft>
                <a:spcPts val="1000"/>
              </a:spcAft>
              <a:defRPr sz="1600" b="0">
                <a:solidFill>
                  <a:srgbClr val="0F172A"/>
                </a:solidFill>
                <a:latin typeface="Segoe UI"/>
              </a:defRPr>
            </a:pPr>
            <a:r>
              <a:rPr sz="1600" b="0">
                <a:solidFill>
                  <a:srgbClr val="0F172A"/>
                </a:solidFill>
                <a:latin typeface="Segoe UI"/>
              </a:rPr>
              <a:t>• datasets library: cargar datasets, preprocesar.</a:t>
            </a:r>
          </a:p>
        </p:txBody>
      </p:sp>
    </p:spTree>
  </p:cSld>
  <p:clrMapOvr>
    <a:masterClrMapping/>
  </p:clrMapOvr>
</p:sld>
</file>

<file path=ppt/slides/slide23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145 — Hugging Face Transformers (uso práctico)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3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145 — Hugging Face Transformers (uso práctico)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pipeline one-liner: pipe = pipeline('sentiment-analysis'); pipe('I loved this movie!').</a:t>
            </a:r>
          </a:p>
          <a:p>
            <a:pPr>
              <a:spcAft>
                <a:spcPts val="800"/>
              </a:spcAft>
              <a:defRPr sz="1400" b="0">
                <a:solidFill>
                  <a:srgbClr val="0F172A"/>
                </a:solidFill>
                <a:latin typeface="Segoe UI"/>
              </a:defRPr>
            </a:pPr>
            <a:r>
              <a:rPr sz="1400" b="0">
                <a:solidFill>
                  <a:srgbClr val="0F172A"/>
                </a:solidFill>
                <a:latin typeface="Segoe UI"/>
              </a:rPr>
              <a:t>• Zero-shot classification: pipeline('zero-shot-classification')(text, candidate_labels=['sports', 'politics', 'tech']).</a:t>
            </a:r>
          </a:p>
          <a:p>
            <a:pPr>
              <a:spcAft>
                <a:spcPts val="800"/>
              </a:spcAft>
              <a:defRPr sz="1400" b="0">
                <a:solidFill>
                  <a:srgbClr val="0F172A"/>
                </a:solidFill>
                <a:latin typeface="Segoe UI"/>
              </a:defRPr>
            </a:pPr>
            <a:r>
              <a:rPr sz="1400" b="0">
                <a:solidFill>
                  <a:srgbClr val="0F172A"/>
                </a:solidFill>
                <a:latin typeface="Segoe UI"/>
              </a:rPr>
              <a:t>• Manual: tokenizar texto con bert-base-uncased.</a:t>
            </a:r>
          </a:p>
          <a:p>
            <a:pPr>
              <a:spcAft>
                <a:spcPts val="800"/>
              </a:spcAft>
              <a:defRPr sz="1400" b="0">
                <a:solidFill>
                  <a:srgbClr val="0F172A"/>
                </a:solidFill>
                <a:latin typeface="Segoe UI"/>
              </a:defRPr>
            </a:pPr>
            <a:r>
              <a:rPr sz="1400" b="0">
                <a:solidFill>
                  <a:srgbClr val="0F172A"/>
                </a:solidFill>
                <a:latin typeface="Segoe UI"/>
              </a:rPr>
              <a:t>• Modelo + forward: outputs = model(**inputs).</a:t>
            </a:r>
          </a:p>
          <a:p>
            <a:pPr>
              <a:spcAft>
                <a:spcPts val="800"/>
              </a:spcAft>
              <a:defRPr sz="1400" b="0">
                <a:solidFill>
                  <a:srgbClr val="0F172A"/>
                </a:solidFill>
                <a:latin typeface="Segoe UI"/>
              </a:defRPr>
            </a:pPr>
            <a:r>
              <a:rPr sz="1400" b="0">
                <a:solidFill>
                  <a:srgbClr val="0F172A"/>
                </a:solidFill>
                <a:latin typeface="Segoe UI"/>
              </a:rPr>
              <a:t>• Tokenizer especiales: tokenizer.decode([101, 7592, 102]) → '[CLS] hello [SEP]'.</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load_dataset('imdb').</a:t>
            </a:r>
          </a:p>
          <a:p>
            <a:pPr>
              <a:spcAft>
                <a:spcPts val="800"/>
              </a:spcAft>
              <a:defRPr sz="1400" b="0">
                <a:solidFill>
                  <a:srgbClr val="0F172A"/>
                </a:solidFill>
                <a:latin typeface="Segoe UI"/>
              </a:defRPr>
            </a:pPr>
            <a:r>
              <a:rPr sz="1400" b="0">
                <a:solidFill>
                  <a:srgbClr val="0F172A"/>
                </a:solidFill>
                <a:latin typeface="Segoe UI"/>
              </a:rPr>
              <a:t>• Tokenizar con tokenizer(texts, truncation=True, padding='max_length', max_length=256).</a:t>
            </a:r>
          </a:p>
          <a:p>
            <a:pPr>
              <a:spcAft>
                <a:spcPts val="800"/>
              </a:spcAft>
              <a:defRPr sz="1400" b="0">
                <a:solidFill>
                  <a:srgbClr val="0F172A"/>
                </a:solidFill>
                <a:latin typeface="Segoe UI"/>
              </a:defRPr>
            </a:pPr>
            <a:r>
              <a:rPr sz="1400" b="0">
                <a:solidFill>
                  <a:srgbClr val="0F172A"/>
                </a:solidFill>
                <a:latin typeface="Segoe UI"/>
              </a:rPr>
              <a:t>• AutoModelForSequenceClassification.from_pretrained(..., num_labels=2).</a:t>
            </a:r>
          </a:p>
          <a:p>
            <a:pPr>
              <a:spcAft>
                <a:spcPts val="800"/>
              </a:spcAft>
              <a:defRPr sz="1400" b="0">
                <a:solidFill>
                  <a:srgbClr val="0F172A"/>
                </a:solidFill>
                <a:latin typeface="Segoe UI"/>
              </a:defRPr>
            </a:pPr>
            <a:r>
              <a:rPr sz="1400" b="0">
                <a:solidFill>
                  <a:srgbClr val="0F172A"/>
                </a:solidFill>
                <a:latin typeface="Segoe UI"/>
              </a:rPr>
              <a:t>• TrainingArguments(output_dir, num_train_epochs=2, per_device_train_batch_size=16, eval_strategy='epoch').</a:t>
            </a:r>
          </a:p>
          <a:p>
            <a:pPr>
              <a:spcAft>
                <a:spcPts val="800"/>
              </a:spcAft>
              <a:defRPr sz="1400" b="0">
                <a:solidFill>
                  <a:srgbClr val="0F172A"/>
                </a:solidFill>
                <a:latin typeface="Segoe UI"/>
              </a:defRPr>
            </a:pPr>
            <a:r>
              <a:rPr sz="1400" b="0">
                <a:solidFill>
                  <a:srgbClr val="0F172A"/>
                </a:solidFill>
                <a:latin typeface="Segoe UI"/>
              </a:rPr>
              <a:t>• Trainer(...).train().</a:t>
            </a:r>
          </a:p>
        </p:txBody>
      </p:sp>
    </p:spTree>
  </p:cSld>
  <p:clrMapOvr>
    <a:masterClrMapping/>
  </p:clrMapOvr>
</p:sld>
</file>

<file path=ppt/slides/slide23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146</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146 — CLIP, SigLIP: multimodal embeddings (visión + texto)</a:t>
            </a:r>
          </a:p>
        </p:txBody>
      </p:sp>
    </p:spTree>
  </p:cSld>
  <p:clrMapOvr>
    <a:masterClrMapping/>
  </p:clrMapOvr>
</p:sld>
</file>

<file path=ppt/slides/slide23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146 — CLIP, SigLIP: multimodal embeddings (visión + texto)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Radford et al. (2021) CLIP + Zhai et al. (2023) SigLIP.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Conocer CLIP (OpenAI 2021) y su evolución SigLIP (Google 2023) — los foundation models que mapean imágenes y texto al mismo espacio vectorial, entrenados con contrastive learning sobre 400M-4B pares. Aplicaciones: zero-shot classification, image search por texto, content moderation, embeddings para RAG multimodal.</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Cargar CLIP/SigLIP desde HuggingFace: CLIPModel.from_pretrained('openai/clip-vit-base-patch32').</a:t>
            </a:r>
          </a:p>
          <a:p>
            <a:pPr>
              <a:spcAft>
                <a:spcPts val="800"/>
              </a:spcAft>
              <a:defRPr sz="1400" b="0">
                <a:solidFill>
                  <a:srgbClr val="0F172A"/>
                </a:solidFill>
                <a:latin typeface="Segoe UI"/>
              </a:defRPr>
            </a:pPr>
            <a:r>
              <a:rPr sz="1400" b="0">
                <a:solidFill>
                  <a:srgbClr val="0F172A"/>
                </a:solidFill>
                <a:latin typeface="Segoe UI"/>
              </a:rPr>
              <a:t>• Calcular embeddings de imágenes y de texto; cosine similarity entre ambos.</a:t>
            </a:r>
          </a:p>
          <a:p>
            <a:pPr>
              <a:spcAft>
                <a:spcPts val="800"/>
              </a:spcAft>
              <a:defRPr sz="1400" b="0">
                <a:solidFill>
                  <a:srgbClr val="0F172A"/>
                </a:solidFill>
                <a:latin typeface="Segoe UI"/>
              </a:defRPr>
            </a:pPr>
            <a:r>
              <a:rPr sz="1400" b="0">
                <a:solidFill>
                  <a:srgbClr val="0F172A"/>
                </a:solidFill>
                <a:latin typeface="Segoe UI"/>
              </a:rPr>
              <a:t>• Implementar zero-shot classification: predecir clase con la mayor similaridad a "a photo of a [class]".</a:t>
            </a:r>
          </a:p>
          <a:p>
            <a:pPr>
              <a:spcAft>
                <a:spcPts val="800"/>
              </a:spcAft>
              <a:defRPr sz="1400" b="0">
                <a:solidFill>
                  <a:srgbClr val="0F172A"/>
                </a:solidFill>
                <a:latin typeface="Segoe UI"/>
              </a:defRPr>
            </a:pPr>
            <a:r>
              <a:rPr sz="1400" b="0">
                <a:solidFill>
                  <a:srgbClr val="0F172A"/>
                </a:solidFill>
                <a:latin typeface="Segoe UI"/>
              </a:rPr>
              <a:t>• Hacer image retrieval por texto sobre un corpus de imágenes.</a:t>
            </a:r>
          </a:p>
          <a:p>
            <a:pPr>
              <a:spcAft>
                <a:spcPts val="800"/>
              </a:spcAft>
              <a:defRPr sz="1400" b="0">
                <a:solidFill>
                  <a:srgbClr val="0F172A"/>
                </a:solidFill>
                <a:latin typeface="Segoe UI"/>
              </a:defRPr>
            </a:pPr>
            <a:r>
              <a:rPr sz="1400" b="0">
                <a:solidFill>
                  <a:srgbClr val="0F172A"/>
                </a:solidFill>
                <a:latin typeface="Segoe UI"/>
              </a:rPr>
              <a:t>• Diferenciar CLIP (softmax contrastive) de SigLIP (sigmoid pairwise, mejor escalabilidad).</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103 — Keras Functional API y Subclassing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10 § Building Complex Models Using the Functional API y § Building Dynamic Models Using the Subclassing API.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Construir modelos con topologías no lineales —skip connections, multi-input, multi-output, capas compartidas— usando la Functional API (estilo "grafo de capas"), y modelos con flujo de control dinámico (loops, ifs) usando Subclassing (estilo class MyModel(Model) con call()). Saber elegir entre las tres APIs según el caso.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Construir un modelo Wide &amp; Deep (clásico de Cheng et al. 2016) con Functional API.</a:t>
            </a:r>
          </a:p>
          <a:p>
            <a:pPr>
              <a:spcAft>
                <a:spcPts val="800"/>
              </a:spcAft>
              <a:defRPr sz="1400" b="0">
                <a:solidFill>
                  <a:srgbClr val="0F172A"/>
                </a:solidFill>
                <a:latin typeface="Segoe UI"/>
              </a:defRPr>
            </a:pPr>
            <a:r>
              <a:rPr sz="1400" b="0">
                <a:solidFill>
                  <a:srgbClr val="0F172A"/>
                </a:solidFill>
                <a:latin typeface="Segoe UI"/>
              </a:rPr>
              <a:t>• Construir un modelo multi-output con dos Dense finales y dos losses.</a:t>
            </a:r>
          </a:p>
          <a:p>
            <a:pPr>
              <a:spcAft>
                <a:spcPts val="800"/>
              </a:spcAft>
              <a:defRPr sz="1400" b="0">
                <a:solidFill>
                  <a:srgbClr val="0F172A"/>
                </a:solidFill>
                <a:latin typeface="Segoe UI"/>
              </a:defRPr>
            </a:pPr>
            <a:r>
              <a:rPr sz="1400" b="0">
                <a:solidFill>
                  <a:srgbClr val="0F172A"/>
                </a:solidFill>
                <a:latin typeface="Segoe UI"/>
              </a:rPr>
              <a:t>• Implementar un MyResBlock con Subclassing que tiene una skip connection.</a:t>
            </a:r>
          </a:p>
          <a:p>
            <a:pPr>
              <a:spcAft>
                <a:spcPts val="800"/>
              </a:spcAft>
              <a:defRPr sz="1400" b="0">
                <a:solidFill>
                  <a:srgbClr val="0F172A"/>
                </a:solidFill>
                <a:latin typeface="Segoe UI"/>
              </a:defRPr>
            </a:pPr>
            <a:r>
              <a:rPr sz="1400" b="0">
                <a:solidFill>
                  <a:srgbClr val="0F172A"/>
                </a:solidFill>
                <a:latin typeface="Segoe UI"/>
              </a:rPr>
              <a:t>• Reconocer el trade-off: Sequential (simple) → Functional (la mayoría de los casos) → Subclassing (cuando hace falta control dinámico).</a:t>
            </a:r>
          </a:p>
          <a:p>
            <a:pPr>
              <a:spcAft>
                <a:spcPts val="800"/>
              </a:spcAft>
              <a:defRPr sz="1400" b="0">
                <a:solidFill>
                  <a:srgbClr val="0F172A"/>
                </a:solidFill>
                <a:latin typeface="Segoe UI"/>
              </a:defRPr>
            </a:pPr>
            <a:r>
              <a:rPr sz="1400" b="0">
                <a:solidFill>
                  <a:srgbClr val="0F172A"/>
                </a:solidFill>
                <a:latin typeface="Segoe UI"/>
              </a:rPr>
              <a:t>• Convertir un modelo Functional en JSON / cargar con model_from_json (útil para serialización separada de pesos).</a:t>
            </a:r>
          </a:p>
        </p:txBody>
      </p:sp>
    </p:spTree>
  </p:cSld>
  <p:clrMapOvr>
    <a:masterClrMapping/>
  </p:clrMapOvr>
</p:sld>
</file>

<file path=ppt/slides/slide24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146 — CLIP, SigLIP: multimodal embeddings (visión + texto)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Contrastive Language-Image Pre-training: matchear pares correctos, separar incorrectos.</a:t>
            </a:r>
          </a:p>
          <a:p>
            <a:pPr>
              <a:spcAft>
                <a:spcPts val="1000"/>
              </a:spcAft>
              <a:defRPr sz="1600" b="0">
                <a:solidFill>
                  <a:srgbClr val="0F172A"/>
                </a:solidFill>
                <a:latin typeface="Segoe UI"/>
              </a:defRPr>
            </a:pPr>
            <a:r>
              <a:rPr sz="1600" b="0">
                <a:solidFill>
                  <a:srgbClr val="0F172A"/>
                </a:solidFill>
                <a:latin typeface="Segoe UI"/>
              </a:rPr>
              <a:t>• Arquitectura: image encoder (ViT) + text encoder (Transformer).</a:t>
            </a:r>
          </a:p>
          <a:p>
            <a:pPr>
              <a:spcAft>
                <a:spcPts val="1000"/>
              </a:spcAft>
              <a:defRPr sz="1600" b="0">
                <a:solidFill>
                  <a:srgbClr val="0F172A"/>
                </a:solidFill>
                <a:latin typeface="Segoe UI"/>
              </a:defRPr>
            </a:pPr>
            <a:r>
              <a:rPr sz="1600" b="0">
                <a:solidFill>
                  <a:srgbClr val="0F172A"/>
                </a:solidFill>
                <a:latin typeface="Segoe UI"/>
              </a:rPr>
              <a:t>• Cosine similarity como métrica.</a:t>
            </a:r>
          </a:p>
          <a:p>
            <a:pPr>
              <a:spcAft>
                <a:spcPts val="1000"/>
              </a:spcAft>
              <a:defRPr sz="1600" b="0">
                <a:solidFill>
                  <a:srgbClr val="0F172A"/>
                </a:solidFill>
                <a:latin typeface="Segoe UI"/>
              </a:defRPr>
            </a:pPr>
            <a:r>
              <a:rPr sz="1600" b="0">
                <a:solidFill>
                  <a:srgbClr val="0F172A"/>
                </a:solidFill>
                <a:latin typeface="Segoe UI"/>
              </a:rPr>
              <a:t>• Zero-shot vs few-shot.</a:t>
            </a:r>
          </a:p>
          <a:p>
            <a:pPr>
              <a:spcAft>
                <a:spcPts val="1000"/>
              </a:spcAft>
              <a:defRPr sz="1600" b="0">
                <a:solidFill>
                  <a:srgbClr val="0F172A"/>
                </a:solidFill>
                <a:latin typeface="Segoe UI"/>
              </a:defRPr>
            </a:pPr>
            <a:r>
              <a:rPr sz="1600" b="0">
                <a:solidFill>
                  <a:srgbClr val="0F172A"/>
                </a:solidFill>
                <a:latin typeface="Segoe UI"/>
              </a:rPr>
              <a:t>• Variantes modernas: SigLIP (sigmoid loss), EVA-CLIP, OpenCLIP, Apple AIM.</a:t>
            </a:r>
          </a:p>
        </p:txBody>
      </p:sp>
    </p:spTree>
  </p:cSld>
  <p:clrMapOvr>
    <a:masterClrMapping/>
  </p:clrMapOvr>
</p:sld>
</file>

<file path=ppt/slides/slide24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146 — CLIP, SigLIP: multimodal embeddings (visión + texto)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CLIP entrena texto + imagen para mapear ambos al mismo espacio (cosine similarity). Habilita zero-shot classification y image search.</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USE_ST = False</a:t>
            </a:r>
          </a:p>
          <a:p>
            <a:pPr>
              <a:defRPr sz="1200" b="0">
                <a:solidFill>
                  <a:srgbClr val="F8FAFC"/>
                </a:solidFill>
                <a:latin typeface="Courier New"/>
              </a:defRPr>
            </a:pPr>
            <a:r>
              <a:rPr sz="1200" b="0">
                <a:solidFill>
                  <a:srgbClr val="F8FAFC"/>
                </a:solidFill>
                <a:latin typeface="Courier New"/>
              </a:rPr>
              <a:t>try:</a:t>
            </a:r>
          </a:p>
          <a:p>
            <a:pPr>
              <a:defRPr sz="1200" b="0">
                <a:solidFill>
                  <a:srgbClr val="F8FAFC"/>
                </a:solidFill>
                <a:latin typeface="Courier New"/>
              </a:defRPr>
            </a:pPr>
            <a:r>
              <a:rPr sz="1200" b="0">
                <a:solidFill>
                  <a:srgbClr val="F8FAFC"/>
                </a:solidFill>
                <a:latin typeface="Courier New"/>
              </a:rPr>
              <a:t>    from sentence_transformers import SentenceTransformer</a:t>
            </a:r>
          </a:p>
          <a:p>
            <a:pPr>
              <a:defRPr sz="1200" b="0">
                <a:solidFill>
                  <a:srgbClr val="F8FAFC"/>
                </a:solidFill>
                <a:latin typeface="Courier New"/>
              </a:defRPr>
            </a:pPr>
            <a:r>
              <a:rPr sz="1200" b="0">
                <a:solidFill>
                  <a:srgbClr val="F8FAFC"/>
                </a:solidFill>
                <a:latin typeface="Courier New"/>
              </a:rPr>
              <a:t>    USE_ST = True</a:t>
            </a:r>
          </a:p>
          <a:p>
            <a:pPr>
              <a:defRPr sz="1200" b="0">
                <a:solidFill>
                  <a:srgbClr val="F8FAFC"/>
                </a:solidFill>
                <a:latin typeface="Courier New"/>
              </a:defRPr>
            </a:pPr>
            <a:r>
              <a:rPr sz="1200" b="0">
                <a:solidFill>
                  <a:srgbClr val="F8FAFC"/>
                </a:solidFill>
                <a:latin typeface="Courier New"/>
              </a:rPr>
              <a:t>    print('sentence_transformers disponible')</a:t>
            </a:r>
          </a:p>
          <a:p>
            <a:pPr>
              <a:defRPr sz="1200" b="0">
                <a:solidFill>
                  <a:srgbClr val="F8FAFC"/>
                </a:solidFill>
                <a:latin typeface="Courier New"/>
              </a:defRPr>
            </a:pPr>
            <a:r>
              <a:rPr sz="1200" b="0">
                <a:solidFill>
                  <a:srgbClr val="F8FAFC"/>
                </a:solidFill>
                <a:latin typeface="Courier New"/>
              </a:rPr>
              <a:t>except Exception as e:</a:t>
            </a:r>
          </a:p>
          <a:p>
            <a:pPr>
              <a:defRPr sz="1200" b="0">
                <a:solidFill>
                  <a:srgbClr val="F8FAFC"/>
                </a:solidFill>
                <a:latin typeface="Courier New"/>
              </a:defRPr>
            </a:pPr>
            <a:r>
              <a:rPr sz="1200" b="0">
                <a:solidFill>
                  <a:srgbClr val="F8FAFC"/>
                </a:solidFill>
                <a:latin typeface="Courier New"/>
              </a:rPr>
              <a:t>    print('ST no disponible. Fallback embeddings random tagged. Motivo:', type(e).__name__)</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import matplotlib.pyplot as plt</a:t>
            </a:r>
          </a:p>
          <a:p>
            <a:pPr>
              <a:defRPr sz="1200" b="0">
                <a:solidFill>
                  <a:srgbClr val="F8FAFC"/>
                </a:solidFill>
                <a:latin typeface="Courier New"/>
              </a:defRPr>
            </a:pPr>
            <a:r>
              <a:rPr sz="1200" b="0">
                <a:solidFill>
                  <a:srgbClr val="F8FAFC"/>
                </a:solidFill>
                <a:latin typeface="Courier New"/>
              </a:rPr>
              <a:t>np.random.seed(42)</a:t>
            </a:r>
          </a:p>
        </p:txBody>
      </p:sp>
    </p:spTree>
  </p:cSld>
  <p:clrMapOvr>
    <a:masterClrMapping/>
  </p:clrMapOvr>
</p:sld>
</file>

<file path=ppt/slides/slide24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146 — CLIP, SigLIP: multimodal embeddings (visión + texto)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CLIP setup: cargar processor + model.</a:t>
            </a:r>
          </a:p>
          <a:p>
            <a:pPr>
              <a:spcAft>
                <a:spcPts val="800"/>
              </a:spcAft>
              <a:defRPr sz="1400" b="0">
                <a:solidFill>
                  <a:srgbClr val="0F172A"/>
                </a:solidFill>
                <a:latin typeface="Segoe UI"/>
              </a:defRPr>
            </a:pPr>
            <a:r>
              <a:rPr sz="1400" b="0">
                <a:solidFill>
                  <a:srgbClr val="0F172A"/>
                </a:solidFill>
                <a:latin typeface="Segoe UI"/>
              </a:rPr>
              <a:t>• Zero-shot classification: dada una imagen, comparar contra ["a photo of a cat", "a photo of a dog"].</a:t>
            </a:r>
          </a:p>
          <a:p>
            <a:pPr>
              <a:spcAft>
                <a:spcPts val="800"/>
              </a:spcAft>
              <a:defRPr sz="1400" b="0">
                <a:solidFill>
                  <a:srgbClr val="0F172A"/>
                </a:solidFill>
                <a:latin typeface="Segoe UI"/>
              </a:defRPr>
            </a:pPr>
            <a:r>
              <a:rPr sz="1400" b="0">
                <a:solidFill>
                  <a:srgbClr val="0F172A"/>
                </a:solidFill>
                <a:latin typeface="Segoe UI"/>
              </a:rPr>
              <a:t>• Image search: corpus de 100 imágenes; query texto "a sunset over the ocean" → top-5 más similares.</a:t>
            </a:r>
          </a:p>
          <a:p>
            <a:pPr>
              <a:spcAft>
                <a:spcPts val="800"/>
              </a:spcAft>
              <a:defRPr sz="1400" b="0">
                <a:solidFill>
                  <a:srgbClr val="0F172A"/>
                </a:solidFill>
                <a:latin typeface="Segoe UI"/>
              </a:defRPr>
            </a:pPr>
            <a:r>
              <a:rPr sz="1400" b="0">
                <a:solidFill>
                  <a:srgbClr val="0F172A"/>
                </a:solidFill>
                <a:latin typeface="Segoe UI"/>
              </a:rPr>
              <a:t>• SigLIP: misma tarea, comparar accuracy.</a:t>
            </a:r>
          </a:p>
          <a:p>
            <a:pPr>
              <a:spcAft>
                <a:spcPts val="800"/>
              </a:spcAft>
              <a:defRPr sz="1400" b="0">
                <a:solidFill>
                  <a:srgbClr val="0F172A"/>
                </a:solidFill>
                <a:latin typeface="Segoe UI"/>
              </a:defRPr>
            </a:pPr>
            <a:r>
              <a:rPr sz="1400" b="0">
                <a:solidFill>
                  <a:srgbClr val="0F172A"/>
                </a:solidFill>
                <a:latin typeface="Segoe UI"/>
              </a:rPr>
              <a:t>• Fine-tune ligero: con dataset chico custom, fine-tunear CLIP con LoRA para un dominio específico.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200 imágenes diversas.</a:t>
            </a:r>
          </a:p>
          <a:p>
            <a:pPr>
              <a:spcAft>
                <a:spcPts val="800"/>
              </a:spcAft>
              <a:defRPr sz="1500" b="0">
                <a:solidFill>
                  <a:srgbClr val="0F172A"/>
                </a:solidFill>
                <a:latin typeface="Segoe UI"/>
              </a:defRPr>
            </a:pPr>
            <a:r>
              <a:rPr sz="1500" b="0">
                <a:solidFill>
                  <a:srgbClr val="0F172A"/>
                </a:solidFill>
                <a:latin typeface="Segoe UI"/>
              </a:rPr>
              <a:t>• Embed todas con CLIP ViT-B/32.</a:t>
            </a:r>
          </a:p>
          <a:p>
            <a:pPr>
              <a:spcAft>
                <a:spcPts val="800"/>
              </a:spcAft>
              <a:defRPr sz="1500" b="0">
                <a:solidFill>
                  <a:srgbClr val="0F172A"/>
                </a:solidFill>
                <a:latin typeface="Segoe UI"/>
              </a:defRPr>
            </a:pPr>
            <a:r>
              <a:rPr sz="1500" b="0">
                <a:solidFill>
                  <a:srgbClr val="0F172A"/>
                </a:solidFill>
                <a:latin typeface="Segoe UI"/>
              </a:rPr>
              <a:t>• UI simple (notebook): input texto → top-5 imágenes.</a:t>
            </a:r>
          </a:p>
          <a:p>
            <a:pPr>
              <a:spcAft>
                <a:spcPts val="800"/>
              </a:spcAft>
              <a:defRPr sz="1500" b="0">
                <a:solidFill>
                  <a:srgbClr val="0F172A"/>
                </a:solidFill>
                <a:latin typeface="Segoe UI"/>
              </a:defRPr>
            </a:pPr>
            <a:r>
              <a:rPr sz="1500" b="0">
                <a:solidFill>
                  <a:srgbClr val="0F172A"/>
                </a:solidFill>
                <a:latin typeface="Segoe UI"/>
              </a:rPr>
              <a:t>• Probar 10 queries; reportar precisión subjetiva.</a:t>
            </a:r>
          </a:p>
        </p:txBody>
      </p:sp>
    </p:spTree>
  </p:cSld>
  <p:clrMapOvr>
    <a:masterClrMapping/>
  </p:clrMapOvr>
</p:sld>
</file>

<file path=ppt/slides/slide24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147</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147 — Whisper: ASR, transcripción, traducción de audio</a:t>
            </a:r>
          </a:p>
        </p:txBody>
      </p:sp>
    </p:spTree>
  </p:cSld>
  <p:clrMapOvr>
    <a:masterClrMapping/>
  </p:clrMapOvr>
</p:sld>
</file>

<file path=ppt/slides/slide24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147 — Whisper: ASR, transcripción, traducción de audio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Radford et al. (2022) Whisper + OpenAI release notes.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Usar Whisper (OpenAI 2022, open-source) — el modelo de ASR (Automatic Speech Recognition) multilenguaje que destronó a Google STT y AWS Transcribe en accuracy. Cubrir transcripción, traducción a inglés, timestamps, word-level timing. Alternativas modernas: Whisper-large-v3, distil-whisper (4× más rápido), insanely-fast-whisper.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Cargar Whisper con transformers (openai/whisper-large-v3) o openai-whisper (lib oficial).</a:t>
            </a:r>
          </a:p>
          <a:p>
            <a:pPr>
              <a:spcAft>
                <a:spcPts val="800"/>
              </a:spcAft>
              <a:defRPr sz="1400" b="0">
                <a:solidFill>
                  <a:srgbClr val="0F172A"/>
                </a:solidFill>
                <a:latin typeface="Segoe UI"/>
              </a:defRPr>
            </a:pPr>
            <a:r>
              <a:rPr sz="1400" b="0">
                <a:solidFill>
                  <a:srgbClr val="0F172A"/>
                </a:solidFill>
                <a:latin typeface="Segoe UI"/>
              </a:rPr>
              <a:t>• Transcribir audio en cualquier idioma (99+ soportados).</a:t>
            </a:r>
          </a:p>
          <a:p>
            <a:pPr>
              <a:spcAft>
                <a:spcPts val="800"/>
              </a:spcAft>
              <a:defRPr sz="1400" b="0">
                <a:solidFill>
                  <a:srgbClr val="0F172A"/>
                </a:solidFill>
                <a:latin typeface="Segoe UI"/>
              </a:defRPr>
            </a:pPr>
            <a:r>
              <a:rPr sz="1400" b="0">
                <a:solidFill>
                  <a:srgbClr val="0F172A"/>
                </a:solidFill>
                <a:latin typeface="Segoe UI"/>
              </a:rPr>
              <a:t>• Aplicar task='translate' para traducir directo a inglés.</a:t>
            </a:r>
          </a:p>
          <a:p>
            <a:pPr>
              <a:spcAft>
                <a:spcPts val="800"/>
              </a:spcAft>
              <a:defRPr sz="1400" b="0">
                <a:solidFill>
                  <a:srgbClr val="0F172A"/>
                </a:solidFill>
                <a:latin typeface="Segoe UI"/>
              </a:defRPr>
            </a:pPr>
            <a:r>
              <a:rPr sz="1400" b="0">
                <a:solidFill>
                  <a:srgbClr val="0F172A"/>
                </a:solidFill>
                <a:latin typeface="Segoe UI"/>
              </a:rPr>
              <a:t>• Obtener timestamps a nivel palabra para subtítulos.</a:t>
            </a:r>
          </a:p>
          <a:p>
            <a:pPr>
              <a:spcAft>
                <a:spcPts val="800"/>
              </a:spcAft>
              <a:defRPr sz="1400" b="0">
                <a:solidFill>
                  <a:srgbClr val="0F172A"/>
                </a:solidFill>
                <a:latin typeface="Segoe UI"/>
              </a:defRPr>
            </a:pPr>
            <a:r>
              <a:rPr sz="1400" b="0">
                <a:solidFill>
                  <a:srgbClr val="0F172A"/>
                </a:solidFill>
                <a:latin typeface="Segoe UI"/>
              </a:rPr>
              <a:t>• Usar distil-whisper para inference 4-6× más rápida con calidad similar.</a:t>
            </a:r>
          </a:p>
        </p:txBody>
      </p:sp>
    </p:spTree>
  </p:cSld>
  <p:clrMapOvr>
    <a:masterClrMapping/>
  </p:clrMapOvr>
</p:sld>
</file>

<file path=ppt/slides/slide24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147 — Whisper: ASR, transcripción, traducción de audio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Arquitectura: encoder-decoder Transformer + spectrogram input.</a:t>
            </a:r>
          </a:p>
          <a:p>
            <a:pPr>
              <a:spcAft>
                <a:spcPts val="1000"/>
              </a:spcAft>
              <a:defRPr sz="1600" b="0">
                <a:solidFill>
                  <a:srgbClr val="0F172A"/>
                </a:solidFill>
                <a:latin typeface="Segoe UI"/>
              </a:defRPr>
            </a:pPr>
            <a:r>
              <a:rPr sz="1600" b="0">
                <a:solidFill>
                  <a:srgbClr val="0F172A"/>
                </a:solidFill>
                <a:latin typeface="Segoe UI"/>
              </a:rPr>
              <a:t>• Tamaños: tiny, base, small, medium, large-v3.</a:t>
            </a:r>
          </a:p>
          <a:p>
            <a:pPr>
              <a:spcAft>
                <a:spcPts val="1000"/>
              </a:spcAft>
              <a:defRPr sz="1600" b="0">
                <a:solidFill>
                  <a:srgbClr val="0F172A"/>
                </a:solidFill>
                <a:latin typeface="Segoe UI"/>
              </a:defRPr>
            </a:pPr>
            <a:r>
              <a:rPr sz="1600" b="0">
                <a:solidFill>
                  <a:srgbClr val="0F172A"/>
                </a:solidFill>
                <a:latin typeface="Segoe UI"/>
              </a:rPr>
              <a:t>• Languages: detectado automático o explícito.</a:t>
            </a:r>
          </a:p>
          <a:p>
            <a:pPr>
              <a:spcAft>
                <a:spcPts val="1000"/>
              </a:spcAft>
              <a:defRPr sz="1600" b="0">
                <a:solidFill>
                  <a:srgbClr val="0F172A"/>
                </a:solidFill>
                <a:latin typeface="Segoe UI"/>
              </a:defRPr>
            </a:pPr>
            <a:r>
              <a:rPr sz="1600" b="0">
                <a:solidFill>
                  <a:srgbClr val="0F172A"/>
                </a:solidFill>
                <a:latin typeface="Segoe UI"/>
              </a:rPr>
              <a:t>• Tareas: transcribe (en idioma origen), translate (→ inglés).</a:t>
            </a:r>
          </a:p>
          <a:p>
            <a:pPr>
              <a:spcAft>
                <a:spcPts val="1000"/>
              </a:spcAft>
              <a:defRPr sz="1600" b="0">
                <a:solidFill>
                  <a:srgbClr val="0F172A"/>
                </a:solidFill>
                <a:latin typeface="Segoe UI"/>
              </a:defRPr>
            </a:pPr>
            <a:r>
              <a:rPr sz="1600" b="0">
                <a:solidFill>
                  <a:srgbClr val="0F172A"/>
                </a:solidFill>
                <a:latin typeface="Segoe UI"/>
              </a:rPr>
              <a:t>• Diarization (quién habla): no built-in, requiere pyannote.audio separado.</a:t>
            </a:r>
          </a:p>
          <a:p>
            <a:pPr>
              <a:spcAft>
                <a:spcPts val="1000"/>
              </a:spcAft>
              <a:defRPr sz="1600" b="0">
                <a:solidFill>
                  <a:srgbClr val="0F172A"/>
                </a:solidFill>
                <a:latin typeface="Segoe UI"/>
              </a:defRPr>
            </a:pPr>
            <a:r>
              <a:rPr sz="1600" b="0">
                <a:solidFill>
                  <a:srgbClr val="0F172A"/>
                </a:solidFill>
                <a:latin typeface="Segoe UI"/>
              </a:rPr>
              <a:t>• Long-form audio: chunking con overlap.</a:t>
            </a:r>
          </a:p>
        </p:txBody>
      </p:sp>
    </p:spTree>
  </p:cSld>
  <p:clrMapOvr>
    <a:masterClrMapping/>
  </p:clrMapOvr>
</p:sld>
</file>

<file path=ppt/slides/slide24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147 — Whisper: ASR, transcripción, traducción de audio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Whisper (OpenAI 2022) = encoder-decoder transformer entrenado en 680k h de audio multilingüe. Pipeline: audio → mel-spectrogram → encoder → decoder autoregressive → texto. Fallback completo si whisper no está instalado.</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USE_WH = False</a:t>
            </a:r>
          </a:p>
          <a:p>
            <a:pPr>
              <a:defRPr sz="1200" b="0">
                <a:solidFill>
                  <a:srgbClr val="F8FAFC"/>
                </a:solidFill>
                <a:latin typeface="Courier New"/>
              </a:defRPr>
            </a:pPr>
            <a:r>
              <a:rPr sz="1200" b="0">
                <a:solidFill>
                  <a:srgbClr val="F8FAFC"/>
                </a:solidFill>
                <a:latin typeface="Courier New"/>
              </a:rPr>
              <a:t>try:</a:t>
            </a:r>
          </a:p>
          <a:p>
            <a:pPr>
              <a:defRPr sz="1200" b="0">
                <a:solidFill>
                  <a:srgbClr val="F8FAFC"/>
                </a:solidFill>
                <a:latin typeface="Courier New"/>
              </a:defRPr>
            </a:pPr>
            <a:r>
              <a:rPr sz="1200" b="0">
                <a:solidFill>
                  <a:srgbClr val="F8FAFC"/>
                </a:solidFill>
                <a:latin typeface="Courier New"/>
              </a:rPr>
              <a:t>    import whisper</a:t>
            </a:r>
          </a:p>
          <a:p>
            <a:pPr>
              <a:defRPr sz="1200" b="0">
                <a:solidFill>
                  <a:srgbClr val="F8FAFC"/>
                </a:solidFill>
                <a:latin typeface="Courier New"/>
              </a:defRPr>
            </a:pPr>
            <a:r>
              <a:rPr sz="1200" b="0">
                <a:solidFill>
                  <a:srgbClr val="F8FAFC"/>
                </a:solidFill>
                <a:latin typeface="Courier New"/>
              </a:rPr>
              <a:t>    USE_WH = True</a:t>
            </a:r>
          </a:p>
          <a:p>
            <a:pPr>
              <a:defRPr sz="1200" b="0">
                <a:solidFill>
                  <a:srgbClr val="F8FAFC"/>
                </a:solidFill>
                <a:latin typeface="Courier New"/>
              </a:defRPr>
            </a:pPr>
            <a:r>
              <a:rPr sz="1200" b="0">
                <a:solidFill>
                  <a:srgbClr val="F8FAFC"/>
                </a:solidFill>
                <a:latin typeface="Courier New"/>
              </a:rPr>
              <a:t>    print('whisper disponible')</a:t>
            </a:r>
          </a:p>
          <a:p>
            <a:pPr>
              <a:defRPr sz="1200" b="0">
                <a:solidFill>
                  <a:srgbClr val="F8FAFC"/>
                </a:solidFill>
                <a:latin typeface="Courier New"/>
              </a:defRPr>
            </a:pPr>
            <a:r>
              <a:rPr sz="1200" b="0">
                <a:solidFill>
                  <a:srgbClr val="F8FAFC"/>
                </a:solidFill>
                <a:latin typeface="Courier New"/>
              </a:rPr>
              <a:t>except Exception as e:</a:t>
            </a:r>
          </a:p>
          <a:p>
            <a:pPr>
              <a:defRPr sz="1200" b="0">
                <a:solidFill>
                  <a:srgbClr val="F8FAFC"/>
                </a:solidFill>
                <a:latin typeface="Courier New"/>
              </a:defRPr>
            </a:pPr>
            <a:r>
              <a:rPr sz="1200" b="0">
                <a:solidFill>
                  <a:srgbClr val="F8FAFC"/>
                </a:solidFill>
                <a:latin typeface="Courier New"/>
              </a:rPr>
              <a:t>    print('whisper no disponible. Fallback: mel-spec desde scratch + API conceptual. Motivo:', type(e).__name__)</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import matplotlib.pyplot as plt</a:t>
            </a:r>
          </a:p>
          <a:p>
            <a:pPr>
              <a:defRPr sz="1200" b="0">
                <a:solidFill>
                  <a:srgbClr val="F8FAFC"/>
                </a:solidFill>
                <a:latin typeface="Courier New"/>
              </a:defRPr>
            </a:pPr>
            <a:r>
              <a:rPr sz="1200" b="0">
                <a:solidFill>
                  <a:srgbClr val="F8FAFC"/>
                </a:solidFill>
                <a:latin typeface="Courier New"/>
              </a:rPr>
              <a:t>from scipy.signal import stft</a:t>
            </a:r>
          </a:p>
          <a:p>
            <a:pPr>
              <a:defRPr sz="1200" b="0">
                <a:solidFill>
                  <a:srgbClr val="F8FAFC"/>
                </a:solidFill>
                <a:latin typeface="Courier New"/>
              </a:defRPr>
            </a:pPr>
            <a:r>
              <a:rPr sz="1200" b="0">
                <a:solidFill>
                  <a:srgbClr val="F8FAFC"/>
                </a:solidFill>
                <a:latin typeface="Courier New"/>
              </a:rPr>
              <a:t>np.random.seed(42)</a:t>
            </a:r>
          </a:p>
        </p:txBody>
      </p:sp>
    </p:spTree>
  </p:cSld>
  <p:clrMapOvr>
    <a:masterClrMapping/>
  </p:clrMapOvr>
</p:sld>
</file>

<file path=ppt/slides/slide24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147 — Whisper: ASR, transcripción, traducción de audio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Transcripción básica: cargar pipeline('asr', model='openai/whisper-base'); pasar un audio.</a:t>
            </a:r>
          </a:p>
          <a:p>
            <a:pPr>
              <a:spcAft>
                <a:spcPts val="800"/>
              </a:spcAft>
              <a:defRPr sz="1400" b="0">
                <a:solidFill>
                  <a:srgbClr val="0F172A"/>
                </a:solidFill>
                <a:latin typeface="Segoe UI"/>
              </a:defRPr>
            </a:pPr>
            <a:r>
              <a:rPr sz="1400" b="0">
                <a:solidFill>
                  <a:srgbClr val="0F172A"/>
                </a:solidFill>
                <a:latin typeface="Segoe UI"/>
              </a:rPr>
              <a:t>• Multilenguaje: audio en español → transcribir; verificar.</a:t>
            </a:r>
          </a:p>
          <a:p>
            <a:pPr>
              <a:spcAft>
                <a:spcPts val="800"/>
              </a:spcAft>
              <a:defRPr sz="1400" b="0">
                <a:solidFill>
                  <a:srgbClr val="0F172A"/>
                </a:solidFill>
                <a:latin typeface="Segoe UI"/>
              </a:defRPr>
            </a:pPr>
            <a:r>
              <a:rPr sz="1400" b="0">
                <a:solidFill>
                  <a:srgbClr val="0F172A"/>
                </a:solidFill>
                <a:latin typeface="Segoe UI"/>
              </a:rPr>
              <a:t>• Traducción: pipe(audio, task='translate') → texto en inglés.</a:t>
            </a:r>
          </a:p>
          <a:p>
            <a:pPr>
              <a:spcAft>
                <a:spcPts val="800"/>
              </a:spcAft>
              <a:defRPr sz="1400" b="0">
                <a:solidFill>
                  <a:srgbClr val="0F172A"/>
                </a:solidFill>
                <a:latin typeface="Segoe UI"/>
              </a:defRPr>
            </a:pPr>
            <a:r>
              <a:rPr sz="1400" b="0">
                <a:solidFill>
                  <a:srgbClr val="0F172A"/>
                </a:solidFill>
                <a:latin typeface="Segoe UI"/>
              </a:rPr>
              <a:t>• Timestamps: pipe(audio, return_timestamps='word') → palabras con start/end seconds.</a:t>
            </a:r>
          </a:p>
          <a:p>
            <a:pPr>
              <a:spcAft>
                <a:spcPts val="800"/>
              </a:spcAft>
              <a:defRPr sz="1400" b="0">
                <a:solidFill>
                  <a:srgbClr val="0F172A"/>
                </a:solidFill>
                <a:latin typeface="Segoe UI"/>
              </a:defRPr>
            </a:pPr>
            <a:r>
              <a:rPr sz="1400" b="0">
                <a:solidFill>
                  <a:srgbClr val="0F172A"/>
                </a:solidFill>
                <a:latin typeface="Segoe UI"/>
              </a:rPr>
              <a:t>• Distil-Whisper: comparar tiempo y WER vs full Whisper.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Audio de 5-10 min (clase grabada, podcast).</a:t>
            </a:r>
          </a:p>
          <a:p>
            <a:pPr>
              <a:spcAft>
                <a:spcPts val="800"/>
              </a:spcAft>
              <a:defRPr sz="1500" b="0">
                <a:solidFill>
                  <a:srgbClr val="0F172A"/>
                </a:solidFill>
                <a:latin typeface="Segoe UI"/>
              </a:defRPr>
            </a:pPr>
            <a:r>
              <a:rPr sz="1500" b="0">
                <a:solidFill>
                  <a:srgbClr val="0F172A"/>
                </a:solidFill>
                <a:latin typeface="Segoe UI"/>
              </a:rPr>
              <a:t>• Whisper-large-v3 con return_timestamps='word'.</a:t>
            </a:r>
          </a:p>
          <a:p>
            <a:pPr>
              <a:spcAft>
                <a:spcPts val="800"/>
              </a:spcAft>
              <a:defRPr sz="1500" b="0">
                <a:solidFill>
                  <a:srgbClr val="0F172A"/>
                </a:solidFill>
                <a:latin typeface="Segoe UI"/>
              </a:defRPr>
            </a:pPr>
            <a:r>
              <a:rPr sz="1500" b="0">
                <a:solidFill>
                  <a:srgbClr val="0F172A"/>
                </a:solidFill>
                <a:latin typeface="Segoe UI"/>
              </a:rPr>
              <a:t>• Generar SRT (formato subtítulos) a partir del output.</a:t>
            </a:r>
          </a:p>
          <a:p>
            <a:pPr>
              <a:spcAft>
                <a:spcPts val="800"/>
              </a:spcAft>
              <a:defRPr sz="1500" b="0">
                <a:solidFill>
                  <a:srgbClr val="0F172A"/>
                </a:solidFill>
                <a:latin typeface="Segoe UI"/>
              </a:defRPr>
            </a:pPr>
            <a:r>
              <a:rPr sz="1500" b="0">
                <a:solidFill>
                  <a:srgbClr val="0F172A"/>
                </a:solidFill>
                <a:latin typeface="Segoe UI"/>
              </a:rPr>
              <a:t>• Verificar manualmente la calidad en 1 minuto random.</a:t>
            </a:r>
          </a:p>
        </p:txBody>
      </p:sp>
    </p:spTree>
  </p:cSld>
  <p:clrMapOvr>
    <a:masterClrMapping/>
  </p:clrMapOvr>
</p:sld>
</file>

<file path=ppt/slides/slide24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148</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148 — LLMs aplicados: fine-tuning, prompting (+ LoRA / QLoRA, DPO, vLLM)</a:t>
            </a:r>
          </a:p>
        </p:txBody>
      </p:sp>
    </p:spTree>
  </p:cSld>
  <p:clrMapOvr>
    <a:masterClrMapping/>
  </p:clrMapOvr>
</p:sld>
</file>

<file path=ppt/slides/slide24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148 — LLMs aplicados: fine-tuning, prompting (+ LoRA / QLoRA, DPO, vLLM)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docs HuggingFace PEFT + TRL + vLLM + papers LoRA (Hu et al. 2021), QLoRA (Dettmers et al. 2023), DPO (Rafailov et al. 2023).  Duración estimada: 110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Manejar Large Language Models (Llama 3, Mistral, Qwen, etc.) en flujos reales: prompting técnico (zero-shot, few-shot, chain-of-thought), fine-tuning eficiente con LoRA / QLoRA (entrenar solo 0.1-1 % de parámetros), alineamiento con DPO (preferencias, en lugar de RLHF clásico), e inference de producción con vLLM (continuous batching, PagedAttention).</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Diseñar prompts con system prompts, few-shot examples y chain-of-thought.</a:t>
            </a:r>
          </a:p>
          <a:p>
            <a:pPr>
              <a:spcAft>
                <a:spcPts val="800"/>
              </a:spcAft>
              <a:defRPr sz="1400" b="0">
                <a:solidFill>
                  <a:srgbClr val="0F172A"/>
                </a:solidFill>
                <a:latin typeface="Segoe UI"/>
              </a:defRPr>
            </a:pPr>
            <a:r>
              <a:rPr sz="1400" b="0">
                <a:solidFill>
                  <a:srgbClr val="0F172A"/>
                </a:solidFill>
                <a:latin typeface="Segoe UI"/>
              </a:rPr>
              <a:t>• Aplicar LoRA con peft library: agregar adapters chicos a un LLM grande, entrenar solo ~0.5 % de params.</a:t>
            </a:r>
          </a:p>
          <a:p>
            <a:pPr>
              <a:spcAft>
                <a:spcPts val="800"/>
              </a:spcAft>
              <a:defRPr sz="1400" b="0">
                <a:solidFill>
                  <a:srgbClr val="0F172A"/>
                </a:solidFill>
                <a:latin typeface="Segoe UI"/>
              </a:defRPr>
            </a:pPr>
            <a:r>
              <a:rPr sz="1400" b="0">
                <a:solidFill>
                  <a:srgbClr val="0F172A"/>
                </a:solidFill>
                <a:latin typeface="Segoe UI"/>
              </a:rPr>
              <a:t>• Aplicar QLoRA (cuantización 4-bit) para fine-tunear Llama 7B en una sola GPU de 24 GB.</a:t>
            </a:r>
          </a:p>
          <a:p>
            <a:pPr>
              <a:spcAft>
                <a:spcPts val="800"/>
              </a:spcAft>
              <a:defRPr sz="1400" b="0">
                <a:solidFill>
                  <a:srgbClr val="0F172A"/>
                </a:solidFill>
                <a:latin typeface="Segoe UI"/>
              </a:defRPr>
            </a:pPr>
            <a:r>
              <a:rPr sz="1400" b="0">
                <a:solidFill>
                  <a:srgbClr val="0F172A"/>
                </a:solidFill>
                <a:latin typeface="Segoe UI"/>
              </a:rPr>
              <a:t>• Alinear con preferencias usando DPO (trl library) — más simple y estable que RLHF.</a:t>
            </a:r>
          </a:p>
          <a:p>
            <a:pPr>
              <a:spcAft>
                <a:spcPts val="800"/>
              </a:spcAft>
              <a:defRPr sz="1400" b="0">
                <a:solidFill>
                  <a:srgbClr val="0F172A"/>
                </a:solidFill>
                <a:latin typeface="Segoe UI"/>
              </a:defRPr>
            </a:pPr>
            <a:r>
              <a:rPr sz="1400" b="0">
                <a:solidFill>
                  <a:srgbClr val="0F172A"/>
                </a:solidFill>
                <a:latin typeface="Segoe UI"/>
              </a:rPr>
              <a:t>• Servir un modelo con vLLM y medir throughput.</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103 — Keras Functional API y Subclassing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Functional API: x = layer(prev_x); al final Model(inputs=[...], outputs=[...]).</a:t>
            </a:r>
          </a:p>
          <a:p>
            <a:pPr>
              <a:spcAft>
                <a:spcPts val="1000"/>
              </a:spcAft>
              <a:defRPr sz="1600" b="0">
                <a:solidFill>
                  <a:srgbClr val="0F172A"/>
                </a:solidFill>
                <a:latin typeface="Segoe UI"/>
              </a:defRPr>
            </a:pPr>
            <a:r>
              <a:rPr sz="1600" b="0">
                <a:solidFill>
                  <a:srgbClr val="0F172A"/>
                </a:solidFill>
                <a:latin typeface="Segoe UI"/>
              </a:rPr>
              <a:t>• Multi-input / multi-output: pasar listas o dicts a inputs= / outputs=.</a:t>
            </a:r>
          </a:p>
          <a:p>
            <a:pPr>
              <a:spcAft>
                <a:spcPts val="1000"/>
              </a:spcAft>
              <a:defRPr sz="1600" b="0">
                <a:solidFill>
                  <a:srgbClr val="0F172A"/>
                </a:solidFill>
                <a:latin typeface="Segoe UI"/>
              </a:defRPr>
            </a:pPr>
            <a:r>
              <a:rPr sz="1600" b="0">
                <a:solidFill>
                  <a:srgbClr val="0F172A"/>
                </a:solidFill>
                <a:latin typeface="Segoe UI"/>
              </a:rPr>
              <a:t>• Capas compartidas (siamese networks): aplicar la misma instancia de capa a dos entradas distintas.</a:t>
            </a:r>
          </a:p>
          <a:p>
            <a:pPr>
              <a:spcAft>
                <a:spcPts val="1000"/>
              </a:spcAft>
              <a:defRPr sz="1600" b="0">
                <a:solidFill>
                  <a:srgbClr val="0F172A"/>
                </a:solidFill>
                <a:latin typeface="Segoe UI"/>
              </a:defRPr>
            </a:pPr>
            <a:r>
              <a:rPr sz="1600" b="0">
                <a:solidFill>
                  <a:srgbClr val="0F172A"/>
                </a:solidFill>
                <a:latin typeface="Segoe UI"/>
              </a:rPr>
              <a:t>• Subclassing: heredar de keras.Model, definir __init__ (capas) y call(self, inputs, training=False).</a:t>
            </a:r>
          </a:p>
          <a:p>
            <a:pPr>
              <a:spcAft>
                <a:spcPts val="1000"/>
              </a:spcAft>
              <a:defRPr sz="1600" b="0">
                <a:solidFill>
                  <a:srgbClr val="0F172A"/>
                </a:solidFill>
                <a:latin typeface="Segoe UI"/>
              </a:defRPr>
            </a:pPr>
            <a:r>
              <a:rPr sz="1600" b="0">
                <a:solidFill>
                  <a:srgbClr val="0F172A"/>
                </a:solidFill>
                <a:latin typeface="Segoe UI"/>
              </a:rPr>
              <a:t>• Cuándo subclassing: control de flujo dinámico, modelos imperativos estilo PyTorch.</a:t>
            </a:r>
          </a:p>
        </p:txBody>
      </p:sp>
    </p:spTree>
  </p:cSld>
  <p:clrMapOvr>
    <a:masterClrMapping/>
  </p:clrMapOvr>
</p:sld>
</file>

<file path=ppt/slides/slide25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148 — LLMs aplicados: fine-tuning, prompting (+ LoRA / QLoRA, DPO, vLLM)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LLM stack en 2026: base → SFT (Supervised Fine-Tuning) → DPO/RLHF → inference optimizada.</a:t>
            </a:r>
          </a:p>
          <a:p>
            <a:pPr>
              <a:spcAft>
                <a:spcPts val="1000"/>
              </a:spcAft>
              <a:defRPr sz="1600" b="0">
                <a:solidFill>
                  <a:srgbClr val="0F172A"/>
                </a:solidFill>
                <a:latin typeface="Segoe UI"/>
              </a:defRPr>
            </a:pPr>
            <a:r>
              <a:rPr sz="1600" b="0">
                <a:solidFill>
                  <a:srgbClr val="0F172A"/>
                </a:solidFill>
                <a:latin typeface="Segoe UI"/>
              </a:rPr>
              <a:t>• Prompting técnico: structure, few-shot, chain-of-thought, function calling.</a:t>
            </a:r>
          </a:p>
          <a:p>
            <a:pPr>
              <a:spcAft>
                <a:spcPts val="1000"/>
              </a:spcAft>
              <a:defRPr sz="1600" b="0">
                <a:solidFill>
                  <a:srgbClr val="0F172A"/>
                </a:solidFill>
                <a:latin typeface="Segoe UI"/>
              </a:defRPr>
            </a:pPr>
            <a:r>
              <a:rPr sz="1600" b="0">
                <a:solidFill>
                  <a:srgbClr val="0F172A"/>
                </a:solidFill>
                <a:latin typeface="Segoe UI"/>
              </a:rPr>
              <a:t>• PEFT (Parameter-Efficient Fine-Tuning): LoRA, QLoRA, adapters.</a:t>
            </a:r>
          </a:p>
          <a:p>
            <a:pPr>
              <a:spcAft>
                <a:spcPts val="1000"/>
              </a:spcAft>
              <a:defRPr sz="1600" b="0">
                <a:solidFill>
                  <a:srgbClr val="0F172A"/>
                </a:solidFill>
                <a:latin typeface="Segoe UI"/>
              </a:defRPr>
            </a:pPr>
            <a:r>
              <a:rPr sz="1600" b="0">
                <a:solidFill>
                  <a:srgbClr val="0F172A"/>
                </a:solidFill>
                <a:latin typeface="Segoe UI"/>
              </a:rPr>
              <a:t>• DPO vs RLHF.</a:t>
            </a:r>
          </a:p>
          <a:p>
            <a:pPr>
              <a:spcAft>
                <a:spcPts val="1000"/>
              </a:spcAft>
              <a:defRPr sz="1600" b="0">
                <a:solidFill>
                  <a:srgbClr val="0F172A"/>
                </a:solidFill>
                <a:latin typeface="Segoe UI"/>
              </a:defRPr>
            </a:pPr>
            <a:r>
              <a:rPr sz="1600" b="0">
                <a:solidFill>
                  <a:srgbClr val="0F172A"/>
                </a:solidFill>
                <a:latin typeface="Segoe UI"/>
              </a:rPr>
              <a:t>• vLLM: continuous batching, PagedAttention, OpenAI-compatible API.</a:t>
            </a:r>
          </a:p>
          <a:p>
            <a:pPr>
              <a:spcAft>
                <a:spcPts val="1000"/>
              </a:spcAft>
              <a:defRPr sz="1600" b="0">
                <a:solidFill>
                  <a:srgbClr val="0F172A"/>
                </a:solidFill>
                <a:latin typeface="Segoe UI"/>
              </a:defRPr>
            </a:pPr>
            <a:r>
              <a:rPr sz="1600" b="0">
                <a:solidFill>
                  <a:srgbClr val="0F172A"/>
                </a:solidFill>
                <a:latin typeface="Segoe UI"/>
              </a:rPr>
              <a:t>• Evaluación: MMLU, HumanEval, MT-Bench, LMSys Arena.</a:t>
            </a:r>
          </a:p>
        </p:txBody>
      </p:sp>
    </p:spTree>
  </p:cSld>
  <p:clrMapOvr>
    <a:masterClrMapping/>
  </p:clrMapOvr>
</p:sld>
</file>

<file path=ppt/slides/slide25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148 — LLMs aplicados: fine-tuning, prompting (+ LoRA / QLoRA, DPO, vLLM)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5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148 — LLMs aplicados: fine-tuning, prompting (+ LoRA / QLoRA, DPO, vLLM)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Prompt engineering: para una tarea (e.g., clasificación de quejas), iterar 5 versiones de prompt (zero-shot, few-shot, CoT, etc.).</a:t>
            </a:r>
          </a:p>
          <a:p>
            <a:pPr>
              <a:spcAft>
                <a:spcPts val="800"/>
              </a:spcAft>
              <a:defRPr sz="1400" b="0">
                <a:solidFill>
                  <a:srgbClr val="0F172A"/>
                </a:solidFill>
                <a:latin typeface="Segoe UI"/>
              </a:defRPr>
            </a:pPr>
            <a:r>
              <a:rPr sz="1400" b="0">
                <a:solidFill>
                  <a:srgbClr val="0F172A"/>
                </a:solidFill>
                <a:latin typeface="Segoe UI"/>
              </a:rPr>
              <a:t>• LoRA SFT: fine-tunear un Mistral 7B Instruct con LoRA sobre un dataset propio chico (1k-10k ejemplos).</a:t>
            </a:r>
          </a:p>
          <a:p>
            <a:pPr>
              <a:spcAft>
                <a:spcPts val="800"/>
              </a:spcAft>
              <a:defRPr sz="1400" b="0">
                <a:solidFill>
                  <a:srgbClr val="0F172A"/>
                </a:solidFill>
                <a:latin typeface="Segoe UI"/>
              </a:defRPr>
            </a:pPr>
            <a:r>
              <a:rPr sz="1400" b="0">
                <a:solidFill>
                  <a:srgbClr val="0F172A"/>
                </a:solidFill>
                <a:latin typeface="Segoe UI"/>
              </a:rPr>
              <a:t>• QLoRA: el mismo experimento pero con quantization 4-bit.</a:t>
            </a:r>
          </a:p>
          <a:p>
            <a:pPr>
              <a:spcAft>
                <a:spcPts val="800"/>
              </a:spcAft>
              <a:defRPr sz="1400" b="0">
                <a:solidFill>
                  <a:srgbClr val="0F172A"/>
                </a:solidFill>
                <a:latin typeface="Segoe UI"/>
              </a:defRPr>
            </a:pPr>
            <a:r>
              <a:rPr sz="1400" b="0">
                <a:solidFill>
                  <a:srgbClr val="0F172A"/>
                </a:solidFill>
                <a:latin typeface="Segoe UI"/>
              </a:rPr>
              <a:t>• DPO: con un dataset de preferencias mínimo (e.g., 500 pairs), aplicar DPO sobre el modelo SFT.</a:t>
            </a:r>
          </a:p>
          <a:p>
            <a:pPr>
              <a:spcAft>
                <a:spcPts val="800"/>
              </a:spcAft>
              <a:defRPr sz="1400" b="0">
                <a:solidFill>
                  <a:srgbClr val="0F172A"/>
                </a:solidFill>
                <a:latin typeface="Segoe UI"/>
              </a:defRPr>
            </a:pPr>
            <a:r>
              <a:rPr sz="1400" b="0">
                <a:solidFill>
                  <a:srgbClr val="0F172A"/>
                </a:solidFill>
                <a:latin typeface="Segoe UI"/>
              </a:rPr>
              <a:t>• vLLM serving: levantar vLLM con el modelo + LoRA adapter, medir throughput vs HF pipeline.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Elegir Llama 3 8B Instruct o Mistral 7B Instruct.</a:t>
            </a:r>
          </a:p>
          <a:p>
            <a:pPr>
              <a:spcAft>
                <a:spcPts val="800"/>
              </a:spcAft>
              <a:defRPr sz="1400" b="0">
                <a:solidFill>
                  <a:srgbClr val="0F172A"/>
                </a:solidFill>
                <a:latin typeface="Segoe UI"/>
              </a:defRPr>
            </a:pPr>
            <a:r>
              <a:rPr sz="1400" b="0">
                <a:solidFill>
                  <a:srgbClr val="0F172A"/>
                </a:solidFill>
                <a:latin typeface="Segoe UI"/>
              </a:rPr>
              <a:t>• Dataset propio: 500-2000 pares (instrucción, respuesta).</a:t>
            </a:r>
          </a:p>
          <a:p>
            <a:pPr>
              <a:spcAft>
                <a:spcPts val="800"/>
              </a:spcAft>
              <a:defRPr sz="1400" b="0">
                <a:solidFill>
                  <a:srgbClr val="0F172A"/>
                </a:solidFill>
                <a:latin typeface="Segoe UI"/>
              </a:defRPr>
            </a:pPr>
            <a:r>
              <a:rPr sz="1400" b="0">
                <a:solidFill>
                  <a:srgbClr val="0F172A"/>
                </a:solidFill>
                <a:latin typeface="Segoe UI"/>
              </a:rPr>
              <a:t>• QLoRA config: r=16, target=['q_proj','k_proj','v_proj','o_proj'], 4-bit.</a:t>
            </a:r>
          </a:p>
          <a:p>
            <a:pPr>
              <a:spcAft>
                <a:spcPts val="800"/>
              </a:spcAft>
              <a:defRPr sz="1400" b="0">
                <a:solidFill>
                  <a:srgbClr val="0F172A"/>
                </a:solidFill>
                <a:latin typeface="Segoe UI"/>
              </a:defRPr>
            </a:pPr>
            <a:r>
              <a:rPr sz="1400" b="0">
                <a:solidFill>
                  <a:srgbClr val="0F172A"/>
                </a:solidFill>
                <a:latin typeface="Segoe UI"/>
              </a:rPr>
              <a:t>• Entrenar 3 épocas; evaluar perplexity en val.</a:t>
            </a:r>
          </a:p>
          <a:p>
            <a:pPr>
              <a:spcAft>
                <a:spcPts val="800"/>
              </a:spcAft>
              <a:defRPr sz="1400" b="0">
                <a:solidFill>
                  <a:srgbClr val="0F172A"/>
                </a:solidFill>
                <a:latin typeface="Segoe UI"/>
              </a:defRPr>
            </a:pPr>
            <a:r>
              <a:rPr sz="1400" b="0">
                <a:solidFill>
                  <a:srgbClr val="0F172A"/>
                </a:solidFill>
                <a:latin typeface="Segoe UI"/>
              </a:rPr>
              <a:t>• Servir con vLLM y testear 10 ejemplos.</a:t>
            </a:r>
          </a:p>
        </p:txBody>
      </p:sp>
    </p:spTree>
  </p:cSld>
  <p:clrMapOvr>
    <a:masterClrMapping/>
  </p:clrMapOvr>
</p:sld>
</file>

<file path=ppt/slides/slide25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149</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149 — LoRA / QLoRA: fine-tuning eficiente de LLMs</a:t>
            </a:r>
          </a:p>
        </p:txBody>
      </p:sp>
    </p:spTree>
  </p:cSld>
  <p:clrMapOvr>
    <a:masterClrMapping/>
  </p:clrMapOvr>
</p:sld>
</file>

<file path=ppt/slides/slide25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149 — LoRA / QLoRA: fine-tuning eficiente de LLMs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Hu et al. (2021) LoRA + Dettmers et al. (2023) QLoRA.  Duración estimada: 100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Hacer fine-tuning de LLMs (Llama 3, Mistral, Qwen 2) en una GPU consumer con LoRA y QLoRA. Cubrir hyperparámetros (r, alpha, dropout, target_modules), inspección de trainable params, merge LoRA con base, y deployment.</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LoRA con peft.LoraConfig y get_peft_model.</a:t>
            </a:r>
          </a:p>
          <a:p>
            <a:pPr>
              <a:spcAft>
                <a:spcPts val="800"/>
              </a:spcAft>
              <a:defRPr sz="1400" b="0">
                <a:solidFill>
                  <a:srgbClr val="0F172A"/>
                </a:solidFill>
                <a:latin typeface="Segoe UI"/>
              </a:defRPr>
            </a:pPr>
            <a:r>
              <a:rPr sz="1400" b="0">
                <a:solidFill>
                  <a:srgbClr val="0F172A"/>
                </a:solidFill>
                <a:latin typeface="Segoe UI"/>
              </a:rPr>
              <a:t>• Configurar QLoRA con bitsandbytes 4-bit + BitsAndBytesConfig(load_in_4bit=True, bnb_4bit_quant_type='nf4').</a:t>
            </a:r>
          </a:p>
          <a:p>
            <a:pPr>
              <a:spcAft>
                <a:spcPts val="800"/>
              </a:spcAft>
              <a:defRPr sz="1400" b="0">
                <a:solidFill>
                  <a:srgbClr val="0F172A"/>
                </a:solidFill>
                <a:latin typeface="Segoe UI"/>
              </a:defRPr>
            </a:pPr>
            <a:r>
              <a:rPr sz="1400" b="0">
                <a:solidFill>
                  <a:srgbClr val="0F172A"/>
                </a:solidFill>
                <a:latin typeface="Segoe UI"/>
              </a:rPr>
              <a:t>• Elegir rank r (típico 8-64), alpha (típico 2×r), target_modules.</a:t>
            </a:r>
          </a:p>
          <a:p>
            <a:pPr>
              <a:spcAft>
                <a:spcPts val="800"/>
              </a:spcAft>
              <a:defRPr sz="1400" b="0">
                <a:solidFill>
                  <a:srgbClr val="0F172A"/>
                </a:solidFill>
                <a:latin typeface="Segoe UI"/>
              </a:defRPr>
            </a:pPr>
            <a:r>
              <a:rPr sz="1400" b="0">
                <a:solidFill>
                  <a:srgbClr val="0F172A"/>
                </a:solidFill>
                <a:latin typeface="Segoe UI"/>
              </a:rPr>
              <a:t>• Mergear el LoRA adapter con el base para deploy: model.merge_and_unload().</a:t>
            </a:r>
          </a:p>
          <a:p>
            <a:pPr>
              <a:spcAft>
                <a:spcPts val="800"/>
              </a:spcAft>
              <a:defRPr sz="1400" b="0">
                <a:solidFill>
                  <a:srgbClr val="0F172A"/>
                </a:solidFill>
                <a:latin typeface="Segoe UI"/>
              </a:defRPr>
            </a:pPr>
            <a:r>
              <a:rPr sz="1400" b="0">
                <a:solidFill>
                  <a:srgbClr val="0F172A"/>
                </a:solidFill>
                <a:latin typeface="Segoe UI"/>
              </a:rPr>
              <a:t>• Calcular trainable params vs total: ~0.1-1 % es el ratio típico.</a:t>
            </a:r>
          </a:p>
        </p:txBody>
      </p:sp>
    </p:spTree>
  </p:cSld>
  <p:clrMapOvr>
    <a:masterClrMapping/>
  </p:clrMapOvr>
</p:sld>
</file>

<file path=ppt/slides/slide25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149 — LoRA / QLoRA: fine-tuning eficiente de LLMs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LoRA matemáticamente: W' = W + (B·A)·alpha/r.</a:t>
            </a:r>
          </a:p>
          <a:p>
            <a:pPr>
              <a:spcAft>
                <a:spcPts val="1000"/>
              </a:spcAft>
              <a:defRPr sz="1600" b="0">
                <a:solidFill>
                  <a:srgbClr val="0F172A"/>
                </a:solidFill>
                <a:latin typeface="Segoe UI"/>
              </a:defRPr>
            </a:pPr>
            <a:r>
              <a:rPr sz="1600" b="0">
                <a:solidFill>
                  <a:srgbClr val="0F172A"/>
                </a:solidFill>
                <a:latin typeface="Segoe UI"/>
              </a:rPr>
              <a:t>• QLoRA: NF4 quantization + double quant + paged optimizers.</a:t>
            </a:r>
          </a:p>
          <a:p>
            <a:pPr>
              <a:spcAft>
                <a:spcPts val="1000"/>
              </a:spcAft>
              <a:defRPr sz="1600" b="0">
                <a:solidFill>
                  <a:srgbClr val="0F172A"/>
                </a:solidFill>
                <a:latin typeface="Segoe UI"/>
              </a:defRPr>
            </a:pPr>
            <a:r>
              <a:rPr sz="1600" b="0">
                <a:solidFill>
                  <a:srgbClr val="0F172A"/>
                </a:solidFill>
                <a:latin typeface="Segoe UI"/>
              </a:rPr>
              <a:t>• target_modules: ['q_proj', 'k_proj', 'v_proj', 'o_proj'] clásico; o all-linear.</a:t>
            </a:r>
          </a:p>
          <a:p>
            <a:pPr>
              <a:spcAft>
                <a:spcPts val="1000"/>
              </a:spcAft>
              <a:defRPr sz="1600" b="0">
                <a:solidFill>
                  <a:srgbClr val="0F172A"/>
                </a:solidFill>
                <a:latin typeface="Segoe UI"/>
              </a:defRPr>
            </a:pPr>
            <a:r>
              <a:rPr sz="1600" b="0">
                <a:solidFill>
                  <a:srgbClr val="0F172A"/>
                </a:solidFill>
                <a:latin typeface="Segoe UI"/>
              </a:rPr>
              <a:t>• Save / load: solo el adapter (~10-50 MB) en lugar del full model.</a:t>
            </a:r>
          </a:p>
          <a:p>
            <a:pPr>
              <a:spcAft>
                <a:spcPts val="1000"/>
              </a:spcAft>
              <a:defRPr sz="1600" b="0">
                <a:solidFill>
                  <a:srgbClr val="0F172A"/>
                </a:solidFill>
                <a:latin typeface="Segoe UI"/>
              </a:defRPr>
            </a:pPr>
            <a:r>
              <a:rPr sz="1600" b="0">
                <a:solidFill>
                  <a:srgbClr val="0F172A"/>
                </a:solidFill>
                <a:latin typeface="Segoe UI"/>
              </a:rPr>
              <a:t>• Merge + serve vs separated adapter.</a:t>
            </a:r>
          </a:p>
        </p:txBody>
      </p:sp>
    </p:spTree>
  </p:cSld>
  <p:clrMapOvr>
    <a:masterClrMapping/>
  </p:clrMapOvr>
</p:sld>
</file>

<file path=ppt/slides/slide25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149 — LoRA / QLoRA: fine-tuning eficiente de LLMs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Implementamos LoRA desde scratch en numpy (CPU-friendly). La API real con HuggingFace + PEFT requiere GPU y se muestra en markdown.</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rng = np.random.default_rng(42)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 Toy: matriz base W (frozen) 100x100</a:t>
            </a:r>
          </a:p>
          <a:p>
            <a:pPr>
              <a:defRPr sz="1200" b="0">
                <a:solidFill>
                  <a:srgbClr val="F8FAFC"/>
                </a:solidFill>
                <a:latin typeface="Courier New"/>
              </a:defRPr>
            </a:pPr>
            <a:r>
              <a:rPr sz="1200" b="0">
                <a:solidFill>
                  <a:srgbClr val="F8FAFC"/>
                </a:solidFill>
                <a:latin typeface="Courier New"/>
              </a:rPr>
              <a:t>d_in, d_out = 100, 100</a:t>
            </a:r>
          </a:p>
          <a:p>
            <a:pPr>
              <a:defRPr sz="1200" b="0">
                <a:solidFill>
                  <a:srgbClr val="F8FAFC"/>
                </a:solidFill>
                <a:latin typeface="Courier New"/>
              </a:defRPr>
            </a:pPr>
            <a:r>
              <a:rPr sz="1200" b="0">
                <a:solidFill>
                  <a:srgbClr val="F8FAFC"/>
                </a:solidFill>
                <a:latin typeface="Courier New"/>
              </a:rPr>
              <a:t>W = rng.standard_normal((d_in, d_out)) * 0.1</a:t>
            </a:r>
          </a:p>
          <a:p>
            <a:pPr>
              <a:defRPr sz="1200" b="0">
                <a:solidFill>
                  <a:srgbClr val="F8FAFC"/>
                </a:solidFill>
                <a:latin typeface="Courier New"/>
              </a:defRPr>
            </a:pPr>
            <a:r>
              <a:rPr sz="1200" b="0">
                <a:solidFill>
                  <a:srgbClr val="F8FAFC"/>
                </a:solidFill>
                <a:latin typeface="Courier New"/>
              </a:rPr>
              <a:t>print('W shape:', W.shape, '| params:', W.size)</a:t>
            </a:r>
          </a:p>
        </p:txBody>
      </p:sp>
    </p:spTree>
  </p:cSld>
  <p:clrMapOvr>
    <a:masterClrMapping/>
  </p:clrMapOvr>
</p:sld>
</file>

<file path=ppt/slides/slide25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149 — LoRA / QLoRA: fine-tuning eficiente de LLMs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LoRA básico: cargar Mistral 7B Instruct sin quantization; aplicar LoRA r=16.</a:t>
            </a:r>
          </a:p>
          <a:p>
            <a:pPr>
              <a:spcAft>
                <a:spcPts val="800"/>
              </a:spcAft>
              <a:defRPr sz="1400" b="0">
                <a:solidFill>
                  <a:srgbClr val="0F172A"/>
                </a:solidFill>
                <a:latin typeface="Segoe UI"/>
              </a:defRPr>
            </a:pPr>
            <a:r>
              <a:rPr sz="1400" b="0">
                <a:solidFill>
                  <a:srgbClr val="0F172A"/>
                </a:solidFill>
                <a:latin typeface="Segoe UI"/>
              </a:rPr>
              <a:t>• QLoRA: ahora con load_in_4bit=True.</a:t>
            </a:r>
          </a:p>
          <a:p>
            <a:pPr>
              <a:spcAft>
                <a:spcPts val="800"/>
              </a:spcAft>
              <a:defRPr sz="1400" b="0">
                <a:solidFill>
                  <a:srgbClr val="0F172A"/>
                </a:solidFill>
                <a:latin typeface="Segoe UI"/>
              </a:defRPr>
            </a:pPr>
            <a:r>
              <a:rPr sz="1400" b="0">
                <a:solidFill>
                  <a:srgbClr val="0F172A"/>
                </a:solidFill>
                <a:latin typeface="Segoe UI"/>
              </a:rPr>
              <a:t>• Train con TRL: SFTTrainer sobre 500 ejemplos custom.</a:t>
            </a:r>
          </a:p>
          <a:p>
            <a:pPr>
              <a:spcAft>
                <a:spcPts val="800"/>
              </a:spcAft>
              <a:defRPr sz="1400" b="0">
                <a:solidFill>
                  <a:srgbClr val="0F172A"/>
                </a:solidFill>
                <a:latin typeface="Segoe UI"/>
              </a:defRPr>
            </a:pPr>
            <a:r>
              <a:rPr sz="1400" b="0">
                <a:solidFill>
                  <a:srgbClr val="0F172A"/>
                </a:solidFill>
                <a:latin typeface="Segoe UI"/>
              </a:rPr>
              <a:t>• Inference con adapter: cargar base + LoRA y predecir.</a:t>
            </a:r>
          </a:p>
          <a:p>
            <a:pPr>
              <a:spcAft>
                <a:spcPts val="800"/>
              </a:spcAft>
              <a:defRPr sz="1400" b="0">
                <a:solidFill>
                  <a:srgbClr val="0F172A"/>
                </a:solidFill>
                <a:latin typeface="Segoe UI"/>
              </a:defRPr>
            </a:pPr>
            <a:r>
              <a:rPr sz="1400" b="0">
                <a:solidFill>
                  <a:srgbClr val="0F172A"/>
                </a:solidFill>
                <a:latin typeface="Segoe UI"/>
              </a:rPr>
              <a:t>• Merge: model.merge_and_unload() → save como modelo normal.</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Dataset: 200-500 pares (instrucción, respuesta).</a:t>
            </a:r>
          </a:p>
          <a:p>
            <a:pPr>
              <a:spcAft>
                <a:spcPts val="800"/>
              </a:spcAft>
              <a:defRPr sz="1500" b="0">
                <a:solidFill>
                  <a:srgbClr val="0F172A"/>
                </a:solidFill>
                <a:latin typeface="Segoe UI"/>
              </a:defRPr>
            </a:pPr>
            <a:r>
              <a:rPr sz="1500" b="0">
                <a:solidFill>
                  <a:srgbClr val="0F172A"/>
                </a:solidFill>
                <a:latin typeface="Segoe UI"/>
              </a:rPr>
              <a:t>• QLoRA r=16, target=all-linear, 3 épocas.</a:t>
            </a:r>
          </a:p>
          <a:p>
            <a:pPr>
              <a:spcAft>
                <a:spcPts val="800"/>
              </a:spcAft>
              <a:defRPr sz="1500" b="0">
                <a:solidFill>
                  <a:srgbClr val="0F172A"/>
                </a:solidFill>
                <a:latin typeface="Segoe UI"/>
              </a:defRPr>
            </a:pPr>
            <a:r>
              <a:rPr sz="1500" b="0">
                <a:solidFill>
                  <a:srgbClr val="0F172A"/>
                </a:solidFill>
                <a:latin typeface="Segoe UI"/>
              </a:rPr>
              <a:t>• Inference con el adapter: 10 ejemplos test.</a:t>
            </a:r>
          </a:p>
          <a:p>
            <a:pPr>
              <a:spcAft>
                <a:spcPts val="800"/>
              </a:spcAft>
              <a:defRPr sz="1500" b="0">
                <a:solidFill>
                  <a:srgbClr val="0F172A"/>
                </a:solidFill>
                <a:latin typeface="Segoe UI"/>
              </a:defRPr>
            </a:pPr>
            <a:r>
              <a:rPr sz="1500" b="0">
                <a:solidFill>
                  <a:srgbClr val="0F172A"/>
                </a:solidFill>
                <a:latin typeface="Segoe UI"/>
              </a:rPr>
              <a:t>• Reportar mejora cualitativa vs base.</a:t>
            </a:r>
          </a:p>
        </p:txBody>
      </p:sp>
    </p:spTree>
  </p:cSld>
  <p:clrMapOvr>
    <a:masterClrMapping/>
  </p:clrMapOvr>
</p:sld>
</file>

<file path=ppt/slides/slide25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150</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150 — DPO y RLHF: alineamiento de LLMs</a:t>
            </a:r>
          </a:p>
        </p:txBody>
      </p:sp>
    </p:spTree>
  </p:cSld>
  <p:clrMapOvr>
    <a:masterClrMapping/>
  </p:clrMapOvr>
</p:sld>
</file>

<file path=ppt/slides/slide25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150 — DPO y RLHF: alineamiento de LLMs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Ouyang et al. (2022) InstructGPT/RLHF + Rafailov et al. (2023) DPO + papers IPO/KTO/ORPO.  Duración estimada: 95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Alinear LLMs con preferencias humanas (helpful, harmless, honest). Cubrir RLHF clásico (SFT → Reward Model → PPO, complejo) y DPO (Direct Preference Optimization, moderno y simple). Conocer variantes 2023-2024: IPO, KTO, ORPO.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Explicar el pipeline RLHF de 3 etapas (SFT, RM, PPO).</a:t>
            </a:r>
          </a:p>
          <a:p>
            <a:pPr>
              <a:spcAft>
                <a:spcPts val="800"/>
              </a:spcAft>
              <a:defRPr sz="1400" b="0">
                <a:solidFill>
                  <a:srgbClr val="0F172A"/>
                </a:solidFill>
                <a:latin typeface="Segoe UI"/>
              </a:defRPr>
            </a:pPr>
            <a:r>
              <a:rPr sz="1400" b="0">
                <a:solidFill>
                  <a:srgbClr val="0F172A"/>
                </a:solidFill>
                <a:latin typeface="Segoe UI"/>
              </a:rPr>
              <a:t>• Aplicar DPO con trl.DPOTrainer sobre un dataset de preferencias.</a:t>
            </a:r>
          </a:p>
          <a:p>
            <a:pPr>
              <a:spcAft>
                <a:spcPts val="800"/>
              </a:spcAft>
              <a:defRPr sz="1400" b="0">
                <a:solidFill>
                  <a:srgbClr val="0F172A"/>
                </a:solidFill>
                <a:latin typeface="Segoe UI"/>
              </a:defRPr>
            </a:pPr>
            <a:r>
              <a:rPr sz="1400" b="0">
                <a:solidFill>
                  <a:srgbClr val="0F172A"/>
                </a:solidFill>
                <a:latin typeface="Segoe UI"/>
              </a:rPr>
              <a:t>• Diferenciar DPO (single-step) de KTO (no requiere pairs) y ORPO (combina SFT + alineamiento).</a:t>
            </a:r>
          </a:p>
          <a:p>
            <a:pPr>
              <a:spcAft>
                <a:spcPts val="800"/>
              </a:spcAft>
              <a:defRPr sz="1400" b="0">
                <a:solidFill>
                  <a:srgbClr val="0F172A"/>
                </a:solidFill>
                <a:latin typeface="Segoe UI"/>
              </a:defRPr>
            </a:pPr>
            <a:r>
              <a:rPr sz="1400" b="0">
                <a:solidFill>
                  <a:srgbClr val="0F172A"/>
                </a:solidFill>
                <a:latin typeface="Segoe UI"/>
              </a:rPr>
              <a:t>• Crear un dataset de preferencias: (prompt, chosen, rejected).</a:t>
            </a:r>
          </a:p>
          <a:p>
            <a:pPr>
              <a:spcAft>
                <a:spcPts val="800"/>
              </a:spcAft>
              <a:defRPr sz="1400" b="0">
                <a:solidFill>
                  <a:srgbClr val="0F172A"/>
                </a:solidFill>
                <a:latin typeface="Segoe UI"/>
              </a:defRPr>
            </a:pPr>
            <a:r>
              <a:rPr sz="1400" b="0">
                <a:solidFill>
                  <a:srgbClr val="0F172A"/>
                </a:solidFill>
                <a:latin typeface="Segoe UI"/>
              </a:rPr>
              <a:t>• Evaluar alineamiento con MT-Bench, AlpacaEval, o LLM-as-judge.</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103 — Keras Functional API y Subclassing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6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150 — DPO y RLHF: alineamiento de LLMs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Por qué alineamiento: LLM pretrained → genera pero no sigue instrucciones bien ni evita harm.</a:t>
            </a:r>
          </a:p>
          <a:p>
            <a:pPr>
              <a:spcAft>
                <a:spcPts val="1000"/>
              </a:spcAft>
              <a:defRPr sz="1600" b="0">
                <a:solidFill>
                  <a:srgbClr val="0F172A"/>
                </a:solidFill>
                <a:latin typeface="Segoe UI"/>
              </a:defRPr>
            </a:pPr>
            <a:r>
              <a:rPr sz="1600" b="0">
                <a:solidFill>
                  <a:srgbClr val="0F172A"/>
                </a:solidFill>
                <a:latin typeface="Segoe UI"/>
              </a:rPr>
              <a:t>• SFT (Supervised Fine-Tuning): instruction tuning.</a:t>
            </a:r>
          </a:p>
          <a:p>
            <a:pPr>
              <a:spcAft>
                <a:spcPts val="1000"/>
              </a:spcAft>
              <a:defRPr sz="1600" b="0">
                <a:solidFill>
                  <a:srgbClr val="0F172A"/>
                </a:solidFill>
                <a:latin typeface="Segoe UI"/>
              </a:defRPr>
            </a:pPr>
            <a:r>
              <a:rPr sz="1600" b="0">
                <a:solidFill>
                  <a:srgbClr val="0F172A"/>
                </a:solidFill>
                <a:latin typeface="Segoe UI"/>
              </a:rPr>
              <a:t>• Reward Model: regression entrenada con human preferences.</a:t>
            </a:r>
          </a:p>
          <a:p>
            <a:pPr>
              <a:spcAft>
                <a:spcPts val="1000"/>
              </a:spcAft>
              <a:defRPr sz="1600" b="0">
                <a:solidFill>
                  <a:srgbClr val="0F172A"/>
                </a:solidFill>
                <a:latin typeface="Segoe UI"/>
              </a:defRPr>
            </a:pPr>
            <a:r>
              <a:rPr sz="1600" b="0">
                <a:solidFill>
                  <a:srgbClr val="0F172A"/>
                </a:solidFill>
                <a:latin typeface="Segoe UI"/>
              </a:rPr>
              <a:t>• PPO: optimizar el LLM contra el RM.</a:t>
            </a:r>
          </a:p>
          <a:p>
            <a:pPr>
              <a:spcAft>
                <a:spcPts val="1000"/>
              </a:spcAft>
              <a:defRPr sz="1600" b="0">
                <a:solidFill>
                  <a:srgbClr val="0F172A"/>
                </a:solidFill>
                <a:latin typeface="Segoe UI"/>
              </a:defRPr>
            </a:pPr>
            <a:r>
              <a:rPr sz="1600" b="0">
                <a:solidFill>
                  <a:srgbClr val="0F172A"/>
                </a:solidFill>
                <a:latin typeface="Segoe UI"/>
              </a:rPr>
              <a:t>• DPO: derivación matemática que elimina el RM.</a:t>
            </a:r>
          </a:p>
          <a:p>
            <a:pPr>
              <a:spcAft>
                <a:spcPts val="1000"/>
              </a:spcAft>
              <a:defRPr sz="1600" b="0">
                <a:solidFill>
                  <a:srgbClr val="0F172A"/>
                </a:solidFill>
                <a:latin typeface="Segoe UI"/>
              </a:defRPr>
            </a:pPr>
            <a:r>
              <a:rPr sz="1600" b="0">
                <a:solidFill>
                  <a:srgbClr val="0F172A"/>
                </a:solidFill>
                <a:latin typeface="Segoe UI"/>
              </a:rPr>
              <a:t>• IPO: variante con identity link, más estable.</a:t>
            </a:r>
          </a:p>
          <a:p>
            <a:pPr>
              <a:spcAft>
                <a:spcPts val="1000"/>
              </a:spcAft>
              <a:defRPr sz="1600" b="0">
                <a:solidFill>
                  <a:srgbClr val="0F172A"/>
                </a:solidFill>
                <a:latin typeface="Segoe UI"/>
              </a:defRPr>
            </a:pPr>
            <a:r>
              <a:rPr sz="1600" b="0">
                <a:solidFill>
                  <a:srgbClr val="0F172A"/>
                </a:solidFill>
                <a:latin typeface="Segoe UI"/>
              </a:rPr>
              <a:t>• KTO: solo chosen o rejected (no necesita pairs).</a:t>
            </a:r>
          </a:p>
        </p:txBody>
      </p:sp>
    </p:spTree>
  </p:cSld>
  <p:clrMapOvr>
    <a:masterClrMapping/>
  </p:clrMapOvr>
</p:sld>
</file>

<file path=ppt/slides/slide26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150 — DPO y RLHF: alineamiento de LLMs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Implementamos DPO loss desde scratch con dataset sintético de preferencias. RLHF tradicional (SFT → RM → PPO) se explica conceptualmente.</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rng = np.random.default_rng(42)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 Dataset sintético: 100 pares (prompt, chosen, rejected) como embeddings</a:t>
            </a:r>
          </a:p>
          <a:p>
            <a:pPr>
              <a:defRPr sz="1200" b="0">
                <a:solidFill>
                  <a:srgbClr val="F8FAFC"/>
                </a:solidFill>
                <a:latin typeface="Courier New"/>
              </a:defRPr>
            </a:pPr>
            <a:r>
              <a:rPr sz="1200" b="0">
                <a:solidFill>
                  <a:srgbClr val="F8FAFC"/>
                </a:solidFill>
                <a:latin typeface="Courier New"/>
              </a:rPr>
              <a:t>n_pairs = 100</a:t>
            </a:r>
          </a:p>
          <a:p>
            <a:pPr>
              <a:defRPr sz="1200" b="0">
                <a:solidFill>
                  <a:srgbClr val="F8FAFC"/>
                </a:solidFill>
                <a:latin typeface="Courier New"/>
              </a:defRPr>
            </a:pPr>
            <a:r>
              <a:rPr sz="1200" b="0">
                <a:solidFill>
                  <a:srgbClr val="F8FAFC"/>
                </a:solidFill>
                <a:latin typeface="Courier New"/>
              </a:rPr>
              <a:t>d_emb = 32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 Generamos "prompts" y respuestas: chosen siempre tiene un offset hacia un "good direction"</a:t>
            </a:r>
          </a:p>
          <a:p>
            <a:pPr>
              <a:defRPr sz="1200" b="0">
                <a:solidFill>
                  <a:srgbClr val="F8FAFC"/>
                </a:solidFill>
                <a:latin typeface="Courier New"/>
              </a:defRPr>
            </a:pPr>
            <a:r>
              <a:rPr sz="1200" b="0">
                <a:solidFill>
                  <a:srgbClr val="F8FAFC"/>
                </a:solidFill>
                <a:latin typeface="Courier New"/>
              </a:rPr>
              <a:t>good_dir = rng.standard_normal(d_emb)</a:t>
            </a:r>
          </a:p>
          <a:p>
            <a:pPr>
              <a:defRPr sz="1200" b="0">
                <a:solidFill>
                  <a:srgbClr val="F8FAFC"/>
                </a:solidFill>
                <a:latin typeface="Courier New"/>
              </a:defRPr>
            </a:pPr>
            <a:r>
              <a:rPr sz="1200" b="0">
                <a:solidFill>
                  <a:srgbClr val="F8FAFC"/>
                </a:solidFill>
                <a:latin typeface="Courier New"/>
              </a:rPr>
              <a:t>good_dir /= np.linalg.norm(good_dir)</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prompts = rng.standard_normal((n_pairs, d_emb))</a:t>
            </a:r>
          </a:p>
          <a:p>
            <a:pPr>
              <a:defRPr sz="1200" b="0">
                <a:solidFill>
                  <a:srgbClr val="F8FAFC"/>
                </a:solidFill>
                <a:latin typeface="Courier New"/>
              </a:defRPr>
            </a:pPr>
            <a:r>
              <a:rPr sz="1200" b="0">
                <a:solidFill>
                  <a:srgbClr val="F8FAFC"/>
                </a:solidFill>
                <a:latin typeface="Courier New"/>
              </a:rPr>
              <a:t>chosen = rng.standard_normal((n_pairs, d_emb)) + 1.5 * good_dir</a:t>
            </a:r>
          </a:p>
          <a:p>
            <a:pPr>
              <a:defRPr sz="1200" b="0">
                <a:solidFill>
                  <a:srgbClr val="F8FAFC"/>
                </a:solidFill>
                <a:latin typeface="Courier New"/>
              </a:defRPr>
            </a:pPr>
            <a:r>
              <a:rPr sz="1200" b="0">
                <a:solidFill>
                  <a:srgbClr val="F8FAFC"/>
                </a:solidFill>
                <a:latin typeface="Courier New"/>
              </a:rPr>
              <a:t>rejected = rng.standard_normal((n_pairs, d_emb)) - 0.5 * good_dir</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print(f'pairs: {n_pairs}, dim={d_emb}')</a:t>
            </a:r>
          </a:p>
          <a:p>
            <a:pPr>
              <a:defRPr sz="1200" b="0">
                <a:solidFill>
                  <a:srgbClr val="F8FAFC"/>
                </a:solidFill>
                <a:latin typeface="Courier New"/>
              </a:defRPr>
            </a:pPr>
            <a:r>
              <a:rPr sz="1200" b="0">
                <a:solidFill>
                  <a:srgbClr val="F8FAFC"/>
                </a:solidFill>
                <a:latin typeface="Courier New"/>
              </a:rPr>
              <a:t>print(f'chosen·good = {(chosen @ good_dir).mean():.3f} (alto)')</a:t>
            </a:r>
          </a:p>
          <a:p>
            <a:pPr>
              <a:defRPr sz="1200" b="0">
                <a:solidFill>
                  <a:srgbClr val="F8FAFC"/>
                </a:solidFill>
                <a:latin typeface="Courier New"/>
              </a:defRPr>
            </a:pPr>
            <a:r>
              <a:rPr sz="1200" b="0">
                <a:solidFill>
                  <a:srgbClr val="F8FAFC"/>
                </a:solidFill>
                <a:latin typeface="Courier New"/>
              </a:rPr>
              <a:t>print(f'rejected·good = {(rejected @ good_dir).mean():.3f} (bajo)')</a:t>
            </a:r>
          </a:p>
        </p:txBody>
      </p:sp>
    </p:spTree>
  </p:cSld>
  <p:clrMapOvr>
    <a:masterClrMapping/>
  </p:clrMapOvr>
</p:sld>
</file>

<file path=ppt/slides/slide26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150 — DPO y RLHF: alineamiento de LLMs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Dataset de preferencias: cargar Anthropic/hh-rlhf.</a:t>
            </a:r>
          </a:p>
          <a:p>
            <a:pPr>
              <a:spcAft>
                <a:spcPts val="800"/>
              </a:spcAft>
              <a:defRPr sz="1400" b="0">
                <a:solidFill>
                  <a:srgbClr val="0F172A"/>
                </a:solidFill>
                <a:latin typeface="Segoe UI"/>
              </a:defRPr>
            </a:pPr>
            <a:r>
              <a:rPr sz="1400" b="0">
                <a:solidFill>
                  <a:srgbClr val="0F172A"/>
                </a:solidFill>
                <a:latin typeface="Segoe UI"/>
              </a:rPr>
              <a:t>• DPO con TRL: DPOTrainer(model, ref_model, ...) con LoRA encima.</a:t>
            </a:r>
          </a:p>
          <a:p>
            <a:pPr>
              <a:spcAft>
                <a:spcPts val="800"/>
              </a:spcAft>
              <a:defRPr sz="1400" b="0">
                <a:solidFill>
                  <a:srgbClr val="0F172A"/>
                </a:solidFill>
                <a:latin typeface="Segoe UI"/>
              </a:defRPr>
            </a:pPr>
            <a:r>
              <a:rPr sz="1400" b="0">
                <a:solidFill>
                  <a:srgbClr val="0F172A"/>
                </a:solidFill>
                <a:latin typeface="Segoe UI"/>
              </a:rPr>
              <a:t>• Eval pre/post: generar respuestas a 20 prompts antes y después; comparar manualmente.</a:t>
            </a:r>
          </a:p>
          <a:p>
            <a:pPr>
              <a:spcAft>
                <a:spcPts val="800"/>
              </a:spcAft>
              <a:defRPr sz="1400" b="0">
                <a:solidFill>
                  <a:srgbClr val="0F172A"/>
                </a:solidFill>
                <a:latin typeface="Segoe UI"/>
              </a:defRPr>
            </a:pPr>
            <a:r>
              <a:rPr sz="1400" b="0">
                <a:solidFill>
                  <a:srgbClr val="0F172A"/>
                </a:solidFill>
                <a:latin typeface="Segoe UI"/>
              </a:rPr>
              <a:t>• β sensitivity: probar β ∈ {0.1, 0.3, 1.0}.</a:t>
            </a:r>
          </a:p>
          <a:p>
            <a:pPr>
              <a:spcAft>
                <a:spcPts val="800"/>
              </a:spcAft>
              <a:defRPr sz="1400" b="0">
                <a:solidFill>
                  <a:srgbClr val="0F172A"/>
                </a:solidFill>
                <a:latin typeface="Segoe UI"/>
              </a:defRPr>
            </a:pPr>
            <a:r>
              <a:rPr sz="1400" b="0">
                <a:solidFill>
                  <a:srgbClr val="0F172A"/>
                </a:solidFill>
                <a:latin typeface="Segoe UI"/>
              </a:rPr>
              <a:t>• KTO: dataset con solo chosen (no pairs).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Dataset de 200-500 pares (puede ser sintético con LLM como judge).</a:t>
            </a:r>
          </a:p>
          <a:p>
            <a:pPr>
              <a:spcAft>
                <a:spcPts val="800"/>
              </a:spcAft>
              <a:defRPr sz="1500" b="0">
                <a:solidFill>
                  <a:srgbClr val="0F172A"/>
                </a:solidFill>
                <a:latin typeface="Segoe UI"/>
              </a:defRPr>
            </a:pPr>
            <a:r>
              <a:rPr sz="1500" b="0">
                <a:solidFill>
                  <a:srgbClr val="0F172A"/>
                </a:solidFill>
                <a:latin typeface="Segoe UI"/>
              </a:rPr>
              <a:t>• Base: modelo SFT propio (de 128a).</a:t>
            </a:r>
          </a:p>
          <a:p>
            <a:pPr>
              <a:spcAft>
                <a:spcPts val="800"/>
              </a:spcAft>
              <a:defRPr sz="1500" b="0">
                <a:solidFill>
                  <a:srgbClr val="0F172A"/>
                </a:solidFill>
                <a:latin typeface="Segoe UI"/>
              </a:defRPr>
            </a:pPr>
            <a:r>
              <a:rPr sz="1500" b="0">
                <a:solidFill>
                  <a:srgbClr val="0F172A"/>
                </a:solidFill>
                <a:latin typeface="Segoe UI"/>
              </a:rPr>
              <a:t>• DPO con LoRA, β=0.1.</a:t>
            </a:r>
          </a:p>
          <a:p>
            <a:pPr>
              <a:spcAft>
                <a:spcPts val="800"/>
              </a:spcAft>
              <a:defRPr sz="1500" b="0">
                <a:solidFill>
                  <a:srgbClr val="0F172A"/>
                </a:solidFill>
                <a:latin typeface="Segoe UI"/>
              </a:defRPr>
            </a:pPr>
            <a:r>
              <a:rPr sz="1500" b="0">
                <a:solidFill>
                  <a:srgbClr val="0F172A"/>
                </a:solidFill>
                <a:latin typeface="Segoe UI"/>
              </a:rPr>
              <a:t>• Comparar 20 respuestas pre/post; evaluar con LLM-as-judge (e.g., Claude).</a:t>
            </a:r>
          </a:p>
        </p:txBody>
      </p:sp>
    </p:spTree>
  </p:cSld>
  <p:clrMapOvr>
    <a:masterClrMapping/>
  </p:clrMapOvr>
</p:sld>
</file>

<file path=ppt/slides/slide26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151</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151 — vLLM y TGI: serving de LLMs en producción</a:t>
            </a:r>
          </a:p>
        </p:txBody>
      </p:sp>
    </p:spTree>
  </p:cSld>
  <p:clrMapOvr>
    <a:masterClrMapping/>
  </p:clrMapOvr>
</p:sld>
</file>

<file path=ppt/slides/slide26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151 — vLLM y TGI: serving de LLMs en producción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Kwon et al. (2023) vLLM + HuggingFace TGI docs.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Servir LLMs eficientemente en producción con vLLM (Berkeley) o TGI (HuggingFace). Cubrir: PagedAttention, continuous batching, prefill/decode, quantization (AWQ, GPTQ, FP8), structured output (JSON, function calling), streaming, OpenAI-compatible API.</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Levantar vLLM serving: python -m vllm.entrypoints.openai.api_server --model X.</a:t>
            </a:r>
          </a:p>
          <a:p>
            <a:pPr>
              <a:spcAft>
                <a:spcPts val="800"/>
              </a:spcAft>
              <a:defRPr sz="1400" b="0">
                <a:solidFill>
                  <a:srgbClr val="0F172A"/>
                </a:solidFill>
                <a:latin typeface="Segoe UI"/>
              </a:defRPr>
            </a:pPr>
            <a:r>
              <a:rPr sz="1400" b="0">
                <a:solidFill>
                  <a:srgbClr val="0F172A"/>
                </a:solidFill>
                <a:latin typeface="Segoe UI"/>
              </a:rPr>
              <a:t>• Hacer requests con OpenAI client apuntando a vLLM.</a:t>
            </a:r>
          </a:p>
          <a:p>
            <a:pPr>
              <a:spcAft>
                <a:spcPts val="800"/>
              </a:spcAft>
              <a:defRPr sz="1400" b="0">
                <a:solidFill>
                  <a:srgbClr val="0F172A"/>
                </a:solidFill>
                <a:latin typeface="Segoe UI"/>
              </a:defRPr>
            </a:pPr>
            <a:r>
              <a:rPr sz="1400" b="0">
                <a:solidFill>
                  <a:srgbClr val="0F172A"/>
                </a:solidFill>
                <a:latin typeface="Segoe UI"/>
              </a:rPr>
              <a:t>• Aplicar continuous batching y entender ganancia de throughput.</a:t>
            </a:r>
          </a:p>
          <a:p>
            <a:pPr>
              <a:spcAft>
                <a:spcPts val="800"/>
              </a:spcAft>
              <a:defRPr sz="1400" b="0">
                <a:solidFill>
                  <a:srgbClr val="0F172A"/>
                </a:solidFill>
                <a:latin typeface="Segoe UI"/>
              </a:defRPr>
            </a:pPr>
            <a:r>
              <a:rPr sz="1400" b="0">
                <a:solidFill>
                  <a:srgbClr val="0F172A"/>
                </a:solidFill>
                <a:latin typeface="Segoe UI"/>
              </a:rPr>
              <a:t>• Servir modelos cuantizados (AWQ, GPTQ, FP8) para reducir VRAM.</a:t>
            </a:r>
          </a:p>
          <a:p>
            <a:pPr>
              <a:spcAft>
                <a:spcPts val="800"/>
              </a:spcAft>
              <a:defRPr sz="1400" b="0">
                <a:solidFill>
                  <a:srgbClr val="0F172A"/>
                </a:solidFill>
                <a:latin typeface="Segoe UI"/>
              </a:defRPr>
            </a:pPr>
            <a:r>
              <a:rPr sz="1400" b="0">
                <a:solidFill>
                  <a:srgbClr val="0F172A"/>
                </a:solidFill>
                <a:latin typeface="Segoe UI"/>
              </a:rPr>
              <a:t>• Activar structured outputs con guided_json (JSON schema enforced).</a:t>
            </a:r>
          </a:p>
        </p:txBody>
      </p:sp>
    </p:spTree>
  </p:cSld>
  <p:clrMapOvr>
    <a:masterClrMapping/>
  </p:clrMapOvr>
</p:sld>
</file>

<file path=ppt/slides/slide26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151 — vLLM y TGI: serving de LLMs en producción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KV cache: por qué crece con secuencia.</a:t>
            </a:r>
          </a:p>
          <a:p>
            <a:pPr>
              <a:spcAft>
                <a:spcPts val="1000"/>
              </a:spcAft>
              <a:defRPr sz="1600" b="0">
                <a:solidFill>
                  <a:srgbClr val="0F172A"/>
                </a:solidFill>
                <a:latin typeface="Segoe UI"/>
              </a:defRPr>
            </a:pPr>
            <a:r>
              <a:rPr sz="1600" b="0">
                <a:solidFill>
                  <a:srgbClr val="0F172A"/>
                </a:solidFill>
                <a:latin typeface="Segoe UI"/>
              </a:rPr>
              <a:t>• PagedAttention (vLLM): page table como OS → no fragmentación.</a:t>
            </a:r>
          </a:p>
          <a:p>
            <a:pPr>
              <a:spcAft>
                <a:spcPts val="1000"/>
              </a:spcAft>
              <a:defRPr sz="1600" b="0">
                <a:solidFill>
                  <a:srgbClr val="0F172A"/>
                </a:solidFill>
                <a:latin typeface="Segoe UI"/>
              </a:defRPr>
            </a:pPr>
            <a:r>
              <a:rPr sz="1600" b="0">
                <a:solidFill>
                  <a:srgbClr val="0F172A"/>
                </a:solidFill>
                <a:latin typeface="Segoe UI"/>
              </a:rPr>
              <a:t>• Continuous batching: nuevos requests entran sin esperar al batch.</a:t>
            </a:r>
          </a:p>
          <a:p>
            <a:pPr>
              <a:spcAft>
                <a:spcPts val="1000"/>
              </a:spcAft>
              <a:defRPr sz="1600" b="0">
                <a:solidFill>
                  <a:srgbClr val="0F172A"/>
                </a:solidFill>
                <a:latin typeface="Segoe UI"/>
              </a:defRPr>
            </a:pPr>
            <a:r>
              <a:rPr sz="1600" b="0">
                <a:solidFill>
                  <a:srgbClr val="0F172A"/>
                </a:solidFill>
                <a:latin typeface="Segoe UI"/>
              </a:rPr>
              <a:t>• Prefill (compute KV) vs decode (1 token/step).</a:t>
            </a:r>
          </a:p>
          <a:p>
            <a:pPr>
              <a:spcAft>
                <a:spcPts val="1000"/>
              </a:spcAft>
              <a:defRPr sz="1600" b="0">
                <a:solidFill>
                  <a:srgbClr val="0F172A"/>
                </a:solidFill>
                <a:latin typeface="Segoe UI"/>
              </a:defRPr>
            </a:pPr>
            <a:r>
              <a:rPr sz="1600" b="0">
                <a:solidFill>
                  <a:srgbClr val="0F172A"/>
                </a:solidFill>
                <a:latin typeface="Segoe UI"/>
              </a:rPr>
              <a:t>• Speculative decoding: predecir N tokens, verificar con modelo grande.</a:t>
            </a:r>
          </a:p>
          <a:p>
            <a:pPr>
              <a:spcAft>
                <a:spcPts val="1000"/>
              </a:spcAft>
              <a:defRPr sz="1600" b="0">
                <a:solidFill>
                  <a:srgbClr val="0F172A"/>
                </a:solidFill>
                <a:latin typeface="Segoe UI"/>
              </a:defRPr>
            </a:pPr>
            <a:r>
              <a:rPr sz="1600" b="0">
                <a:solidFill>
                  <a:srgbClr val="0F172A"/>
                </a:solidFill>
                <a:latin typeface="Segoe UI"/>
              </a:rPr>
              <a:t>• Quantization: FP8 (H100), AWQ/GPTQ (4-bit weight-only).</a:t>
            </a:r>
          </a:p>
        </p:txBody>
      </p:sp>
    </p:spTree>
  </p:cSld>
  <p:clrMapOvr>
    <a:masterClrMapping/>
  </p:clrMapOvr>
</p:sld>
</file>

<file path=ppt/slides/slide26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151 — vLLM y TGI: serving de LLMs en producción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Simulamos continuous batching y PagedAttention con asyncio + colas. La API real de vLLM se muestra en markdown.</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 asyncio, time, random</a:t>
            </a:r>
          </a:p>
          <a:p>
            <a:pPr>
              <a:defRPr sz="1200" b="0">
                <a:solidFill>
                  <a:srgbClr val="F8FAFC"/>
                </a:solidFill>
                <a:latin typeface="Courier New"/>
              </a:defRPr>
            </a:pPr>
            <a:r>
              <a:rPr sz="1200" b="0">
                <a:solidFill>
                  <a:srgbClr val="F8FAFC"/>
                </a:solidFill>
                <a:latin typeface="Courier New"/>
              </a:rPr>
              <a:t>from collections import deque</a:t>
            </a:r>
          </a:p>
          <a:p>
            <a:pPr>
              <a:defRPr sz="1200" b="0">
                <a:solidFill>
                  <a:srgbClr val="F8FAFC"/>
                </a:solidFill>
                <a:latin typeface="Courier New"/>
              </a:defRPr>
            </a:pPr>
            <a:r>
              <a:rPr sz="1200" b="0">
                <a:solidFill>
                  <a:srgbClr val="F8FAFC"/>
                </a:solidFill>
                <a:latin typeface="Courier New"/>
              </a:rPr>
              <a:t>random.seed(42); np.random.seed(42)</a:t>
            </a:r>
          </a:p>
        </p:txBody>
      </p:sp>
    </p:spTree>
  </p:cSld>
  <p:clrMapOvr>
    <a:masterClrMapping/>
  </p:clrMapOvr>
</p:sld>
</file>

<file path=ppt/slides/slide26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151 — vLLM y TGI: serving de LLMs en producción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vLLM básico: python -m vllm.entrypoints.openai.api_server --model mistralai/Mistral-7B-Instruct-v0.2.</a:t>
            </a:r>
          </a:p>
          <a:p>
            <a:pPr>
              <a:spcAft>
                <a:spcPts val="800"/>
              </a:spcAft>
              <a:defRPr sz="1400" b="0">
                <a:solidFill>
                  <a:srgbClr val="0F172A"/>
                </a:solidFill>
                <a:latin typeface="Segoe UI"/>
              </a:defRPr>
            </a:pPr>
            <a:r>
              <a:rPr sz="1400" b="0">
                <a:solidFill>
                  <a:srgbClr val="0F172A"/>
                </a:solidFill>
                <a:latin typeface="Segoe UI"/>
              </a:rPr>
              <a:t>• Continuous batching benchmark: 100 requests paralelos vs 1 a la vez.</a:t>
            </a:r>
          </a:p>
          <a:p>
            <a:pPr>
              <a:spcAft>
                <a:spcPts val="800"/>
              </a:spcAft>
              <a:defRPr sz="1400" b="0">
                <a:solidFill>
                  <a:srgbClr val="0F172A"/>
                </a:solidFill>
                <a:latin typeface="Segoe UI"/>
              </a:defRPr>
            </a:pPr>
            <a:r>
              <a:rPr sz="1400" b="0">
                <a:solidFill>
                  <a:srgbClr val="0F172A"/>
                </a:solidFill>
                <a:latin typeface="Segoe UI"/>
              </a:rPr>
              <a:t>• AWQ quantization: cargar TheBloke/Mistral-7B-Instruct-v0.2-AWQ.</a:t>
            </a:r>
          </a:p>
          <a:p>
            <a:pPr>
              <a:spcAft>
                <a:spcPts val="800"/>
              </a:spcAft>
              <a:defRPr sz="1400" b="0">
                <a:solidFill>
                  <a:srgbClr val="0F172A"/>
                </a:solidFill>
                <a:latin typeface="Segoe UI"/>
              </a:defRPr>
            </a:pPr>
            <a:r>
              <a:rPr sz="1400" b="0">
                <a:solidFill>
                  <a:srgbClr val="0F172A"/>
                </a:solidFill>
                <a:latin typeface="Segoe UI"/>
              </a:rPr>
              <a:t>• Structured JSON output: extra_body={'guided_json': {schema}} → forced JSON valid.</a:t>
            </a:r>
          </a:p>
          <a:p>
            <a:pPr>
              <a:spcAft>
                <a:spcPts val="800"/>
              </a:spcAft>
              <a:defRPr sz="1400" b="0">
                <a:solidFill>
                  <a:srgbClr val="0F172A"/>
                </a:solidFill>
                <a:latin typeface="Segoe UI"/>
              </a:defRPr>
            </a:pPr>
            <a:r>
              <a:rPr sz="1400" b="0">
                <a:solidFill>
                  <a:srgbClr val="0F172A"/>
                </a:solidFill>
                <a:latin typeface="Segoe UI"/>
              </a:rPr>
              <a:t>• TGI: docker run --gpus all ghcr.io/huggingface/text-generation-inference:latest --model-id X.</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Levantar server vLLM.</a:t>
            </a:r>
          </a:p>
          <a:p>
            <a:pPr>
              <a:spcAft>
                <a:spcPts val="800"/>
              </a:spcAft>
              <a:defRPr sz="1400" b="0">
                <a:solidFill>
                  <a:srgbClr val="0F172A"/>
                </a:solidFill>
                <a:latin typeface="Segoe UI"/>
              </a:defRPr>
            </a:pPr>
            <a:r>
              <a:rPr sz="1400" b="0">
                <a:solidFill>
                  <a:srgbClr val="0F172A"/>
                </a:solidFill>
                <a:latin typeface="Segoe UI"/>
              </a:rPr>
              <a:t>• 50 prompts batch en paralelo desde cliente.</a:t>
            </a:r>
          </a:p>
          <a:p>
            <a:pPr>
              <a:spcAft>
                <a:spcPts val="800"/>
              </a:spcAft>
              <a:defRPr sz="1400" b="0">
                <a:solidFill>
                  <a:srgbClr val="0F172A"/>
                </a:solidFill>
                <a:latin typeface="Segoe UI"/>
              </a:defRPr>
            </a:pPr>
            <a:r>
              <a:rPr sz="1400" b="0">
                <a:solidFill>
                  <a:srgbClr val="0F172A"/>
                </a:solidFill>
                <a:latin typeface="Segoe UI"/>
              </a:rPr>
              <a:t>• Medir throughput (tokens/sec total).</a:t>
            </a:r>
          </a:p>
          <a:p>
            <a:pPr>
              <a:spcAft>
                <a:spcPts val="800"/>
              </a:spcAft>
              <a:defRPr sz="1400" b="0">
                <a:solidFill>
                  <a:srgbClr val="0F172A"/>
                </a:solidFill>
                <a:latin typeface="Segoe UI"/>
              </a:defRPr>
            </a:pPr>
            <a:r>
              <a:rPr sz="1400" b="0">
                <a:solidFill>
                  <a:srgbClr val="0F172A"/>
                </a:solidFill>
                <a:latin typeface="Segoe UI"/>
              </a:rPr>
              <a:t>• Comparar contra transformers.pipeline generate.</a:t>
            </a:r>
          </a:p>
          <a:p>
            <a:pPr>
              <a:spcAft>
                <a:spcPts val="800"/>
              </a:spcAft>
              <a:defRPr sz="1400" b="0">
                <a:solidFill>
                  <a:srgbClr val="0F172A"/>
                </a:solidFill>
                <a:latin typeface="Segoe UI"/>
              </a:defRPr>
            </a:pPr>
            <a:r>
              <a:rPr sz="1400" b="0">
                <a:solidFill>
                  <a:srgbClr val="0F172A"/>
                </a:solidFill>
                <a:latin typeface="Segoe UI"/>
              </a:rPr>
              <a:t>• Activar guided_json para una tarea específica.</a:t>
            </a:r>
          </a:p>
        </p:txBody>
      </p:sp>
    </p:spTree>
  </p:cSld>
  <p:clrMapOvr>
    <a:masterClrMapping/>
  </p:clrMapOvr>
</p:sld>
</file>

<file path=ppt/slides/slide26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152</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152 — RAG básico y embeddings (+ hybrid search, re-ranking, MCP)</a:t>
            </a:r>
          </a:p>
        </p:txBody>
      </p:sp>
    </p:spTree>
  </p:cSld>
  <p:clrMapOvr>
    <a:masterClrMapping/>
  </p:clrMapOvr>
</p:sld>
</file>

<file path=ppt/slides/slide26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152 — RAG básico y embeddings (+ hybrid search, re-ranking, MCP)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Lewis et al. (2020) RAG paper + LlamaIndex / LangChain docs + Anthropic MCP spec.  Duración estimada: 100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Construir un sistema RAG (Retrieval-Augmented Generation) — pipeline que enriquece a un LLM con conocimiento externo: documentos propios, base de datos, web. Pipeline: embedding los docs → almacenar en vector DB → al query, hacer retrieval de los k más relevantes → inyectar como contexto al LLM → respuesta basada en docs. Conocer mejoras modernas: hybrid search (denso + sparse), cross-encoder re-ranking, y el Model Context Protocol (MCP) que estandariza la conexión LLM-herramientas.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Generar embeddings de texto con sentence-transformers o modelos HF.</a:t>
            </a:r>
          </a:p>
          <a:p>
            <a:pPr>
              <a:spcAft>
                <a:spcPts val="800"/>
              </a:spcAft>
              <a:defRPr sz="1400" b="0">
                <a:solidFill>
                  <a:srgbClr val="0F172A"/>
                </a:solidFill>
                <a:latin typeface="Segoe UI"/>
              </a:defRPr>
            </a:pPr>
            <a:r>
              <a:rPr sz="1400" b="0">
                <a:solidFill>
                  <a:srgbClr val="0F172A"/>
                </a:solidFill>
                <a:latin typeface="Segoe UI"/>
              </a:rPr>
              <a:t>• Almacenar y buscar embeddings con FAISS, Chroma, Pinecone, Qdrant, o pgvector.</a:t>
            </a:r>
          </a:p>
          <a:p>
            <a:pPr>
              <a:spcAft>
                <a:spcPts val="800"/>
              </a:spcAft>
              <a:defRPr sz="1400" b="0">
                <a:solidFill>
                  <a:srgbClr val="0F172A"/>
                </a:solidFill>
                <a:latin typeface="Segoe UI"/>
              </a:defRPr>
            </a:pPr>
            <a:r>
              <a:rPr sz="1400" b="0">
                <a:solidFill>
                  <a:srgbClr val="0F172A"/>
                </a:solidFill>
                <a:latin typeface="Segoe UI"/>
              </a:rPr>
              <a:t>• Construir el flujo query → embed → top-k → context → LLM.</a:t>
            </a:r>
          </a:p>
          <a:p>
            <a:pPr>
              <a:spcAft>
                <a:spcPts val="800"/>
              </a:spcAft>
              <a:defRPr sz="1400" b="0">
                <a:solidFill>
                  <a:srgbClr val="0F172A"/>
                </a:solidFill>
                <a:latin typeface="Segoe UI"/>
              </a:defRPr>
            </a:pPr>
            <a:r>
              <a:rPr sz="1400" b="0">
                <a:solidFill>
                  <a:srgbClr val="0F172A"/>
                </a:solidFill>
                <a:latin typeface="Segoe UI"/>
              </a:rPr>
              <a:t>• Aplicar hybrid search: combinar BM25 (sparse) con embeddings (dense) → mejor recall.</a:t>
            </a:r>
          </a:p>
          <a:p>
            <a:pPr>
              <a:spcAft>
                <a:spcPts val="800"/>
              </a:spcAft>
              <a:defRPr sz="1400" b="0">
                <a:solidFill>
                  <a:srgbClr val="0F172A"/>
                </a:solidFill>
                <a:latin typeface="Segoe UI"/>
              </a:defRPr>
            </a:pPr>
            <a:r>
              <a:rPr sz="1400" b="0">
                <a:solidFill>
                  <a:srgbClr val="0F172A"/>
                </a:solidFill>
                <a:latin typeface="Segoe UI"/>
              </a:rPr>
              <a:t>• Aplicar cross-encoder re-ranking sobre los top-100 retornados para promover los top-10 reales.</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103 — Keras Functional API y Subclassing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Wide &amp; Deep: implementá el modelo de Cheng et al.</a:t>
            </a:r>
          </a:p>
          <a:p>
            <a:pPr>
              <a:spcAft>
                <a:spcPts val="800"/>
              </a:spcAft>
              <a:defRPr sz="1400" b="0">
                <a:solidFill>
                  <a:srgbClr val="0F172A"/>
                </a:solidFill>
                <a:latin typeface="Segoe UI"/>
              </a:defRPr>
            </a:pPr>
            <a:r>
              <a:rPr sz="1400" b="0">
                <a:solidFill>
                  <a:srgbClr val="0F172A"/>
                </a:solidFill>
                <a:latin typeface="Segoe UI"/>
              </a:rPr>
              <a:t>• Multi-output: predecir simultáneamente precio (regresión) Y rango de precio (clasificación 3 clases) sobre California Housing.</a:t>
            </a:r>
          </a:p>
          <a:p>
            <a:pPr>
              <a:spcAft>
                <a:spcPts val="800"/>
              </a:spcAft>
              <a:defRPr sz="1400" b="0">
                <a:solidFill>
                  <a:srgbClr val="0F172A"/>
                </a:solidFill>
                <a:latin typeface="Segoe UI"/>
              </a:defRPr>
            </a:pPr>
            <a:r>
              <a:rPr sz="1400" b="0">
                <a:solidFill>
                  <a:srgbClr val="0F172A"/>
                </a:solidFill>
                <a:latin typeface="Segoe UI"/>
              </a:rPr>
              <a:t>• Capa compartida (siamese): dos imágenes de entrada → mismo encoder Dense(64) aplicado a ambas → concatenar embeddings → clasificación "same/different".</a:t>
            </a:r>
          </a:p>
          <a:p>
            <a:pPr>
              <a:spcAft>
                <a:spcPts val="800"/>
              </a:spcAft>
              <a:defRPr sz="1400" b="0">
                <a:solidFill>
                  <a:srgbClr val="0F172A"/>
                </a:solidFill>
                <a:latin typeface="Segoe UI"/>
              </a:defRPr>
            </a:pPr>
            <a:r>
              <a:rPr sz="1400" b="0">
                <a:solidFill>
                  <a:srgbClr val="0F172A"/>
                </a:solidFill>
                <a:latin typeface="Segoe UI"/>
              </a:rPr>
              <a:t>• ResBlock con Subclassing: implementá una clase ResBlock(Layer) con dos Dense y skip connection.</a:t>
            </a:r>
          </a:p>
          <a:p>
            <a:pPr>
              <a:spcAft>
                <a:spcPts val="800"/>
              </a:spcAft>
              <a:defRPr sz="1400" b="0">
                <a:solidFill>
                  <a:srgbClr val="0F172A"/>
                </a:solidFill>
                <a:latin typeface="Segoe UI"/>
              </a:defRPr>
            </a:pPr>
            <a:r>
              <a:rPr sz="1400" b="0">
                <a:solidFill>
                  <a:srgbClr val="0F172A"/>
                </a:solidFill>
                <a:latin typeface="Segoe UI"/>
              </a:rPr>
              <a:t>• plot_model: graficá el modelo Wide &amp; Deep con keras.utils.plot_model(model, show_shapes=True).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Predecir median_house_value (regresión, loss MSE).</a:t>
            </a:r>
          </a:p>
          <a:p>
            <a:pPr>
              <a:spcAft>
                <a:spcPts val="800"/>
              </a:spcAft>
              <a:defRPr sz="1400" b="0">
                <a:solidFill>
                  <a:srgbClr val="0F172A"/>
                </a:solidFill>
                <a:latin typeface="Segoe UI"/>
              </a:defRPr>
            </a:pPr>
            <a:r>
              <a:rPr sz="1400" b="0">
                <a:solidFill>
                  <a:srgbClr val="0F172A"/>
                </a:solidFill>
                <a:latin typeface="Segoe UI"/>
              </a:rPr>
              <a:t>• Predecir expensive (binario: above/below mediana, loss BCE).</a:t>
            </a:r>
          </a:p>
          <a:p>
            <a:pPr>
              <a:spcAft>
                <a:spcPts val="800"/>
              </a:spcAft>
              <a:defRPr sz="1400" b="0">
                <a:solidFill>
                  <a:srgbClr val="0F172A"/>
                </a:solidFill>
                <a:latin typeface="Segoe UI"/>
              </a:defRPr>
            </a:pPr>
            <a:r>
              <a:rPr sz="1400" b="0">
                <a:solidFill>
                  <a:srgbClr val="0F172A"/>
                </a:solidFill>
                <a:latin typeface="Segoe UI"/>
              </a:rPr>
              <a:t>• Compartir las 2 primeras capas Dense (representación común) y luego ramificar.</a:t>
            </a:r>
          </a:p>
          <a:p>
            <a:pPr>
              <a:spcAft>
                <a:spcPts val="800"/>
              </a:spcAft>
              <a:defRPr sz="1400" b="0">
                <a:solidFill>
                  <a:srgbClr val="0F172A"/>
                </a:solidFill>
                <a:latin typeface="Segoe UI"/>
              </a:defRPr>
            </a:pPr>
            <a:r>
              <a:rPr sz="1400" b="0">
                <a:solidFill>
                  <a:srgbClr val="0F172A"/>
                </a:solidFill>
                <a:latin typeface="Segoe UI"/>
              </a:rPr>
              <a:t>• Compilar con loss=[mse, bce], loss_weights=[0.7, 0.3].</a:t>
            </a:r>
          </a:p>
          <a:p>
            <a:pPr>
              <a:spcAft>
                <a:spcPts val="800"/>
              </a:spcAft>
              <a:defRPr sz="1400" b="0">
                <a:solidFill>
                  <a:srgbClr val="0F172A"/>
                </a:solidFill>
                <a:latin typeface="Segoe UI"/>
              </a:defRPr>
            </a:pPr>
            <a:r>
              <a:rPr sz="1400" b="0">
                <a:solidFill>
                  <a:srgbClr val="0F172A"/>
                </a:solidFill>
                <a:latin typeface="Segoe UI"/>
              </a:rPr>
              <a:t>• Entrenar y reportar MAE + accuracy.</a:t>
            </a:r>
          </a:p>
        </p:txBody>
      </p:sp>
    </p:spTree>
  </p:cSld>
  <p:clrMapOvr>
    <a:masterClrMapping/>
  </p:clrMapOvr>
</p:sld>
</file>

<file path=ppt/slides/slide27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152 — RAG básico y embeddings (+ hybrid search, re-ranking, MCP)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Por qué RAG: LLMs no saben de documentos privados; entrenar fine-tune no escala para conocimiento dinámico.</a:t>
            </a:r>
          </a:p>
          <a:p>
            <a:pPr>
              <a:spcAft>
                <a:spcPts val="1000"/>
              </a:spcAft>
              <a:defRPr sz="1600" b="0">
                <a:solidFill>
                  <a:srgbClr val="0F172A"/>
                </a:solidFill>
                <a:latin typeface="Segoe UI"/>
              </a:defRPr>
            </a:pPr>
            <a:r>
              <a:rPr sz="1600" b="0">
                <a:solidFill>
                  <a:srgbClr val="0F172A"/>
                </a:solidFill>
                <a:latin typeface="Segoe UI"/>
              </a:rPr>
              <a:t>• Embeddings: vectores de dimensión ~768-1536.</a:t>
            </a:r>
          </a:p>
          <a:p>
            <a:pPr>
              <a:spcAft>
                <a:spcPts val="1000"/>
              </a:spcAft>
              <a:defRPr sz="1600" b="0">
                <a:solidFill>
                  <a:srgbClr val="0F172A"/>
                </a:solidFill>
                <a:latin typeface="Segoe UI"/>
              </a:defRPr>
            </a:pPr>
            <a:r>
              <a:rPr sz="1600" b="0">
                <a:solidFill>
                  <a:srgbClr val="0F172A"/>
                </a:solidFill>
                <a:latin typeface="Segoe UI"/>
              </a:rPr>
              <a:t>• Vector DBs: FAISS (in-memory), Chroma (local), Qdrant/Weaviate (server), pgvector (Postgres extension).</a:t>
            </a:r>
          </a:p>
          <a:p>
            <a:pPr>
              <a:spcAft>
                <a:spcPts val="1000"/>
              </a:spcAft>
              <a:defRPr sz="1600" b="0">
                <a:solidFill>
                  <a:srgbClr val="0F172A"/>
                </a:solidFill>
                <a:latin typeface="Segoe UI"/>
              </a:defRPr>
            </a:pPr>
            <a:r>
              <a:rPr sz="1600" b="0">
                <a:solidFill>
                  <a:srgbClr val="0F172A"/>
                </a:solidFill>
                <a:latin typeface="Segoe UI"/>
              </a:rPr>
              <a:t>• Chunking: dividir docs en piezas de ~200-1000 tokens.</a:t>
            </a:r>
          </a:p>
          <a:p>
            <a:pPr>
              <a:spcAft>
                <a:spcPts val="1000"/>
              </a:spcAft>
              <a:defRPr sz="1600" b="0">
                <a:solidFill>
                  <a:srgbClr val="0F172A"/>
                </a:solidFill>
                <a:latin typeface="Segoe UI"/>
              </a:defRPr>
            </a:pPr>
            <a:r>
              <a:rPr sz="1600" b="0">
                <a:solidFill>
                  <a:srgbClr val="0F172A"/>
                </a:solidFill>
                <a:latin typeface="Segoe UI"/>
              </a:rPr>
              <a:t>• Top-k retrieval + context window.</a:t>
            </a:r>
          </a:p>
          <a:p>
            <a:pPr>
              <a:spcAft>
                <a:spcPts val="1000"/>
              </a:spcAft>
              <a:defRPr sz="1600" b="0">
                <a:solidFill>
                  <a:srgbClr val="0F172A"/>
                </a:solidFill>
                <a:latin typeface="Segoe UI"/>
              </a:defRPr>
            </a:pPr>
            <a:r>
              <a:rPr sz="1600" b="0">
                <a:solidFill>
                  <a:srgbClr val="0F172A"/>
                </a:solidFill>
                <a:latin typeface="Segoe UI"/>
              </a:rPr>
              <a:t>• Complemento moderno: hybrid search, cross-encoder rerank, MCP.</a:t>
            </a:r>
          </a:p>
        </p:txBody>
      </p:sp>
    </p:spTree>
  </p:cSld>
  <p:clrMapOvr>
    <a:masterClrMapping/>
  </p:clrMapOvr>
</p:sld>
</file>

<file path=ppt/slides/slide27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152 — RAG básico y embeddings (+ hybrid search, re-ranking, MCP)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7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152 — RAG básico y embeddings (+ hybrid search, re-ranking, MCP)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Embed + index: con sentence-transformers/all-MiniLM-L6-v2, embeber 100 párrafos y guardarlos en Chroma.</a:t>
            </a:r>
          </a:p>
          <a:p>
            <a:pPr>
              <a:spcAft>
                <a:spcPts val="800"/>
              </a:spcAft>
              <a:defRPr sz="1400" b="0">
                <a:solidFill>
                  <a:srgbClr val="0F172A"/>
                </a:solidFill>
                <a:latin typeface="Segoe UI"/>
              </a:defRPr>
            </a:pPr>
            <a:r>
              <a:rPr sz="1400" b="0">
                <a:solidFill>
                  <a:srgbClr val="0F172A"/>
                </a:solidFill>
                <a:latin typeface="Segoe UI"/>
              </a:rPr>
              <a:t>• BM25 baseline: con rank_bm25, query y comparar resultados vs dense.</a:t>
            </a:r>
          </a:p>
          <a:p>
            <a:pPr>
              <a:spcAft>
                <a:spcPts val="800"/>
              </a:spcAft>
              <a:defRPr sz="1400" b="0">
                <a:solidFill>
                  <a:srgbClr val="0F172A"/>
                </a:solidFill>
                <a:latin typeface="Segoe UI"/>
              </a:defRPr>
            </a:pPr>
            <a:r>
              <a:rPr sz="1400" b="0">
                <a:solidFill>
                  <a:srgbClr val="0F172A"/>
                </a:solidFill>
                <a:latin typeface="Segoe UI"/>
              </a:rPr>
              <a:t>• Hybrid (RRF): combinar ambos.</a:t>
            </a:r>
          </a:p>
          <a:p>
            <a:pPr>
              <a:spcAft>
                <a:spcPts val="800"/>
              </a:spcAft>
              <a:defRPr sz="1400" b="0">
                <a:solidFill>
                  <a:srgbClr val="0F172A"/>
                </a:solidFill>
                <a:latin typeface="Segoe UI"/>
              </a:defRPr>
            </a:pPr>
            <a:r>
              <a:rPr sz="1400" b="0">
                <a:solidFill>
                  <a:srgbClr val="0F172A"/>
                </a:solidFill>
                <a:latin typeface="Segoe UI"/>
              </a:rPr>
              <a:t>• Cross-encoder rerank: tomar top-50 del paso 3, rerankar con cross-encoder/ms-marco-MiniLM-L-6-v2.</a:t>
            </a:r>
          </a:p>
          <a:p>
            <a:pPr>
              <a:spcAft>
                <a:spcPts val="800"/>
              </a:spcAft>
              <a:defRPr sz="1400" b="0">
                <a:solidFill>
                  <a:srgbClr val="0F172A"/>
                </a:solidFill>
                <a:latin typeface="Segoe UI"/>
              </a:defRPr>
            </a:pPr>
            <a:r>
              <a:rPr sz="1400" b="0">
                <a:solidFill>
                  <a:srgbClr val="0F172A"/>
                </a:solidFill>
                <a:latin typeface="Segoe UI"/>
              </a:rPr>
              <a:t>• RAG con LLM: top-5 → contexto + query → Claude o GPT → respuesta con citas.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Chunking + embedding + indexado en Chroma.</a:t>
            </a:r>
          </a:p>
          <a:p>
            <a:pPr>
              <a:spcAft>
                <a:spcPts val="800"/>
              </a:spcAft>
              <a:defRPr sz="1400" b="0">
                <a:solidFill>
                  <a:srgbClr val="0F172A"/>
                </a:solidFill>
                <a:latin typeface="Segoe UI"/>
              </a:defRPr>
            </a:pPr>
            <a:r>
              <a:rPr sz="1400" b="0">
                <a:solidFill>
                  <a:srgbClr val="0F172A"/>
                </a:solidFill>
                <a:latin typeface="Segoe UI"/>
              </a:rPr>
              <a:t>• Pipeline retrieval (dense), generate (LLM via API o vLLM local).</a:t>
            </a:r>
          </a:p>
          <a:p>
            <a:pPr>
              <a:spcAft>
                <a:spcPts val="800"/>
              </a:spcAft>
              <a:defRPr sz="1400" b="0">
                <a:solidFill>
                  <a:srgbClr val="0F172A"/>
                </a:solidFill>
                <a:latin typeface="Segoe UI"/>
              </a:defRPr>
            </a:pPr>
            <a:r>
              <a:rPr sz="1400" b="0">
                <a:solidFill>
                  <a:srgbClr val="0F172A"/>
                </a:solidFill>
                <a:latin typeface="Segoe UI"/>
              </a:rPr>
              <a:t>• 10 queries de prueba.</a:t>
            </a:r>
          </a:p>
          <a:p>
            <a:pPr>
              <a:spcAft>
                <a:spcPts val="800"/>
              </a:spcAft>
              <a:defRPr sz="1400" b="0">
                <a:solidFill>
                  <a:srgbClr val="0F172A"/>
                </a:solidFill>
                <a:latin typeface="Segoe UI"/>
              </a:defRPr>
            </a:pPr>
            <a:r>
              <a:rPr sz="1400" b="0">
                <a:solidFill>
                  <a:srgbClr val="0F172A"/>
                </a:solidFill>
                <a:latin typeface="Segoe UI"/>
              </a:rPr>
              <a:t>• Evaluar manualmente: ¿cuántas respuestas correctas con citas válidas?</a:t>
            </a:r>
          </a:p>
          <a:p>
            <a:pPr>
              <a:spcAft>
                <a:spcPts val="800"/>
              </a:spcAft>
              <a:defRPr sz="1400" b="0">
                <a:solidFill>
                  <a:srgbClr val="0F172A"/>
                </a:solidFill>
                <a:latin typeface="Segoe UI"/>
              </a:defRPr>
            </a:pPr>
            <a:r>
              <a:rPr sz="1400" b="0">
                <a:solidFill>
                  <a:srgbClr val="0F172A"/>
                </a:solidFill>
                <a:latin typeface="Segoe UI"/>
              </a:rPr>
              <a:t>• Bonus: agregar BM25 + cross-encoder rerank y medir mejora.</a:t>
            </a:r>
          </a:p>
        </p:txBody>
      </p:sp>
    </p:spTree>
  </p:cSld>
  <p:clrMapOvr>
    <a:masterClrMapping/>
  </p:clrMapOvr>
</p:sld>
</file>

<file path=ppt/slides/slide27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153</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153 — MCP (Model Context Protocol): herramientas y datos para LLMs</a:t>
            </a:r>
          </a:p>
        </p:txBody>
      </p:sp>
    </p:spTree>
  </p:cSld>
  <p:clrMapOvr>
    <a:masterClrMapping/>
  </p:clrMapOvr>
</p:sld>
</file>

<file path=ppt/slides/slide27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153 — MCP (Model Context Protocol): herramientas y datos para LLMs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MCP spec (Anthropic 2024).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Aprender MCP (Model Context Protocol) — estándar abierto publicado por Anthropic en noviembre 2024 que define cómo un LLM se conecta a herramientas externas (filesystems, databases, APIs, search engines, etc.). Antes de MCP, cada framework (LangChain, LlamaIndex, OpenAI plugins) tenía API propia. MCP unifica → portabilidad entre LLMs y clients.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Explicar la arquitectura MCP: client, server, resources, tools, prompts.</a:t>
            </a:r>
          </a:p>
          <a:p>
            <a:pPr>
              <a:spcAft>
                <a:spcPts val="800"/>
              </a:spcAft>
              <a:defRPr sz="1400" b="0">
                <a:solidFill>
                  <a:srgbClr val="0F172A"/>
                </a:solidFill>
                <a:latin typeface="Segoe UI"/>
              </a:defRPr>
            </a:pPr>
            <a:r>
              <a:rPr sz="1400" b="0">
                <a:solidFill>
                  <a:srgbClr val="0F172A"/>
                </a:solidFill>
                <a:latin typeface="Segoe UI"/>
              </a:rPr>
              <a:t>• Conectar MCP servers existentes a Claude Desktop, Cursor, Zed.</a:t>
            </a:r>
          </a:p>
          <a:p>
            <a:pPr>
              <a:spcAft>
                <a:spcPts val="800"/>
              </a:spcAft>
              <a:defRPr sz="1400" b="0">
                <a:solidFill>
                  <a:srgbClr val="0F172A"/>
                </a:solidFill>
                <a:latin typeface="Segoe UI"/>
              </a:defRPr>
            </a:pPr>
            <a:r>
              <a:rPr sz="1400" b="0">
                <a:solidFill>
                  <a:srgbClr val="0F172A"/>
                </a:solidFill>
                <a:latin typeface="Segoe UI"/>
              </a:rPr>
              <a:t>• Escribir un MCP server propio en Python (con fastmcp).</a:t>
            </a:r>
          </a:p>
          <a:p>
            <a:pPr>
              <a:spcAft>
                <a:spcPts val="800"/>
              </a:spcAft>
              <a:defRPr sz="1400" b="0">
                <a:solidFill>
                  <a:srgbClr val="0F172A"/>
                </a:solidFill>
                <a:latin typeface="Segoe UI"/>
              </a:defRPr>
            </a:pPr>
            <a:r>
              <a:rPr sz="1400" b="0">
                <a:solidFill>
                  <a:srgbClr val="0F172A"/>
                </a:solidFill>
                <a:latin typeface="Segoe UI"/>
              </a:rPr>
              <a:t>• Diferenciar MCP de tool use clásico de OpenAI / LangChain.</a:t>
            </a:r>
          </a:p>
          <a:p>
            <a:pPr>
              <a:spcAft>
                <a:spcPts val="800"/>
              </a:spcAft>
              <a:defRPr sz="1400" b="0">
                <a:solidFill>
                  <a:srgbClr val="0F172A"/>
                </a:solidFill>
                <a:latin typeface="Segoe UI"/>
              </a:defRPr>
            </a:pPr>
            <a:r>
              <a:rPr sz="1400" b="0">
                <a:solidFill>
                  <a:srgbClr val="0F172A"/>
                </a:solidFill>
                <a:latin typeface="Segoe UI"/>
              </a:rPr>
              <a:t>• Usar MCP servers populares: filesystem, postgres, git, slack, brave-search.</a:t>
            </a:r>
          </a:p>
        </p:txBody>
      </p:sp>
    </p:spTree>
  </p:cSld>
  <p:clrMapOvr>
    <a:masterClrMapping/>
  </p:clrMapOvr>
</p:sld>
</file>

<file path=ppt/slides/slide27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153 — MCP (Model Context Protocol): herramientas y datos para LLMs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Cliente (LLM app) vs Server (provee tools/resources/prompts).</a:t>
            </a:r>
          </a:p>
          <a:p>
            <a:pPr>
              <a:spcAft>
                <a:spcPts val="1000"/>
              </a:spcAft>
              <a:defRPr sz="1600" b="0">
                <a:solidFill>
                  <a:srgbClr val="0F172A"/>
                </a:solidFill>
                <a:latin typeface="Segoe UI"/>
              </a:defRPr>
            </a:pPr>
            <a:r>
              <a:rPr sz="1600" b="0">
                <a:solidFill>
                  <a:srgbClr val="0F172A"/>
                </a:solidFill>
                <a:latin typeface="Segoe UI"/>
              </a:rPr>
              <a:t>• Transport: stdio (local) y SSE (network).</a:t>
            </a:r>
          </a:p>
          <a:p>
            <a:pPr>
              <a:spcAft>
                <a:spcPts val="1000"/>
              </a:spcAft>
              <a:defRPr sz="1600" b="0">
                <a:solidFill>
                  <a:srgbClr val="0F172A"/>
                </a:solidFill>
                <a:latin typeface="Segoe UI"/>
              </a:defRPr>
            </a:pPr>
            <a:r>
              <a:rPr sz="1600" b="0">
                <a:solidFill>
                  <a:srgbClr val="0F172A"/>
                </a:solidFill>
                <a:latin typeface="Segoe UI"/>
              </a:rPr>
              <a:t>• Resources: read-only data (archivos, DB rows).</a:t>
            </a:r>
          </a:p>
          <a:p>
            <a:pPr>
              <a:spcAft>
                <a:spcPts val="1000"/>
              </a:spcAft>
              <a:defRPr sz="1600" b="0">
                <a:solidFill>
                  <a:srgbClr val="0F172A"/>
                </a:solidFill>
                <a:latin typeface="Segoe UI"/>
              </a:defRPr>
            </a:pPr>
            <a:r>
              <a:rPr sz="1600" b="0">
                <a:solidFill>
                  <a:srgbClr val="0F172A"/>
                </a:solidFill>
                <a:latin typeface="Segoe UI"/>
              </a:rPr>
              <a:t>• Tools: funciones invocables (search, write).</a:t>
            </a:r>
          </a:p>
          <a:p>
            <a:pPr>
              <a:spcAft>
                <a:spcPts val="1000"/>
              </a:spcAft>
              <a:defRPr sz="1600" b="0">
                <a:solidFill>
                  <a:srgbClr val="0F172A"/>
                </a:solidFill>
                <a:latin typeface="Segoe UI"/>
              </a:defRPr>
            </a:pPr>
            <a:r>
              <a:rPr sz="1600" b="0">
                <a:solidFill>
                  <a:srgbClr val="0F172A"/>
                </a:solidFill>
                <a:latin typeface="Segoe UI"/>
              </a:rPr>
              <a:t>• Prompts: templates reusables.</a:t>
            </a:r>
          </a:p>
          <a:p>
            <a:pPr>
              <a:spcAft>
                <a:spcPts val="1000"/>
              </a:spcAft>
              <a:defRPr sz="1600" b="0">
                <a:solidFill>
                  <a:srgbClr val="0F172A"/>
                </a:solidFill>
                <a:latin typeface="Segoe UI"/>
              </a:defRPr>
            </a:pPr>
            <a:r>
              <a:rPr sz="1600" b="0">
                <a:solidFill>
                  <a:srgbClr val="0F172A"/>
                </a:solidFill>
                <a:latin typeface="Segoe UI"/>
              </a:rPr>
              <a:t>• Discovery: el client descubre dinámicamente qué hay disponible.</a:t>
            </a:r>
          </a:p>
        </p:txBody>
      </p:sp>
    </p:spTree>
  </p:cSld>
  <p:clrMapOvr>
    <a:masterClrMapping/>
  </p:clrMapOvr>
</p:sld>
</file>

<file path=ppt/slides/slide27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153 — MCP (Model Context Protocol): herramientas y datos para LLMs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Implementamos un mini servidor y cliente MCP en Python: JSON-RPC sobre stdin/stdout (simulado in-process). Sin dependencias externas.</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json, re, uuid</a:t>
            </a:r>
          </a:p>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np.random.seed(42)</a:t>
            </a:r>
          </a:p>
        </p:txBody>
      </p:sp>
    </p:spTree>
  </p:cSld>
  <p:clrMapOvr>
    <a:masterClrMapping/>
  </p:clrMapOvr>
</p:sld>
</file>

<file path=ppt/slides/slide27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153 — MCP (Model Context Protocol): herramientas y datos para LLMs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Conectar server existente: instalar mcp-server-filesystem en Claude Desktop.</a:t>
            </a:r>
          </a:p>
          <a:p>
            <a:pPr>
              <a:spcAft>
                <a:spcPts val="800"/>
              </a:spcAft>
              <a:defRPr sz="1400" b="0">
                <a:solidFill>
                  <a:srgbClr val="0F172A"/>
                </a:solidFill>
                <a:latin typeface="Segoe UI"/>
              </a:defRPr>
            </a:pPr>
            <a:r>
              <a:rPr sz="1400" b="0">
                <a:solidFill>
                  <a:srgbClr val="0F172A"/>
                </a:solidFill>
                <a:latin typeface="Segoe UI"/>
              </a:rPr>
              <a:t>• Server propio: con fastmcp, exponer un tool search_docs(query) sobre un corpus local.</a:t>
            </a:r>
          </a:p>
          <a:p>
            <a:pPr>
              <a:spcAft>
                <a:spcPts val="800"/>
              </a:spcAft>
              <a:defRPr sz="1400" b="0">
                <a:solidFill>
                  <a:srgbClr val="0F172A"/>
                </a:solidFill>
                <a:latin typeface="Segoe UI"/>
              </a:defRPr>
            </a:pPr>
            <a:r>
              <a:rPr sz="1400" b="0">
                <a:solidFill>
                  <a:srgbClr val="0F172A"/>
                </a:solidFill>
                <a:latin typeface="Segoe UI"/>
              </a:rPr>
              <a:t>• Resource: exponer archivos .md como resources lectura.</a:t>
            </a:r>
          </a:p>
          <a:p>
            <a:pPr>
              <a:spcAft>
                <a:spcPts val="800"/>
              </a:spcAft>
              <a:defRPr sz="1400" b="0">
                <a:solidFill>
                  <a:srgbClr val="0F172A"/>
                </a:solidFill>
                <a:latin typeface="Segoe UI"/>
              </a:defRPr>
            </a:pPr>
            <a:r>
              <a:rPr sz="1400" b="0">
                <a:solidFill>
                  <a:srgbClr val="0F172A"/>
                </a:solidFill>
                <a:latin typeface="Segoe UI"/>
              </a:rPr>
              <a:t>• Prompt template: definir summarize(file_uri) como prompt reusable.</a:t>
            </a:r>
          </a:p>
          <a:p>
            <a:pPr>
              <a:spcAft>
                <a:spcPts val="800"/>
              </a:spcAft>
              <a:defRPr sz="1400" b="0">
                <a:solidFill>
                  <a:srgbClr val="0F172A"/>
                </a:solidFill>
                <a:latin typeface="Segoe UI"/>
              </a:defRPr>
            </a:pPr>
            <a:r>
              <a:rPr sz="1400" b="0">
                <a:solidFill>
                  <a:srgbClr val="0F172A"/>
                </a:solidFill>
                <a:latin typeface="Segoe UI"/>
              </a:rPr>
              <a:t>• Multi-server: conectar 2-3 servers simultáneos a Claude Desktop; usar conjuntamente.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fastmcp con tool search(query) que usa el RAG de clase 129.</a:t>
            </a:r>
          </a:p>
          <a:p>
            <a:pPr>
              <a:spcAft>
                <a:spcPts val="800"/>
              </a:spcAft>
              <a:defRPr sz="1500" b="0">
                <a:solidFill>
                  <a:srgbClr val="0F172A"/>
                </a:solidFill>
                <a:latin typeface="Segoe UI"/>
              </a:defRPr>
            </a:pPr>
            <a:r>
              <a:rPr sz="1500" b="0">
                <a:solidFill>
                  <a:srgbClr val="0F172A"/>
                </a:solidFill>
                <a:latin typeface="Segoe UI"/>
              </a:rPr>
              <a:t>• Resource list_documents() que lista archivos indexados.</a:t>
            </a:r>
          </a:p>
          <a:p>
            <a:pPr>
              <a:spcAft>
                <a:spcPts val="800"/>
              </a:spcAft>
              <a:defRPr sz="1500" b="0">
                <a:solidFill>
                  <a:srgbClr val="0F172A"/>
                </a:solidFill>
                <a:latin typeface="Segoe UI"/>
              </a:defRPr>
            </a:pPr>
            <a:r>
              <a:rPr sz="1500" b="0">
                <a:solidFill>
                  <a:srgbClr val="0F172A"/>
                </a:solidFill>
                <a:latin typeface="Segoe UI"/>
              </a:rPr>
              <a:t>• Conectar a Claude Desktop; usarlo en una conversación.</a:t>
            </a:r>
          </a:p>
          <a:p>
            <a:pPr>
              <a:spcAft>
                <a:spcPts val="800"/>
              </a:spcAft>
              <a:defRPr sz="1500" b="0">
                <a:solidFill>
                  <a:srgbClr val="0F172A"/>
                </a:solidFill>
                <a:latin typeface="Segoe UI"/>
              </a:defRPr>
            </a:pPr>
            <a:r>
              <a:rPr sz="1500" b="0">
                <a:solidFill>
                  <a:srgbClr val="0F172A"/>
                </a:solidFill>
                <a:latin typeface="Segoe UI"/>
              </a:rPr>
              <a:t>• Comparar UX vs hacer RAG manual en código.</a:t>
            </a:r>
          </a:p>
        </p:txBody>
      </p:sp>
    </p:spTree>
  </p:cSld>
  <p:clrMapOvr>
    <a:masterClrMapping/>
  </p:clrMapOvr>
</p:sld>
</file>

<file path=ppt/slides/slide27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154</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154 — Agentes: tool use, ReAct, multi-agent</a:t>
            </a:r>
          </a:p>
        </p:txBody>
      </p:sp>
    </p:spTree>
  </p:cSld>
  <p:clrMapOvr>
    <a:masterClrMapping/>
  </p:clrMapOvr>
</p:sld>
</file>

<file path=ppt/slides/slide27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154 — Agentes: tool use, ReAct, multi-agent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Yao et al. (2023) ReAct + Schick et al. (2023) Toolformer + Anthropic agent patterns (2024).  Duración estimada: 95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Construir agentes con LLMs: el LLM planifica, invoca tools (funciones, MCP servers, APIs), observa los resultados y decide el siguiente paso. Cubrir el paradigma ReAct (Reasoning + Acting), tool use moderno (function calling structured), y patrones multi-agent (workflows, swarms, supervisores).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Definir tools con JSON schema; pasar a la API del LLM.</a:t>
            </a:r>
          </a:p>
          <a:p>
            <a:pPr>
              <a:spcAft>
                <a:spcPts val="800"/>
              </a:spcAft>
              <a:defRPr sz="1400" b="0">
                <a:solidFill>
                  <a:srgbClr val="0F172A"/>
                </a:solidFill>
                <a:latin typeface="Segoe UI"/>
              </a:defRPr>
            </a:pPr>
            <a:r>
              <a:rPr sz="1400" b="0">
                <a:solidFill>
                  <a:srgbClr val="0F172A"/>
                </a:solidFill>
                <a:latin typeface="Segoe UI"/>
              </a:rPr>
              <a:t>• Implementar loop ReAct manual: prompt → LLM → tool call → execute → observation → prompt.</a:t>
            </a:r>
          </a:p>
          <a:p>
            <a:pPr>
              <a:spcAft>
                <a:spcPts val="800"/>
              </a:spcAft>
              <a:defRPr sz="1400" b="0">
                <a:solidFill>
                  <a:srgbClr val="0F172A"/>
                </a:solidFill>
                <a:latin typeface="Segoe UI"/>
              </a:defRPr>
            </a:pPr>
            <a:r>
              <a:rPr sz="1400" b="0">
                <a:solidFill>
                  <a:srgbClr val="0F172A"/>
                </a:solidFill>
                <a:latin typeface="Segoe UI"/>
              </a:rPr>
              <a:t>• Usar LangGraph o AutoGen o CrewAI para orquestar multi-agent.</a:t>
            </a:r>
          </a:p>
          <a:p>
            <a:pPr>
              <a:spcAft>
                <a:spcPts val="800"/>
              </a:spcAft>
              <a:defRPr sz="1400" b="0">
                <a:solidFill>
                  <a:srgbClr val="0F172A"/>
                </a:solidFill>
                <a:latin typeface="Segoe UI"/>
              </a:defRPr>
            </a:pPr>
            <a:r>
              <a:rPr sz="1400" b="0">
                <a:solidFill>
                  <a:srgbClr val="0F172A"/>
                </a:solidFill>
                <a:latin typeface="Segoe UI"/>
              </a:rPr>
              <a:t>• Diseñar patrones: workflow (lineal), router (decide ruta), evaluator-optimizer (loop con auto-crítica).</a:t>
            </a:r>
          </a:p>
          <a:p>
            <a:pPr>
              <a:spcAft>
                <a:spcPts val="800"/>
              </a:spcAft>
              <a:defRPr sz="1400" b="0">
                <a:solidFill>
                  <a:srgbClr val="0F172A"/>
                </a:solidFill>
                <a:latin typeface="Segoe UI"/>
              </a:defRPr>
            </a:pPr>
            <a:r>
              <a:rPr sz="1400" b="0">
                <a:solidFill>
                  <a:srgbClr val="0F172A"/>
                </a:solidFill>
                <a:latin typeface="Segoe UI"/>
              </a:rPr>
              <a:t>• Reconocer cuándo NO usar agentes (tareas determinísticas → workflow simple; agentes solo si hace falta razonamiento dinámico).</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104</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104 — Callbacks, TensorBoard, guardar/restaurar modelos</a:t>
            </a:r>
          </a:p>
        </p:txBody>
      </p:sp>
    </p:spTree>
  </p:cSld>
  <p:clrMapOvr>
    <a:masterClrMapping/>
  </p:clrMapOvr>
</p:sld>
</file>

<file path=ppt/slides/slide28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154 — Agentes: tool use, ReAct, multi-agent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Tool use con OpenAI/Anthropic function calling.</a:t>
            </a:r>
          </a:p>
          <a:p>
            <a:pPr>
              <a:spcAft>
                <a:spcPts val="1000"/>
              </a:spcAft>
              <a:defRPr sz="1600" b="0">
                <a:solidFill>
                  <a:srgbClr val="0F172A"/>
                </a:solidFill>
                <a:latin typeface="Segoe UI"/>
              </a:defRPr>
            </a:pPr>
            <a:r>
              <a:rPr sz="1600" b="0">
                <a:solidFill>
                  <a:srgbClr val="0F172A"/>
                </a:solidFill>
                <a:latin typeface="Segoe UI"/>
              </a:rPr>
              <a:t>• ReAct prompt template.</a:t>
            </a:r>
          </a:p>
          <a:p>
            <a:pPr>
              <a:spcAft>
                <a:spcPts val="1000"/>
              </a:spcAft>
              <a:defRPr sz="1600" b="0">
                <a:solidFill>
                  <a:srgbClr val="0F172A"/>
                </a:solidFill>
                <a:latin typeface="Segoe UI"/>
              </a:defRPr>
            </a:pPr>
            <a:r>
              <a:rPr sz="1600" b="0">
                <a:solidFill>
                  <a:srgbClr val="0F172A"/>
                </a:solidFill>
                <a:latin typeface="Segoe UI"/>
              </a:rPr>
              <a:t>• Loops: while LLM produces tool_call, execute and feed observation.</a:t>
            </a:r>
          </a:p>
          <a:p>
            <a:pPr>
              <a:spcAft>
                <a:spcPts val="1000"/>
              </a:spcAft>
              <a:defRPr sz="1600" b="0">
                <a:solidFill>
                  <a:srgbClr val="0F172A"/>
                </a:solidFill>
                <a:latin typeface="Segoe UI"/>
              </a:defRPr>
            </a:pPr>
            <a:r>
              <a:rPr sz="1600" b="0">
                <a:solidFill>
                  <a:srgbClr val="0F172A"/>
                </a:solidFill>
                <a:latin typeface="Segoe UI"/>
              </a:rPr>
              <a:t>• LangGraph: state machines para agentes.</a:t>
            </a:r>
          </a:p>
          <a:p>
            <a:pPr>
              <a:spcAft>
                <a:spcPts val="1000"/>
              </a:spcAft>
              <a:defRPr sz="1600" b="0">
                <a:solidFill>
                  <a:srgbClr val="0F172A"/>
                </a:solidFill>
                <a:latin typeface="Segoe UI"/>
              </a:defRPr>
            </a:pPr>
            <a:r>
              <a:rPr sz="1600" b="0">
                <a:solidFill>
                  <a:srgbClr val="0F172A"/>
                </a:solidFill>
                <a:latin typeface="Segoe UI"/>
              </a:rPr>
              <a:t>• AutoGen / CrewAI: multi-agent frameworks.</a:t>
            </a:r>
          </a:p>
          <a:p>
            <a:pPr>
              <a:spcAft>
                <a:spcPts val="1000"/>
              </a:spcAft>
              <a:defRPr sz="1600" b="0">
                <a:solidFill>
                  <a:srgbClr val="0F172A"/>
                </a:solidFill>
                <a:latin typeface="Segoe UI"/>
              </a:defRPr>
            </a:pPr>
            <a:r>
              <a:rPr sz="1600" b="0">
                <a:solidFill>
                  <a:srgbClr val="0F172A"/>
                </a:solidFill>
                <a:latin typeface="Segoe UI"/>
              </a:rPr>
              <a:t>• Patrones (Anthropic 2024): prompt chaining, routing, parallelization, orchestrator-workers, evaluator-optimizer.</a:t>
            </a:r>
          </a:p>
          <a:p>
            <a:pPr>
              <a:spcAft>
                <a:spcPts val="1000"/>
              </a:spcAft>
              <a:defRPr sz="1600" b="0">
                <a:solidFill>
                  <a:srgbClr val="0F172A"/>
                </a:solidFill>
                <a:latin typeface="Segoe UI"/>
              </a:defRPr>
            </a:pPr>
            <a:r>
              <a:rPr sz="1600" b="0">
                <a:solidFill>
                  <a:srgbClr val="0F172A"/>
                </a:solidFill>
                <a:latin typeface="Segoe UI"/>
              </a:rPr>
              <a:t>• Token cost: agentes con loops pueden gastar mucho.</a:t>
            </a:r>
          </a:p>
        </p:txBody>
      </p:sp>
    </p:spTree>
  </p:cSld>
  <p:clrMapOvr>
    <a:masterClrMapping/>
  </p:clrMapOvr>
</p:sld>
</file>

<file path=ppt/slides/slide28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154 — Agentes: tool use, ReAct, multi-agent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Implementamos un loop ReAct desde scratch (sin LLM real, usando un mock determinístico) y luego 2 agentes coordinados por un manager.</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re, random</a:t>
            </a:r>
          </a:p>
          <a:p>
            <a:pPr>
              <a:defRPr sz="1200" b="0">
                <a:solidFill>
                  <a:srgbClr val="F8FAFC"/>
                </a:solidFill>
                <a:latin typeface="Courier New"/>
              </a:defRPr>
            </a:pPr>
            <a:r>
              <a:rPr sz="1200" b="0">
                <a:solidFill>
                  <a:srgbClr val="F8FAFC"/>
                </a:solidFill>
                <a:latin typeface="Courier New"/>
              </a:rPr>
              <a:t>random.seed(42)</a:t>
            </a:r>
          </a:p>
        </p:txBody>
      </p:sp>
    </p:spTree>
  </p:cSld>
  <p:clrMapOvr>
    <a:masterClrMapping/>
  </p:clrMapOvr>
</p:sld>
</file>

<file path=ppt/slides/slide28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154 — Agentes: tool use, ReAct, multi-agent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Tool básico: definir weather(city) y search(query) tools en Claude API.</a:t>
            </a:r>
          </a:p>
          <a:p>
            <a:pPr>
              <a:spcAft>
                <a:spcPts val="800"/>
              </a:spcAft>
              <a:defRPr sz="1400" b="0">
                <a:solidFill>
                  <a:srgbClr val="0F172A"/>
                </a:solidFill>
                <a:latin typeface="Segoe UI"/>
              </a:defRPr>
            </a:pPr>
            <a:r>
              <a:rPr sz="1400" b="0">
                <a:solidFill>
                  <a:srgbClr val="0F172A"/>
                </a:solidFill>
                <a:latin typeface="Segoe UI"/>
              </a:rPr>
              <a:t>• ReAct loop manual: implementar el loop sin librería, en Python puro.</a:t>
            </a:r>
          </a:p>
          <a:p>
            <a:pPr>
              <a:spcAft>
                <a:spcPts val="800"/>
              </a:spcAft>
              <a:defRPr sz="1400" b="0">
                <a:solidFill>
                  <a:srgbClr val="0F172A"/>
                </a:solidFill>
                <a:latin typeface="Segoe UI"/>
              </a:defRPr>
            </a:pPr>
            <a:r>
              <a:rPr sz="1400" b="0">
                <a:solidFill>
                  <a:srgbClr val="0F172A"/>
                </a:solidFill>
                <a:latin typeface="Segoe UI"/>
              </a:rPr>
              <a:t>• LangGraph: definir un grafo: router → tool → evaluator → end.</a:t>
            </a:r>
          </a:p>
          <a:p>
            <a:pPr>
              <a:spcAft>
                <a:spcPts val="800"/>
              </a:spcAft>
              <a:defRPr sz="1400" b="0">
                <a:solidFill>
                  <a:srgbClr val="0F172A"/>
                </a:solidFill>
                <a:latin typeface="Segoe UI"/>
              </a:defRPr>
            </a:pPr>
            <a:r>
              <a:rPr sz="1400" b="0">
                <a:solidFill>
                  <a:srgbClr val="0F172A"/>
                </a:solidFill>
                <a:latin typeface="Segoe UI"/>
              </a:rPr>
              <a:t>• Multi-agent (CrewAI): 3 agents (researcher, writer, editor) para producir un blog post.</a:t>
            </a:r>
          </a:p>
          <a:p>
            <a:pPr>
              <a:spcAft>
                <a:spcPts val="800"/>
              </a:spcAft>
              <a:defRPr sz="1400" b="0">
                <a:solidFill>
                  <a:srgbClr val="0F172A"/>
                </a:solidFill>
                <a:latin typeface="Segoe UI"/>
              </a:defRPr>
            </a:pPr>
            <a:r>
              <a:rPr sz="1400" b="0">
                <a:solidFill>
                  <a:srgbClr val="0F172A"/>
                </a:solidFill>
                <a:latin typeface="Segoe UI"/>
              </a:rPr>
              <a:t>• Evaluator-optimizer: agent que escribe + agent que critica + loop hasta approved=True.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Tools: web_search, fetch_url, extract_text, save_note.</a:t>
            </a:r>
          </a:p>
          <a:p>
            <a:pPr>
              <a:spcAft>
                <a:spcPts val="800"/>
              </a:spcAft>
              <a:defRPr sz="1500" b="0">
                <a:solidFill>
                  <a:srgbClr val="0F172A"/>
                </a:solidFill>
                <a:latin typeface="Segoe UI"/>
              </a:defRPr>
            </a:pPr>
            <a:r>
              <a:rPr sz="1500" b="0">
                <a:solidFill>
                  <a:srgbClr val="0F172A"/>
                </a:solidFill>
                <a:latin typeface="Segoe UI"/>
              </a:rPr>
              <a:t>• Prompt: "investigá X y produce un resumen de 200 palabras citando fuentes".</a:t>
            </a:r>
          </a:p>
          <a:p>
            <a:pPr>
              <a:spcAft>
                <a:spcPts val="800"/>
              </a:spcAft>
              <a:defRPr sz="1500" b="0">
                <a:solidFill>
                  <a:srgbClr val="0F172A"/>
                </a:solidFill>
                <a:latin typeface="Segoe UI"/>
              </a:defRPr>
            </a:pPr>
            <a:r>
              <a:rPr sz="1500" b="0">
                <a:solidFill>
                  <a:srgbClr val="0F172A"/>
                </a:solidFill>
                <a:latin typeface="Segoe UI"/>
              </a:rPr>
              <a:t>• Loop ReAct hasta produce el resumen.</a:t>
            </a:r>
          </a:p>
          <a:p>
            <a:pPr>
              <a:spcAft>
                <a:spcPts val="800"/>
              </a:spcAft>
              <a:defRPr sz="1500" b="0">
                <a:solidFill>
                  <a:srgbClr val="0F172A"/>
                </a:solidFill>
                <a:latin typeface="Segoe UI"/>
              </a:defRPr>
            </a:pPr>
            <a:r>
              <a:rPr sz="1500" b="0">
                <a:solidFill>
                  <a:srgbClr val="0F172A"/>
                </a:solidFill>
                <a:latin typeface="Segoe UI"/>
              </a:rPr>
              <a:t>• Reportar # de iteraciones, # de tool calls, costo en tokens.</a:t>
            </a:r>
          </a:p>
        </p:txBody>
      </p:sp>
    </p:spTree>
  </p:cSld>
  <p:clrMapOvr>
    <a:masterClrMapping/>
  </p:clrMapOvr>
</p:sld>
</file>

<file path=ppt/slides/slide28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155</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155 — LLM Evaluation: MMLU, MT-Bench, LLM-as-judge, evals propios</a:t>
            </a:r>
          </a:p>
        </p:txBody>
      </p:sp>
    </p:spTree>
  </p:cSld>
  <p:clrMapOvr>
    <a:masterClrMapping/>
  </p:clrMapOvr>
</p:sld>
</file>

<file path=ppt/slides/slide28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155 — LLM Evaluation: MMLU, MT-Bench, LLM-as-judge, evals propios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Hendrycks et al. (2021) MMLU + Zheng et al. (2023) MT-Bench + LMSys Arena.  Duración estimada: 85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Evaluar LLMs (propios o terceros) con rigor: benchmarks estándar (MMLU, HumanEval, GSM8K, MT-Bench, LMSys Arena), LLM-as-judge para casos open-ended, y evals propios específicos al dominio. Reconocer las trampas (data contamination, reward hacking, leaderboard hacking).</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Correr MMLU con lm-evaluation-harness sobre un modelo propio.</a:t>
            </a:r>
          </a:p>
          <a:p>
            <a:pPr>
              <a:spcAft>
                <a:spcPts val="800"/>
              </a:spcAft>
              <a:defRPr sz="1400" b="0">
                <a:solidFill>
                  <a:srgbClr val="0F172A"/>
                </a:solidFill>
                <a:latin typeface="Segoe UI"/>
              </a:defRPr>
            </a:pPr>
            <a:r>
              <a:rPr sz="1400" b="0">
                <a:solidFill>
                  <a:srgbClr val="0F172A"/>
                </a:solidFill>
                <a:latin typeface="Segoe UI"/>
              </a:rPr>
              <a:t>• Implementar LLM-as-judge con (prompt, response_A, response_B) → "cuál es mejor".</a:t>
            </a:r>
          </a:p>
          <a:p>
            <a:pPr>
              <a:spcAft>
                <a:spcPts val="800"/>
              </a:spcAft>
              <a:defRPr sz="1400" b="0">
                <a:solidFill>
                  <a:srgbClr val="0F172A"/>
                </a:solidFill>
                <a:latin typeface="Segoe UI"/>
              </a:defRPr>
            </a:pPr>
            <a:r>
              <a:rPr sz="1400" b="0">
                <a:solidFill>
                  <a:srgbClr val="0F172A"/>
                </a:solidFill>
                <a:latin typeface="Segoe UI"/>
              </a:rPr>
              <a:t>• Diseñar evals custom: cobertura por tema, casos edge, regresiones.</a:t>
            </a:r>
          </a:p>
          <a:p>
            <a:pPr>
              <a:spcAft>
                <a:spcPts val="800"/>
              </a:spcAft>
              <a:defRPr sz="1400" b="0">
                <a:solidFill>
                  <a:srgbClr val="0F172A"/>
                </a:solidFill>
                <a:latin typeface="Segoe UI"/>
              </a:defRPr>
            </a:pPr>
            <a:r>
              <a:rPr sz="1400" b="0">
                <a:solidFill>
                  <a:srgbClr val="0F172A"/>
                </a:solidFill>
                <a:latin typeface="Segoe UI"/>
              </a:rPr>
              <a:t>• Diferenciar classification metrics (accuracy on MCQs) de generation metrics (BLEU, ROUGE, BERTScore, LLM-judge).</a:t>
            </a:r>
          </a:p>
          <a:p>
            <a:pPr>
              <a:spcAft>
                <a:spcPts val="800"/>
              </a:spcAft>
              <a:defRPr sz="1400" b="0">
                <a:solidFill>
                  <a:srgbClr val="0F172A"/>
                </a:solidFill>
                <a:latin typeface="Segoe UI"/>
              </a:defRPr>
            </a:pPr>
            <a:r>
              <a:rPr sz="1400" b="0">
                <a:solidFill>
                  <a:srgbClr val="0F172A"/>
                </a:solidFill>
                <a:latin typeface="Segoe UI"/>
              </a:rPr>
              <a:t>• Reconocer data contamination (test set en pretraining) y leaderboard hacking.</a:t>
            </a:r>
          </a:p>
        </p:txBody>
      </p:sp>
    </p:spTree>
  </p:cSld>
  <p:clrMapOvr>
    <a:masterClrMapping/>
  </p:clrMapOvr>
</p:sld>
</file>

<file path=ppt/slides/slide28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155 — LLM Evaluation: MMLU, MT-Bench, LLM-as-judge, evals propios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MMLU: 57 dominios, multiple choice. Standard 2020-2023.</a:t>
            </a:r>
          </a:p>
          <a:p>
            <a:pPr>
              <a:spcAft>
                <a:spcPts val="1000"/>
              </a:spcAft>
              <a:defRPr sz="1600" b="0">
                <a:solidFill>
                  <a:srgbClr val="0F172A"/>
                </a:solidFill>
                <a:latin typeface="Segoe UI"/>
              </a:defRPr>
            </a:pPr>
            <a:r>
              <a:rPr sz="1600" b="0">
                <a:solidFill>
                  <a:srgbClr val="0F172A"/>
                </a:solidFill>
                <a:latin typeface="Segoe UI"/>
              </a:rPr>
              <a:t>• HumanEval: 164 problemas Python codegen.</a:t>
            </a:r>
          </a:p>
          <a:p>
            <a:pPr>
              <a:spcAft>
                <a:spcPts val="1000"/>
              </a:spcAft>
              <a:defRPr sz="1600" b="0">
                <a:solidFill>
                  <a:srgbClr val="0F172A"/>
                </a:solidFill>
                <a:latin typeface="Segoe UI"/>
              </a:defRPr>
            </a:pPr>
            <a:r>
              <a:rPr sz="1600" b="0">
                <a:solidFill>
                  <a:srgbClr val="0F172A"/>
                </a:solidFill>
                <a:latin typeface="Segoe UI"/>
              </a:rPr>
              <a:t>• GSM8K: math word problems.</a:t>
            </a:r>
          </a:p>
          <a:p>
            <a:pPr>
              <a:spcAft>
                <a:spcPts val="1000"/>
              </a:spcAft>
              <a:defRPr sz="1600" b="0">
                <a:solidFill>
                  <a:srgbClr val="0F172A"/>
                </a:solidFill>
                <a:latin typeface="Segoe UI"/>
              </a:defRPr>
            </a:pPr>
            <a:r>
              <a:rPr sz="1600" b="0">
                <a:solidFill>
                  <a:srgbClr val="0F172A"/>
                </a:solidFill>
                <a:latin typeface="Segoe UI"/>
              </a:rPr>
              <a:t>• MT-Bench: 80 multi-turn questions evaluadas por GPT-4 judge.</a:t>
            </a:r>
          </a:p>
          <a:p>
            <a:pPr>
              <a:spcAft>
                <a:spcPts val="1000"/>
              </a:spcAft>
              <a:defRPr sz="1600" b="0">
                <a:solidFill>
                  <a:srgbClr val="0F172A"/>
                </a:solidFill>
                <a:latin typeface="Segoe UI"/>
              </a:defRPr>
            </a:pPr>
            <a:r>
              <a:rPr sz="1600" b="0">
                <a:solidFill>
                  <a:srgbClr val="0F172A"/>
                </a:solidFill>
                <a:latin typeface="Segoe UI"/>
              </a:rPr>
              <a:t>• LMSys Arena: head-to-head humanos. Standard moderno (ELO ranking).</a:t>
            </a:r>
          </a:p>
          <a:p>
            <a:pPr>
              <a:spcAft>
                <a:spcPts val="1000"/>
              </a:spcAft>
              <a:defRPr sz="1600" b="0">
                <a:solidFill>
                  <a:srgbClr val="0F172A"/>
                </a:solidFill>
                <a:latin typeface="Segoe UI"/>
              </a:defRPr>
            </a:pPr>
            <a:r>
              <a:rPr sz="1600" b="0">
                <a:solidFill>
                  <a:srgbClr val="0F172A"/>
                </a:solidFill>
                <a:latin typeface="Segoe UI"/>
              </a:rPr>
              <a:t>• LLM-as-judge: usar GPT-4/Claude como evaluador.</a:t>
            </a:r>
          </a:p>
          <a:p>
            <a:pPr>
              <a:spcAft>
                <a:spcPts val="1000"/>
              </a:spcAft>
              <a:defRPr sz="1600" b="0">
                <a:solidFill>
                  <a:srgbClr val="0F172A"/>
                </a:solidFill>
                <a:latin typeface="Segoe UI"/>
              </a:defRPr>
            </a:pPr>
            <a:r>
              <a:rPr sz="1600" b="0">
                <a:solidFill>
                  <a:srgbClr val="0F172A"/>
                </a:solidFill>
                <a:latin typeface="Segoe UI"/>
              </a:rPr>
              <a:t>• Custom evals: críticos para producción.</a:t>
            </a:r>
          </a:p>
        </p:txBody>
      </p:sp>
    </p:spTree>
  </p:cSld>
  <p:clrMapOvr>
    <a:masterClrMapping/>
  </p:clrMapOvr>
</p:sld>
</file>

<file path=ppt/slides/slide28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155 — LLM Evaluation: MMLU, MT-Bench, LLM-as-judge, evals propios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Simulamos MMLU, MT-Bench y un LLM-as-judge sintético. Discutimos biases comunes del judge.</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rng = np.random.default_rng(42)</a:t>
            </a:r>
          </a:p>
        </p:txBody>
      </p:sp>
    </p:spTree>
  </p:cSld>
  <p:clrMapOvr>
    <a:masterClrMapping/>
  </p:clrMapOvr>
</p:sld>
</file>

<file path=ppt/slides/slide28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155 — LLM Evaluation: MMLU, MT-Bench, LLM-as-judge, evals propios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MMLU con lm-eval-harness: lm_eval --model hf --model_args pretrained=mistralai/Mistral-7B-v0.1 --tasks mmlu --num_fewshot 5.</a:t>
            </a:r>
          </a:p>
          <a:p>
            <a:pPr>
              <a:spcAft>
                <a:spcPts val="800"/>
              </a:spcAft>
              <a:defRPr sz="1400" b="0">
                <a:solidFill>
                  <a:srgbClr val="0F172A"/>
                </a:solidFill>
                <a:latin typeface="Segoe UI"/>
              </a:defRPr>
            </a:pPr>
            <a:r>
              <a:rPr sz="1400" b="0">
                <a:solidFill>
                  <a:srgbClr val="0F172A"/>
                </a:solidFill>
                <a:latin typeface="Segoe UI"/>
              </a:rPr>
              <a:t>• HumanEval: code generation, pass@1.</a:t>
            </a:r>
          </a:p>
          <a:p>
            <a:pPr>
              <a:spcAft>
                <a:spcPts val="800"/>
              </a:spcAft>
              <a:defRPr sz="1400" b="0">
                <a:solidFill>
                  <a:srgbClr val="0F172A"/>
                </a:solidFill>
                <a:latin typeface="Segoe UI"/>
              </a:defRPr>
            </a:pPr>
            <a:r>
              <a:rPr sz="1400" b="0">
                <a:solidFill>
                  <a:srgbClr val="0F172A"/>
                </a:solidFill>
                <a:latin typeface="Segoe UI"/>
              </a:rPr>
              <a:t>• MT-Bench: usar GPT-4 / Claude como judge.</a:t>
            </a:r>
          </a:p>
          <a:p>
            <a:pPr>
              <a:spcAft>
                <a:spcPts val="800"/>
              </a:spcAft>
              <a:defRPr sz="1400" b="0">
                <a:solidFill>
                  <a:srgbClr val="0F172A"/>
                </a:solidFill>
                <a:latin typeface="Segoe UI"/>
              </a:defRPr>
            </a:pPr>
            <a:r>
              <a:rPr sz="1400" b="0">
                <a:solidFill>
                  <a:srgbClr val="0F172A"/>
                </a:solidFill>
                <a:latin typeface="Segoe UI"/>
              </a:rPr>
              <a:t>• LLM-as-judge propio: 20 pairs (model_A vs model_B); judge devuelve A/B/tie + reasoning.</a:t>
            </a:r>
          </a:p>
          <a:p>
            <a:pPr>
              <a:spcAft>
                <a:spcPts val="800"/>
              </a:spcAft>
              <a:defRPr sz="1400" b="0">
                <a:solidFill>
                  <a:srgbClr val="0F172A"/>
                </a:solidFill>
                <a:latin typeface="Segoe UI"/>
              </a:defRPr>
            </a:pPr>
            <a:r>
              <a:rPr sz="1400" b="0">
                <a:solidFill>
                  <a:srgbClr val="0F172A"/>
                </a:solidFill>
                <a:latin typeface="Segoe UI"/>
              </a:rPr>
              <a:t>• Custom eval: 50 prompts específicos a tu use case + criterios de aceptación.</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30 prompts específicos al dominio.</a:t>
            </a:r>
          </a:p>
          <a:p>
            <a:pPr>
              <a:spcAft>
                <a:spcPts val="800"/>
              </a:spcAft>
              <a:defRPr sz="1500" b="0">
                <a:solidFill>
                  <a:srgbClr val="0F172A"/>
                </a:solidFill>
                <a:latin typeface="Segoe UI"/>
              </a:defRPr>
            </a:pPr>
            <a:r>
              <a:rPr sz="1500" b="0">
                <a:solidFill>
                  <a:srgbClr val="0F172A"/>
                </a:solidFill>
                <a:latin typeface="Segoe UI"/>
              </a:rPr>
              <a:t>• Generar respuestas con ambos.</a:t>
            </a:r>
          </a:p>
          <a:p>
            <a:pPr>
              <a:spcAft>
                <a:spcPts val="800"/>
              </a:spcAft>
              <a:defRPr sz="1500" b="0">
                <a:solidFill>
                  <a:srgbClr val="0F172A"/>
                </a:solidFill>
                <a:latin typeface="Segoe UI"/>
              </a:defRPr>
            </a:pPr>
            <a:r>
              <a:rPr sz="1500" b="0">
                <a:solidFill>
                  <a:srgbClr val="0F172A"/>
                </a:solidFill>
                <a:latin typeface="Segoe UI"/>
              </a:rPr>
              <a:t>• LLM-as-judge (Claude o GPT-4) comparando.</a:t>
            </a:r>
          </a:p>
          <a:p>
            <a:pPr>
              <a:spcAft>
                <a:spcPts val="800"/>
              </a:spcAft>
              <a:defRPr sz="1500" b="0">
                <a:solidFill>
                  <a:srgbClr val="0F172A"/>
                </a:solidFill>
                <a:latin typeface="Segoe UI"/>
              </a:defRPr>
            </a:pPr>
            <a:r>
              <a:rPr sz="1500" b="0">
                <a:solidFill>
                  <a:srgbClr val="0F172A"/>
                </a:solidFill>
                <a:latin typeface="Segoe UI"/>
              </a:rPr>
              <a:t>• Reportar win rate de cada uno.</a:t>
            </a:r>
          </a:p>
        </p:txBody>
      </p:sp>
    </p:spTree>
  </p:cSld>
  <p:clrMapOvr>
    <a:masterClrMapping/>
  </p:clrMapOvr>
</p:sld>
</file>

<file path=ppt/slides/slide28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156</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156 — Autoencoders: undercomplete, stacked, denoising, sparse</a:t>
            </a:r>
          </a:p>
        </p:txBody>
      </p:sp>
    </p:spTree>
  </p:cSld>
  <p:clrMapOvr>
    <a:masterClrMapping/>
  </p:clrMapOvr>
</p:sld>
</file>

<file path=ppt/slides/slide28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156 — Autoencoders: undercomplete, stacked, denoising, sparse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17 § Autoencoders, GANs, and Diffusion Models.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Entender autoencoders — red Encoder → bottleneck → Decoder entrenada a reconstruir su input. Variantes que cubrimos: undercomplete (dim_latent &lt; dim_input, fuerza compresión), stacked (deep), denoising (input ruidoso → output limpio), sparse (penaliza activaciones latentes). Saber qué problemas resuelven (compresión, anomaly detection, pretraining) y cuándo VAEs/GANs/Diffusion los superan en generación.</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Construir un undercomplete AE con MLP/CNN y entrenarlo con MSE.</a:t>
            </a:r>
          </a:p>
          <a:p>
            <a:pPr>
              <a:spcAft>
                <a:spcPts val="800"/>
              </a:spcAft>
              <a:defRPr sz="1400" b="0">
                <a:solidFill>
                  <a:srgbClr val="0F172A"/>
                </a:solidFill>
                <a:latin typeface="Segoe UI"/>
              </a:defRPr>
            </a:pPr>
            <a:r>
              <a:rPr sz="1400" b="0">
                <a:solidFill>
                  <a:srgbClr val="0F172A"/>
                </a:solidFill>
                <a:latin typeface="Segoe UI"/>
              </a:rPr>
              <a:t>• Diferenciar latent_dim &lt; input_dim (compresión real) de latent_dim &gt;&gt; input_dim con regularización (sparse).</a:t>
            </a:r>
          </a:p>
          <a:p>
            <a:pPr>
              <a:spcAft>
                <a:spcPts val="800"/>
              </a:spcAft>
              <a:defRPr sz="1400" b="0">
                <a:solidFill>
                  <a:srgbClr val="0F172A"/>
                </a:solidFill>
                <a:latin typeface="Segoe UI"/>
              </a:defRPr>
            </a:pPr>
            <a:r>
              <a:rPr sz="1400" b="0">
                <a:solidFill>
                  <a:srgbClr val="0F172A"/>
                </a:solidFill>
                <a:latin typeface="Segoe UI"/>
              </a:rPr>
              <a:t>• Implementar Denoising AE: input x + noise, target x.</a:t>
            </a:r>
          </a:p>
          <a:p>
            <a:pPr>
              <a:spcAft>
                <a:spcPts val="800"/>
              </a:spcAft>
              <a:defRPr sz="1400" b="0">
                <a:solidFill>
                  <a:srgbClr val="0F172A"/>
                </a:solidFill>
                <a:latin typeface="Segoe UI"/>
              </a:defRPr>
            </a:pPr>
            <a:r>
              <a:rPr sz="1400" b="0">
                <a:solidFill>
                  <a:srgbClr val="0F172A"/>
                </a:solidFill>
                <a:latin typeface="Segoe UI"/>
              </a:rPr>
              <a:t>• Aplicar AE como anomaly detector: alta reconstruction error → anomalía.</a:t>
            </a:r>
          </a:p>
          <a:p>
            <a:pPr>
              <a:spcAft>
                <a:spcPts val="800"/>
              </a:spcAft>
              <a:defRPr sz="1400" b="0">
                <a:solidFill>
                  <a:srgbClr val="0F172A"/>
                </a:solidFill>
                <a:latin typeface="Segoe UI"/>
              </a:defRPr>
            </a:pPr>
            <a:r>
              <a:rPr sz="1400" b="0">
                <a:solidFill>
                  <a:srgbClr val="0F172A"/>
                </a:solidFill>
                <a:latin typeface="Segoe UI"/>
              </a:rPr>
              <a:t>• Reconocer que autoencoders no son buenos generadores (latent space irregular) → motivó VAE (clase 131).</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104 — Callbacks, TensorBoard, guardar/restaurar modelos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10 § Using Callbacks y § Using TensorBoard for Visualization.  Duración estimada: 60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Inyectar lógica al loop de entrenamiento sin modificarlo, mediante callbacks (EarlyStopping, ModelCheckpoint, ReduceLROnPlateau, custom). Visualizar el progreso del training en TensorBoard (loss, métricas, histogramas de pesos, embeddings). Saber guardar y restaurar correctamente — arquitectura + pesos + estado del optimizador.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los 4 callbacks más usados: EarlyStopping, ModelCheckpoint, ReduceLROnPlateau, TensorBoard.</a:t>
            </a:r>
          </a:p>
          <a:p>
            <a:pPr>
              <a:spcAft>
                <a:spcPts val="800"/>
              </a:spcAft>
              <a:defRPr sz="1400" b="0">
                <a:solidFill>
                  <a:srgbClr val="0F172A"/>
                </a:solidFill>
                <a:latin typeface="Segoe UI"/>
              </a:defRPr>
            </a:pPr>
            <a:r>
              <a:rPr sz="1400" b="0">
                <a:solidFill>
                  <a:srgbClr val="0F172A"/>
                </a:solidFill>
                <a:latin typeface="Segoe UI"/>
              </a:rPr>
              <a:t>• Configurar TensorBoard: keras.callbacks.TensorBoard(log_dir='./logs') y abrirlo con tensorboard --logdir=./logs.</a:t>
            </a:r>
          </a:p>
          <a:p>
            <a:pPr>
              <a:spcAft>
                <a:spcPts val="800"/>
              </a:spcAft>
              <a:defRPr sz="1400" b="0">
                <a:solidFill>
                  <a:srgbClr val="0F172A"/>
                </a:solidFill>
                <a:latin typeface="Segoe UI"/>
              </a:defRPr>
            </a:pPr>
            <a:r>
              <a:rPr sz="1400" b="0">
                <a:solidFill>
                  <a:srgbClr val="0F172A"/>
                </a:solidFill>
                <a:latin typeface="Segoe UI"/>
              </a:rPr>
              <a:t>• Escribir un callback custom heredando de keras.callbacks.Callback con hooks como on_epoch_end.</a:t>
            </a:r>
          </a:p>
          <a:p>
            <a:pPr>
              <a:spcAft>
                <a:spcPts val="800"/>
              </a:spcAft>
              <a:defRPr sz="1400" b="0">
                <a:solidFill>
                  <a:srgbClr val="0F172A"/>
                </a:solidFill>
                <a:latin typeface="Segoe UI"/>
              </a:defRPr>
            </a:pPr>
            <a:r>
              <a:rPr sz="1400" b="0">
                <a:solidFill>
                  <a:srgbClr val="0F172A"/>
                </a:solidFill>
                <a:latin typeface="Segoe UI"/>
              </a:rPr>
              <a:t>• Distinguir guardado completo (model.save('m.keras')) vs solo pesos (model.save_weights('w.weights.h5')).</a:t>
            </a:r>
          </a:p>
          <a:p>
            <a:pPr>
              <a:spcAft>
                <a:spcPts val="800"/>
              </a:spcAft>
              <a:defRPr sz="1400" b="0">
                <a:solidFill>
                  <a:srgbClr val="0F172A"/>
                </a:solidFill>
                <a:latin typeface="Segoe UI"/>
              </a:defRPr>
            </a:pPr>
            <a:r>
              <a:rPr sz="1400" b="0">
                <a:solidFill>
                  <a:srgbClr val="0F172A"/>
                </a:solidFill>
                <a:latin typeface="Segoe UI"/>
              </a:rPr>
              <a:t>• Restaurar y continuar entrenamiento desde checkpoint sin pérdida.</a:t>
            </a:r>
          </a:p>
        </p:txBody>
      </p:sp>
    </p:spTree>
  </p:cSld>
  <p:clrMapOvr>
    <a:masterClrMapping/>
  </p:clrMapOvr>
</p:sld>
</file>

<file path=ppt/slides/slide29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156 — Autoencoders: undercomplete, stacked, denoising, sparse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Encoder + Decoder simétricos.</a:t>
            </a:r>
          </a:p>
          <a:p>
            <a:pPr>
              <a:spcAft>
                <a:spcPts val="1000"/>
              </a:spcAft>
              <a:defRPr sz="1600" b="0">
                <a:solidFill>
                  <a:srgbClr val="0F172A"/>
                </a:solidFill>
                <a:latin typeface="Segoe UI"/>
              </a:defRPr>
            </a:pPr>
            <a:r>
              <a:rPr sz="1600" b="0">
                <a:solidFill>
                  <a:srgbClr val="0F172A"/>
                </a:solidFill>
                <a:latin typeface="Segoe UI"/>
              </a:rPr>
              <a:t>• Bottleneck: latent space.</a:t>
            </a:r>
          </a:p>
          <a:p>
            <a:pPr>
              <a:spcAft>
                <a:spcPts val="1000"/>
              </a:spcAft>
              <a:defRPr sz="1600" b="0">
                <a:solidFill>
                  <a:srgbClr val="0F172A"/>
                </a:solidFill>
                <a:latin typeface="Segoe UI"/>
              </a:defRPr>
            </a:pPr>
            <a:r>
              <a:rPr sz="1600" b="0">
                <a:solidFill>
                  <a:srgbClr val="0F172A"/>
                </a:solidFill>
                <a:latin typeface="Segoe UI"/>
              </a:rPr>
              <a:t>• Undercomplete: dimensión chica.</a:t>
            </a:r>
          </a:p>
          <a:p>
            <a:pPr>
              <a:spcAft>
                <a:spcPts val="1000"/>
              </a:spcAft>
              <a:defRPr sz="1600" b="0">
                <a:solidFill>
                  <a:srgbClr val="0F172A"/>
                </a:solidFill>
                <a:latin typeface="Segoe UI"/>
              </a:defRPr>
            </a:pPr>
            <a:r>
              <a:rPr sz="1600" b="0">
                <a:solidFill>
                  <a:srgbClr val="0F172A"/>
                </a:solidFill>
                <a:latin typeface="Segoe UI"/>
              </a:rPr>
              <a:t>• Stacked: varias capas Dense/Conv.</a:t>
            </a:r>
          </a:p>
          <a:p>
            <a:pPr>
              <a:spcAft>
                <a:spcPts val="1000"/>
              </a:spcAft>
              <a:defRPr sz="1600" b="0">
                <a:solidFill>
                  <a:srgbClr val="0F172A"/>
                </a:solidFill>
                <a:latin typeface="Segoe UI"/>
              </a:defRPr>
            </a:pPr>
            <a:r>
              <a:rPr sz="1600" b="0">
                <a:solidFill>
                  <a:srgbClr val="0F172A"/>
                </a:solidFill>
                <a:latin typeface="Segoe UI"/>
              </a:rPr>
              <a:t>• Denoising: robusto a ruido.</a:t>
            </a:r>
          </a:p>
          <a:p>
            <a:pPr>
              <a:spcAft>
                <a:spcPts val="1000"/>
              </a:spcAft>
              <a:defRPr sz="1600" b="0">
                <a:solidFill>
                  <a:srgbClr val="0F172A"/>
                </a:solidFill>
                <a:latin typeface="Segoe UI"/>
              </a:defRPr>
            </a:pPr>
            <a:r>
              <a:rPr sz="1600" b="0">
                <a:solidFill>
                  <a:srgbClr val="0F172A"/>
                </a:solidFill>
                <a:latin typeface="Segoe UI"/>
              </a:rPr>
              <a:t>• Sparse: penalizar ||latent||_1 para que pocas neuronas activas.</a:t>
            </a:r>
          </a:p>
          <a:p>
            <a:pPr>
              <a:spcAft>
                <a:spcPts val="1000"/>
              </a:spcAft>
              <a:defRPr sz="1600" b="0">
                <a:solidFill>
                  <a:srgbClr val="0F172A"/>
                </a:solidFill>
                <a:latin typeface="Segoe UI"/>
              </a:defRPr>
            </a:pPr>
            <a:r>
              <a:rPr sz="1600" b="0">
                <a:solidFill>
                  <a:srgbClr val="0F172A"/>
                </a:solidFill>
                <a:latin typeface="Segoe UI"/>
              </a:rPr>
              <a:t>• AE para anomaly detection.</a:t>
            </a:r>
          </a:p>
        </p:txBody>
      </p:sp>
    </p:spTree>
  </p:cSld>
  <p:clrMapOvr>
    <a:masterClrMapping/>
  </p:clrMapOvr>
</p:sld>
</file>

<file path=ppt/slides/slide29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156 — Autoencoders: undercomplete, stacked, denoising, sparse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9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156 — Autoencoders: undercomplete, stacked, denoising, sparse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AE simple: Encoder: 784 → 64; Decoder: 64 → 784.</a:t>
            </a:r>
          </a:p>
          <a:p>
            <a:pPr>
              <a:spcAft>
                <a:spcPts val="800"/>
              </a:spcAft>
              <a:defRPr sz="1400" b="0">
                <a:solidFill>
                  <a:srgbClr val="0F172A"/>
                </a:solidFill>
                <a:latin typeface="Segoe UI"/>
              </a:defRPr>
            </a:pPr>
            <a:r>
              <a:rPr sz="1400" b="0">
                <a:solidFill>
                  <a:srgbClr val="0F172A"/>
                </a:solidFill>
                <a:latin typeface="Segoe UI"/>
              </a:rPr>
              <a:t>• Latent space 2D: latent_dim=2.</a:t>
            </a:r>
          </a:p>
          <a:p>
            <a:pPr>
              <a:spcAft>
                <a:spcPts val="800"/>
              </a:spcAft>
              <a:defRPr sz="1400" b="0">
                <a:solidFill>
                  <a:srgbClr val="0F172A"/>
                </a:solidFill>
                <a:latin typeface="Segoe UI"/>
              </a:defRPr>
            </a:pPr>
            <a:r>
              <a:rPr sz="1400" b="0">
                <a:solidFill>
                  <a:srgbClr val="0F172A"/>
                </a:solidFill>
                <a:latin typeface="Segoe UI"/>
              </a:rPr>
              <a:t>• Denoising: noise = 0.5 * rng.normal(x.shape), target = x.</a:t>
            </a:r>
          </a:p>
          <a:p>
            <a:pPr>
              <a:spcAft>
                <a:spcPts val="800"/>
              </a:spcAft>
              <a:defRPr sz="1400" b="0">
                <a:solidFill>
                  <a:srgbClr val="0F172A"/>
                </a:solidFill>
                <a:latin typeface="Segoe UI"/>
              </a:defRPr>
            </a:pPr>
            <a:r>
              <a:rPr sz="1400" b="0">
                <a:solidFill>
                  <a:srgbClr val="0F172A"/>
                </a:solidFill>
                <a:latin typeface="Segoe UI"/>
              </a:rPr>
              <a:t>• Sparse: agregar keras.regularizers.l1(1e-3) sobre la capa latente.</a:t>
            </a:r>
          </a:p>
          <a:p>
            <a:pPr>
              <a:spcAft>
                <a:spcPts val="800"/>
              </a:spcAft>
              <a:defRPr sz="1400" b="0">
                <a:solidFill>
                  <a:srgbClr val="0F172A"/>
                </a:solidFill>
                <a:latin typeface="Segoe UI"/>
              </a:defRPr>
            </a:pPr>
            <a:r>
              <a:rPr sz="1400" b="0">
                <a:solidFill>
                  <a:srgbClr val="0F172A"/>
                </a:solidFill>
                <a:latin typeface="Segoe UI"/>
              </a:rPr>
              <a:t>• Anomaly detection: entrenar AE solo sobre clase "normal"; calcular reconstruction error en clase "anomalía"; usar como score.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Entrenar AE convolucional solo sobre clase 0 (T-shirt).</a:t>
            </a:r>
          </a:p>
          <a:p>
            <a:pPr>
              <a:spcAft>
                <a:spcPts val="800"/>
              </a:spcAft>
              <a:defRPr sz="1500" b="0">
                <a:solidFill>
                  <a:srgbClr val="0F172A"/>
                </a:solidFill>
                <a:latin typeface="Segoe UI"/>
              </a:defRPr>
            </a:pPr>
            <a:r>
              <a:rPr sz="1500" b="0">
                <a:solidFill>
                  <a:srgbClr val="0F172A"/>
                </a:solidFill>
                <a:latin typeface="Segoe UI"/>
              </a:rPr>
              <a:t>• Calcular MSE de reconstrucción para todas las imágenes test.</a:t>
            </a:r>
          </a:p>
          <a:p>
            <a:pPr>
              <a:spcAft>
                <a:spcPts val="800"/>
              </a:spcAft>
              <a:defRPr sz="1500" b="0">
                <a:solidFill>
                  <a:srgbClr val="0F172A"/>
                </a:solidFill>
                <a:latin typeface="Segoe UI"/>
              </a:defRPr>
            </a:pPr>
            <a:r>
              <a:rPr sz="1500" b="0">
                <a:solidFill>
                  <a:srgbClr val="0F172A"/>
                </a:solidFill>
                <a:latin typeface="Segoe UI"/>
              </a:rPr>
              <a:t>• Plotear histograma del MSE separado por "T-shirt" vs "no T-shirt".</a:t>
            </a:r>
          </a:p>
          <a:p>
            <a:pPr>
              <a:spcAft>
                <a:spcPts val="800"/>
              </a:spcAft>
              <a:defRPr sz="1500" b="0">
                <a:solidFill>
                  <a:srgbClr val="0F172A"/>
                </a:solidFill>
                <a:latin typeface="Segoe UI"/>
              </a:defRPr>
            </a:pPr>
            <a:r>
              <a:rPr sz="1500" b="0">
                <a:solidFill>
                  <a:srgbClr val="0F172A"/>
                </a:solidFill>
                <a:latin typeface="Segoe UI"/>
              </a:rPr>
              <a:t>• ROC-AUC de "es T-shirt" usando MSE como score (negativo).</a:t>
            </a:r>
          </a:p>
        </p:txBody>
      </p:sp>
    </p:spTree>
  </p:cSld>
  <p:clrMapOvr>
    <a:masterClrMapping/>
  </p:clrMapOvr>
</p:sld>
</file>

<file path=ppt/slides/slide29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157</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157 — Variational Autoencoders (VAE)</a:t>
            </a:r>
          </a:p>
        </p:txBody>
      </p:sp>
    </p:spTree>
  </p:cSld>
  <p:clrMapOvr>
    <a:masterClrMapping/>
  </p:clrMapOvr>
</p:sld>
</file>

<file path=ppt/slides/slide29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157 — Variational Autoencoders (VAE)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17 § Variational Autoencoders + Kingma &amp; Welling (2014).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Construir un VAE (Variational Autoencoder, Kingma &amp; Welling 2014) — variante probabilística del AE que aprende una distribución sobre el latent en lugar de un punto: encoder outputs μ, σ de una gaussiana; sampling + reparametrization trick para mantener gradientes. Resultado: latent space continuo y estructurado → permite generación, interpolación entre samples.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Implementar encoder que devuelve (μ, log σ²); sample con z = μ + σ · ε (reparametrization).</a:t>
            </a:r>
          </a:p>
          <a:p>
            <a:pPr>
              <a:spcAft>
                <a:spcPts val="800"/>
              </a:spcAft>
              <a:defRPr sz="1400" b="0">
                <a:solidFill>
                  <a:srgbClr val="0F172A"/>
                </a:solidFill>
                <a:latin typeface="Segoe UI"/>
              </a:defRPr>
            </a:pPr>
            <a:r>
              <a:rPr sz="1400" b="0">
                <a:solidFill>
                  <a:srgbClr val="0F172A"/>
                </a:solidFill>
                <a:latin typeface="Segoe UI"/>
              </a:rPr>
              <a:t>• Loss = reconstruction_loss + β · KL(N(μ,σ²) || N(0,I)).</a:t>
            </a:r>
          </a:p>
          <a:p>
            <a:pPr>
              <a:spcAft>
                <a:spcPts val="800"/>
              </a:spcAft>
              <a:defRPr sz="1400" b="0">
                <a:solidFill>
                  <a:srgbClr val="0F172A"/>
                </a:solidFill>
                <a:latin typeface="Segoe UI"/>
              </a:defRPr>
            </a:pPr>
            <a:r>
              <a:rPr sz="1400" b="0">
                <a:solidFill>
                  <a:srgbClr val="0F172A"/>
                </a:solidFill>
                <a:latin typeface="Segoe UI"/>
              </a:rPr>
              <a:t>• Generar samples nuevos: muestrear z ~ N(0,I), pasar por el decoder.</a:t>
            </a:r>
          </a:p>
          <a:p>
            <a:pPr>
              <a:spcAft>
                <a:spcPts val="800"/>
              </a:spcAft>
              <a:defRPr sz="1400" b="0">
                <a:solidFill>
                  <a:srgbClr val="0F172A"/>
                </a:solidFill>
                <a:latin typeface="Segoe UI"/>
              </a:defRPr>
            </a:pPr>
            <a:r>
              <a:rPr sz="1400" b="0">
                <a:solidFill>
                  <a:srgbClr val="0F172A"/>
                </a:solidFill>
                <a:latin typeface="Segoe UI"/>
              </a:rPr>
              <a:t>• Interpolar en el latent space y verificar transiciones suaves.</a:t>
            </a:r>
          </a:p>
          <a:p>
            <a:pPr>
              <a:spcAft>
                <a:spcPts val="800"/>
              </a:spcAft>
              <a:defRPr sz="1400" b="0">
                <a:solidFill>
                  <a:srgbClr val="0F172A"/>
                </a:solidFill>
                <a:latin typeface="Segoe UI"/>
              </a:defRPr>
            </a:pPr>
            <a:r>
              <a:rPr sz="1400" b="0">
                <a:solidFill>
                  <a:srgbClr val="0F172A"/>
                </a:solidFill>
                <a:latin typeface="Segoe UI"/>
              </a:rPr>
              <a:t>• Reconocer que VAE produce outputs borrosos (consecuencia del MSE/BCE) — motivó GANs (132).</a:t>
            </a:r>
          </a:p>
        </p:txBody>
      </p:sp>
    </p:spTree>
  </p:cSld>
  <p:clrMapOvr>
    <a:masterClrMapping/>
  </p:clrMapOvr>
</p:sld>
</file>

<file path=ppt/slides/slide29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157 — Variational Autoencoders (VAE)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800" b="0">
                <a:solidFill>
                  <a:srgbClr val="0F172A"/>
                </a:solidFill>
                <a:latin typeface="Segoe UI"/>
              </a:defRPr>
            </a:pPr>
            <a:r>
              <a:rPr sz="1800" b="0">
                <a:solidFill>
                  <a:srgbClr val="0F172A"/>
                </a:solidFill>
                <a:latin typeface="Segoe UI"/>
              </a:rPr>
              <a:t>• ELBO (Evidence Lower BOund): log p(x) ≥ E[log p(x|z)] - KL(q(z|x) || p(z)).</a:t>
            </a:r>
          </a:p>
          <a:p>
            <a:pPr>
              <a:spcAft>
                <a:spcPts val="1000"/>
              </a:spcAft>
              <a:defRPr sz="1800" b="0">
                <a:solidFill>
                  <a:srgbClr val="0F172A"/>
                </a:solidFill>
                <a:latin typeface="Segoe UI"/>
              </a:defRPr>
            </a:pPr>
            <a:r>
              <a:rPr sz="1800" b="0">
                <a:solidFill>
                  <a:srgbClr val="0F172A"/>
                </a:solidFill>
                <a:latin typeface="Segoe UI"/>
              </a:rPr>
              <a:t>• Reparametrization trick: para back-propagar a través del sample.</a:t>
            </a:r>
          </a:p>
          <a:p>
            <a:pPr>
              <a:spcAft>
                <a:spcPts val="1000"/>
              </a:spcAft>
              <a:defRPr sz="1800" b="0">
                <a:solidFill>
                  <a:srgbClr val="0F172A"/>
                </a:solidFill>
                <a:latin typeface="Segoe UI"/>
              </a:defRPr>
            </a:pPr>
            <a:r>
              <a:rPr sz="1800" b="0">
                <a:solidFill>
                  <a:srgbClr val="0F172A"/>
                </a:solidFill>
                <a:latin typeface="Segoe UI"/>
              </a:rPr>
              <a:t>• β-VAE: subir β fuerza latent más disentangled.</a:t>
            </a:r>
          </a:p>
          <a:p>
            <a:pPr>
              <a:spcAft>
                <a:spcPts val="1000"/>
              </a:spcAft>
              <a:defRPr sz="1800" b="0">
                <a:solidFill>
                  <a:srgbClr val="0F172A"/>
                </a:solidFill>
                <a:latin typeface="Segoe UI"/>
              </a:defRPr>
            </a:pPr>
            <a:r>
              <a:rPr sz="1800" b="0">
                <a:solidFill>
                  <a:srgbClr val="0F172A"/>
                </a:solidFill>
                <a:latin typeface="Segoe UI"/>
              </a:rPr>
              <a:t>• Posterior collapse: cuando el decoder ignora z.</a:t>
            </a:r>
          </a:p>
        </p:txBody>
      </p:sp>
    </p:spTree>
  </p:cSld>
  <p:clrMapOvr>
    <a:masterClrMapping/>
  </p:clrMapOvr>
</p:sld>
</file>

<file path=ppt/slides/slide29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157 — Variational Autoencoders (VAE)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29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157 — Variational Autoencoders (VAE)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VAE básico: encoder → (z_mean, z_log_var) → sample → decoder.</a:t>
            </a:r>
          </a:p>
          <a:p>
            <a:pPr>
              <a:spcAft>
                <a:spcPts val="800"/>
              </a:spcAft>
              <a:defRPr sz="1400" b="0">
                <a:solidFill>
                  <a:srgbClr val="0F172A"/>
                </a:solidFill>
                <a:latin typeface="Segoe UI"/>
              </a:defRPr>
            </a:pPr>
            <a:r>
              <a:rPr sz="1400" b="0">
                <a:solidFill>
                  <a:srgbClr val="0F172A"/>
                </a:solidFill>
                <a:latin typeface="Segoe UI"/>
              </a:rPr>
              <a:t>• Sampling: muestrear z ~ N(0,I) de tamaño (100, latent_dim).</a:t>
            </a:r>
          </a:p>
          <a:p>
            <a:pPr>
              <a:spcAft>
                <a:spcPts val="800"/>
              </a:spcAft>
              <a:defRPr sz="1400" b="0">
                <a:solidFill>
                  <a:srgbClr val="0F172A"/>
                </a:solidFill>
                <a:latin typeface="Segoe UI"/>
              </a:defRPr>
            </a:pPr>
            <a:r>
              <a:rPr sz="1400" b="0">
                <a:solidFill>
                  <a:srgbClr val="0F172A"/>
                </a:solidFill>
                <a:latin typeface="Segoe UI"/>
              </a:rPr>
              <a:t>• Interpolación: dos imágenes A y B → z_A, z_B.</a:t>
            </a:r>
          </a:p>
          <a:p>
            <a:pPr>
              <a:spcAft>
                <a:spcPts val="800"/>
              </a:spcAft>
              <a:defRPr sz="1400" b="0">
                <a:solidFill>
                  <a:srgbClr val="0F172A"/>
                </a:solidFill>
                <a:latin typeface="Segoe UI"/>
              </a:defRPr>
            </a:pPr>
            <a:r>
              <a:rPr sz="1400" b="0">
                <a:solidFill>
                  <a:srgbClr val="0F172A"/>
                </a:solidFill>
                <a:latin typeface="Segoe UI"/>
              </a:rPr>
              <a:t>• β-VAE: probar β=1, β=5, β=10.</a:t>
            </a:r>
          </a:p>
          <a:p>
            <a:pPr>
              <a:spcAft>
                <a:spcPts val="800"/>
              </a:spcAft>
              <a:defRPr sz="1400" b="0">
                <a:solidFill>
                  <a:srgbClr val="0F172A"/>
                </a:solidFill>
                <a:latin typeface="Segoe UI"/>
              </a:defRPr>
            </a:pPr>
            <a:r>
              <a:rPr sz="1400" b="0">
                <a:solidFill>
                  <a:srgbClr val="0F172A"/>
                </a:solidFill>
                <a:latin typeface="Segoe UI"/>
              </a:rPr>
              <a:t>• Posterior collapse: con LR alto, el encoder colapsa a μ=0, σ=1.</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Encoder convolucional, latent_dim=10.</a:t>
            </a:r>
          </a:p>
          <a:p>
            <a:pPr>
              <a:spcAft>
                <a:spcPts val="800"/>
              </a:spcAft>
              <a:defRPr sz="1400" b="0">
                <a:solidFill>
                  <a:srgbClr val="0F172A"/>
                </a:solidFill>
                <a:latin typeface="Segoe UI"/>
              </a:defRPr>
            </a:pPr>
            <a:r>
              <a:rPr sz="1400" b="0">
                <a:solidFill>
                  <a:srgbClr val="0F172A"/>
                </a:solidFill>
                <a:latin typeface="Segoe UI"/>
              </a:rPr>
              <a:t>• Decoder simétrico.</a:t>
            </a:r>
          </a:p>
          <a:p>
            <a:pPr>
              <a:spcAft>
                <a:spcPts val="800"/>
              </a:spcAft>
              <a:defRPr sz="1400" b="0">
                <a:solidFill>
                  <a:srgbClr val="0F172A"/>
                </a:solidFill>
                <a:latin typeface="Segoe UI"/>
              </a:defRPr>
            </a:pPr>
            <a:r>
              <a:rPr sz="1400" b="0">
                <a:solidFill>
                  <a:srgbClr val="0F172A"/>
                </a:solidFill>
                <a:latin typeface="Segoe UI"/>
              </a:rPr>
              <a:t>• Loss: BCE + KL.</a:t>
            </a:r>
          </a:p>
          <a:p>
            <a:pPr>
              <a:spcAft>
                <a:spcPts val="800"/>
              </a:spcAft>
              <a:defRPr sz="1400" b="0">
                <a:solidFill>
                  <a:srgbClr val="0F172A"/>
                </a:solidFill>
                <a:latin typeface="Segoe UI"/>
              </a:defRPr>
            </a:pPr>
            <a:r>
              <a:rPr sz="1400" b="0">
                <a:solidFill>
                  <a:srgbClr val="0F172A"/>
                </a:solidFill>
                <a:latin typeface="Segoe UI"/>
              </a:rPr>
              <a:t>• Entrenar 30 épocas; generar 64 muestras nuevas y visualizar grid.</a:t>
            </a:r>
          </a:p>
          <a:p>
            <a:pPr>
              <a:spcAft>
                <a:spcPts val="800"/>
              </a:spcAft>
              <a:defRPr sz="1400" b="0">
                <a:solidFill>
                  <a:srgbClr val="0F172A"/>
                </a:solidFill>
                <a:latin typeface="Segoe UI"/>
              </a:defRPr>
            </a:pPr>
            <a:r>
              <a:rPr sz="1400" b="0">
                <a:solidFill>
                  <a:srgbClr val="0F172A"/>
                </a:solidFill>
                <a:latin typeface="Segoe UI"/>
              </a:rPr>
              <a:t>• Interpolación entre 2 prendas distintas.</a:t>
            </a:r>
          </a:p>
        </p:txBody>
      </p:sp>
    </p:spTree>
  </p:cSld>
  <p:clrMapOvr>
    <a:masterClrMapping/>
  </p:clrMapOvr>
</p:sld>
</file>

<file path=ppt/slides/slide29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158</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158 — GANs: DCGAN, Progressive GAN, StyleGAN</a:t>
            </a:r>
          </a:p>
        </p:txBody>
      </p:sp>
    </p:spTree>
  </p:cSld>
  <p:clrMapOvr>
    <a:masterClrMapping/>
  </p:clrMapOvr>
</p:sld>
</file>

<file path=ppt/slides/slide29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158 — GANs: DCGAN, Progressive GAN, StyleGAN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17 § Generative Adversarial Networks + Goodfellow (2014).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Construir un GAN (Generative Adversarial Network, Goodfellow 2014) — dos redes en juego adversarial: Generador crea muestras desde noise; Discriminador distingue real de falso. El equilibrio Nash de este juego = generador que genera muestras indistinguibles de la distribución real. Conocer las variantes principales: DCGAN, Progressive GAN, StyleGAN (caras hiperrealistas).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Implementar un DCGAN sencillo con Generator + Discriminator convolucionales sobre MNIST/Fashion.</a:t>
            </a:r>
          </a:p>
          <a:p>
            <a:pPr>
              <a:spcAft>
                <a:spcPts val="800"/>
              </a:spcAft>
              <a:defRPr sz="1400" b="0">
                <a:solidFill>
                  <a:srgbClr val="0F172A"/>
                </a:solidFill>
                <a:latin typeface="Segoe UI"/>
              </a:defRPr>
            </a:pPr>
            <a:r>
              <a:rPr sz="1400" b="0">
                <a:solidFill>
                  <a:srgbClr val="0F172A"/>
                </a:solidFill>
                <a:latin typeface="Segoe UI"/>
              </a:rPr>
              <a:t>• Escribir custom training loop alternando G y D updates.</a:t>
            </a:r>
          </a:p>
          <a:p>
            <a:pPr>
              <a:spcAft>
                <a:spcPts val="800"/>
              </a:spcAft>
              <a:defRPr sz="1400" b="0">
                <a:solidFill>
                  <a:srgbClr val="0F172A"/>
                </a:solidFill>
                <a:latin typeface="Segoe UI"/>
              </a:defRPr>
            </a:pPr>
            <a:r>
              <a:rPr sz="1400" b="0">
                <a:solidFill>
                  <a:srgbClr val="0F172A"/>
                </a:solidFill>
                <a:latin typeface="Segoe UI"/>
              </a:rPr>
              <a:t>• Diagnosticar 3 problemas clásicos: mode collapse (G produce 1 sola cosa), vanishing G gradient (D demasiado bueno), training inestable.</a:t>
            </a:r>
          </a:p>
          <a:p>
            <a:pPr>
              <a:spcAft>
                <a:spcPts val="800"/>
              </a:spcAft>
              <a:defRPr sz="1400" b="0">
                <a:solidFill>
                  <a:srgbClr val="0F172A"/>
                </a:solidFill>
                <a:latin typeface="Segoe UI"/>
              </a:defRPr>
            </a:pPr>
            <a:r>
              <a:rPr sz="1400" b="0">
                <a:solidFill>
                  <a:srgbClr val="0F172A"/>
                </a:solidFill>
                <a:latin typeface="Segoe UI"/>
              </a:rPr>
              <a:t>• Aplicar label smoothing (real labels = 0.9 en lugar de 1.0), noise en D inputs, y WGAN-GP (Wasserstein) para mejor estabilidad.</a:t>
            </a:r>
          </a:p>
          <a:p>
            <a:pPr>
              <a:spcAft>
                <a:spcPts val="800"/>
              </a:spcAft>
              <a:defRPr sz="1400" b="0">
                <a:solidFill>
                  <a:srgbClr val="0F172A"/>
                </a:solidFill>
                <a:latin typeface="Segoe UI"/>
              </a:defRPr>
            </a:pPr>
            <a:r>
              <a:rPr sz="1400" b="0">
                <a:solidFill>
                  <a:srgbClr val="0F172A"/>
                </a:solidFill>
                <a:latin typeface="Segoe UI"/>
              </a:rPr>
              <a:t>• Reconocer que GANs perdieron terreno frente a Diffusion (clase 133) en 2022+, pero StyleGAN sigue siendo competitivo para caras.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Parte 2 — Índice</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Página 2 de 6</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Clase 114 — Clase 114 — Optimizadores modernos: Lion, Sophia, Schedule-Free</a:t>
            </a:r>
          </a:p>
          <a:p>
            <a:pPr>
              <a:spcAft>
                <a:spcPts val="1000"/>
              </a:spcAft>
              <a:defRPr sz="1600" b="0">
                <a:solidFill>
                  <a:srgbClr val="0F172A"/>
                </a:solidFill>
                <a:latin typeface="Segoe UI"/>
              </a:defRPr>
            </a:pPr>
            <a:r>
              <a:rPr sz="1600" b="0">
                <a:solidFill>
                  <a:srgbClr val="0F172A"/>
                </a:solidFill>
                <a:latin typeface="Segoe UI"/>
              </a:rPr>
              <a:t>• Clase 115 — Clase 115 — Learning rate scheduling</a:t>
            </a:r>
          </a:p>
          <a:p>
            <a:pPr>
              <a:spcAft>
                <a:spcPts val="1000"/>
              </a:spcAft>
              <a:defRPr sz="1600" b="0">
                <a:solidFill>
                  <a:srgbClr val="0F172A"/>
                </a:solidFill>
                <a:latin typeface="Segoe UI"/>
              </a:defRPr>
            </a:pPr>
            <a:r>
              <a:rPr sz="1600" b="0">
                <a:solidFill>
                  <a:srgbClr val="0F172A"/>
                </a:solidFill>
                <a:latin typeface="Segoe UI"/>
              </a:rPr>
              <a:t>• Clase 116 — Clase 116 — Regularización: L1/L2, dropout, max-norm, MC dropout (+ Stochastic Depth, DropPath)</a:t>
            </a:r>
          </a:p>
          <a:p>
            <a:pPr>
              <a:spcAft>
                <a:spcPts val="1000"/>
              </a:spcAft>
              <a:defRPr sz="1600" b="0">
                <a:solidFill>
                  <a:srgbClr val="0F172A"/>
                </a:solidFill>
                <a:latin typeface="Segoe UI"/>
              </a:defRPr>
            </a:pPr>
            <a:r>
              <a:rPr sz="1600" b="0">
                <a:solidFill>
                  <a:srgbClr val="0F172A"/>
                </a:solidFill>
                <a:latin typeface="Segoe UI"/>
              </a:rPr>
              <a:t>• Clase 117 — Clase 117 — Regularización moderna: Stochastic Depth, DropPath, LayerDrop</a:t>
            </a:r>
          </a:p>
          <a:p>
            <a:pPr>
              <a:spcAft>
                <a:spcPts val="1000"/>
              </a:spcAft>
              <a:defRPr sz="1600" b="0">
                <a:solidFill>
                  <a:srgbClr val="0F172A"/>
                </a:solidFill>
                <a:latin typeface="Segoe UI"/>
              </a:defRPr>
            </a:pPr>
            <a:r>
              <a:rPr sz="1600" b="0">
                <a:solidFill>
                  <a:srgbClr val="0F172A"/>
                </a:solidFill>
                <a:latin typeface="Segoe UI"/>
              </a:rPr>
              <a:t>• Clase 118 — Clase 118 — TensorFlow: tensores, variables, operaciones</a:t>
            </a:r>
          </a:p>
          <a:p>
            <a:pPr>
              <a:spcAft>
                <a:spcPts val="1000"/>
              </a:spcAft>
              <a:defRPr sz="1600" b="0">
                <a:solidFill>
                  <a:srgbClr val="0F172A"/>
                </a:solidFill>
                <a:latin typeface="Segoe UI"/>
              </a:defRPr>
            </a:pPr>
            <a:r>
              <a:rPr sz="1600" b="0">
                <a:solidFill>
                  <a:srgbClr val="0F172A"/>
                </a:solidFill>
                <a:latin typeface="Segoe UI"/>
              </a:rPr>
              <a:t>• Clase 119 — Clase 119 — Losses, métricas, capas, modelos custom</a:t>
            </a:r>
          </a:p>
          <a:p>
            <a:pPr>
              <a:spcAft>
                <a:spcPts val="1000"/>
              </a:spcAft>
              <a:defRPr sz="1600" b="0">
                <a:solidFill>
                  <a:srgbClr val="0F172A"/>
                </a:solidFill>
                <a:latin typeface="Segoe UI"/>
              </a:defRPr>
            </a:pPr>
            <a:r>
              <a:rPr sz="1600" b="0">
                <a:solidFill>
                  <a:srgbClr val="0F172A"/>
                </a:solidFill>
                <a:latin typeface="Segoe UI"/>
              </a:rPr>
              <a:t>• Clase 120 — Clase 120 — Funciones y grafos (autograph)</a:t>
            </a:r>
          </a:p>
          <a:p>
            <a:pPr>
              <a:spcAft>
                <a:spcPts val="1000"/>
              </a:spcAft>
              <a:defRPr sz="1600" b="0">
                <a:solidFill>
                  <a:srgbClr val="0F172A"/>
                </a:solidFill>
                <a:latin typeface="Segoe UI"/>
              </a:defRPr>
            </a:pPr>
            <a:r>
              <a:rPr sz="1600" b="0">
                <a:solidFill>
                  <a:srgbClr val="0F172A"/>
                </a:solidFill>
                <a:latin typeface="Segoe UI"/>
              </a:rPr>
              <a:t>• Clase 121 — Clase 121 — Custom training loops (+ PyTorch &amp; PyTorch Lightning)</a:t>
            </a:r>
          </a:p>
          <a:p>
            <a:pPr>
              <a:spcAft>
                <a:spcPts val="1000"/>
              </a:spcAft>
              <a:defRPr sz="1600" b="0">
                <a:solidFill>
                  <a:srgbClr val="0F172A"/>
                </a:solidFill>
                <a:latin typeface="Segoe UI"/>
              </a:defRPr>
            </a:pPr>
            <a:r>
              <a:rPr sz="1600" b="0">
                <a:solidFill>
                  <a:srgbClr val="0F172A"/>
                </a:solidFill>
                <a:latin typeface="Segoe UI"/>
              </a:rPr>
              <a:t>• Clase 122 — Clase 122 — PyTorch fundamentos: tensores, autograd, nn.Module</a:t>
            </a:r>
          </a:p>
          <a:p>
            <a:pPr>
              <a:spcAft>
                <a:spcPts val="1000"/>
              </a:spcAft>
              <a:defRPr sz="1600" b="0">
                <a:solidFill>
                  <a:srgbClr val="0F172A"/>
                </a:solidFill>
                <a:latin typeface="Segoe UI"/>
              </a:defRPr>
            </a:pPr>
            <a:r>
              <a:rPr sz="1600" b="0">
                <a:solidFill>
                  <a:srgbClr val="0F172A"/>
                </a:solidFill>
                <a:latin typeface="Segoe UI"/>
              </a:rPr>
              <a:t>• Clase 123 — Clase 123 — PyTorch Lightning: Trainer, callbacks, distributed</a:t>
            </a:r>
          </a:p>
          <a:p>
            <a:pPr>
              <a:spcAft>
                <a:spcPts val="1000"/>
              </a:spcAft>
              <a:defRPr sz="1600" b="0">
                <a:solidFill>
                  <a:srgbClr val="0F172A"/>
                </a:solidFill>
                <a:latin typeface="Segoe UI"/>
              </a:defRPr>
            </a:pPr>
            <a:r>
              <a:rPr sz="1600" b="0">
                <a:solidFill>
                  <a:srgbClr val="0F172A"/>
                </a:solidFill>
                <a:latin typeface="Segoe UI"/>
              </a:rPr>
              <a:t>• Clase 124 — Clase 124 — tf.data API</a:t>
            </a:r>
          </a:p>
          <a:p>
            <a:pPr>
              <a:spcAft>
                <a:spcPts val="1000"/>
              </a:spcAft>
              <a:defRPr sz="1600" b="0">
                <a:solidFill>
                  <a:srgbClr val="0F172A"/>
                </a:solidFill>
                <a:latin typeface="Segoe UI"/>
              </a:defRPr>
            </a:pPr>
            <a:r>
              <a:rPr sz="1600" b="0">
                <a:solidFill>
                  <a:srgbClr val="0F172A"/>
                </a:solidFill>
                <a:latin typeface="Segoe UI"/>
              </a:rPr>
              <a:t>• Clase 125 — Clase 125 — TFRecord</a:t>
            </a:r>
          </a:p>
          <a:p>
            <a:pPr>
              <a:spcAft>
                <a:spcPts val="1000"/>
              </a:spcAft>
              <a:defRPr sz="1600" b="0">
                <a:solidFill>
                  <a:srgbClr val="0F172A"/>
                </a:solidFill>
                <a:latin typeface="Segoe UI"/>
              </a:defRPr>
            </a:pPr>
            <a:r>
              <a:rPr sz="1600" b="0">
                <a:solidFill>
                  <a:srgbClr val="0F172A"/>
                </a:solidFill>
                <a:latin typeface="Segoe UI"/>
              </a:rPr>
              <a:t>• Clase 126 — Clase 126 — Keras preprocessing layers</a:t>
            </a:r>
          </a:p>
          <a:p>
            <a:pPr>
              <a:spcAft>
                <a:spcPts val="1000"/>
              </a:spcAft>
              <a:defRPr sz="1600" b="0">
                <a:solidFill>
                  <a:srgbClr val="0F172A"/>
                </a:solidFill>
                <a:latin typeface="Segoe UI"/>
              </a:defRPr>
            </a:pPr>
            <a:r>
              <a:rPr sz="1600" b="0">
                <a:solidFill>
                  <a:srgbClr val="0F172A"/>
                </a:solidFill>
                <a:latin typeface="Segoe UI"/>
              </a:rPr>
              <a:t>• Clase 127 — Clase 127 — TensorFlow Datasets (TFDS)</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104 — Callbacks, TensorBoard, guardar/restaurar modelos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Callbacks: hooks (on_train_begin, on_epoch_end, on_batch_end, ...).</a:t>
            </a:r>
          </a:p>
          <a:p>
            <a:pPr>
              <a:spcAft>
                <a:spcPts val="1000"/>
              </a:spcAft>
              <a:defRPr sz="1600" b="0">
                <a:solidFill>
                  <a:srgbClr val="0F172A"/>
                </a:solidFill>
                <a:latin typeface="Segoe UI"/>
              </a:defRPr>
            </a:pPr>
            <a:r>
              <a:rPr sz="1600" b="0">
                <a:solidFill>
                  <a:srgbClr val="0F172A"/>
                </a:solidFill>
                <a:latin typeface="Segoe UI"/>
              </a:rPr>
              <a:t>• EarlyStopping(monitor='val_loss', patience=10, restore_best_weights=True).</a:t>
            </a:r>
          </a:p>
          <a:p>
            <a:pPr>
              <a:spcAft>
                <a:spcPts val="1000"/>
              </a:spcAft>
              <a:defRPr sz="1600" b="0">
                <a:solidFill>
                  <a:srgbClr val="0F172A"/>
                </a:solidFill>
                <a:latin typeface="Segoe UI"/>
              </a:defRPr>
            </a:pPr>
            <a:r>
              <a:rPr sz="1600" b="0">
                <a:solidFill>
                  <a:srgbClr val="0F172A"/>
                </a:solidFill>
                <a:latin typeface="Segoe UI"/>
              </a:rPr>
              <a:t>• ModelCheckpoint(filepath, save_best_only=True, monitor='val_accuracy', mode='max').</a:t>
            </a:r>
          </a:p>
          <a:p>
            <a:pPr>
              <a:spcAft>
                <a:spcPts val="1000"/>
              </a:spcAft>
              <a:defRPr sz="1600" b="0">
                <a:solidFill>
                  <a:srgbClr val="0F172A"/>
                </a:solidFill>
                <a:latin typeface="Segoe UI"/>
              </a:defRPr>
            </a:pPr>
            <a:r>
              <a:rPr sz="1600" b="0">
                <a:solidFill>
                  <a:srgbClr val="0F172A"/>
                </a:solidFill>
                <a:latin typeface="Segoe UI"/>
              </a:rPr>
              <a:t>• ReduceLROnPlateau(factor=0.5, patience=5) — bajar LR cuando se estanca.</a:t>
            </a:r>
          </a:p>
          <a:p>
            <a:pPr>
              <a:spcAft>
                <a:spcPts val="1000"/>
              </a:spcAft>
              <a:defRPr sz="1600" b="0">
                <a:solidFill>
                  <a:srgbClr val="0F172A"/>
                </a:solidFill>
                <a:latin typeface="Segoe UI"/>
              </a:defRPr>
            </a:pPr>
            <a:r>
              <a:rPr sz="1600" b="0">
                <a:solidFill>
                  <a:srgbClr val="0F172A"/>
                </a:solidFill>
                <a:latin typeface="Segoe UI"/>
              </a:rPr>
              <a:t>• TensorBoard: scalars, histograms, distributions, images, projector (embeddings).</a:t>
            </a:r>
          </a:p>
          <a:p>
            <a:pPr>
              <a:spcAft>
                <a:spcPts val="1000"/>
              </a:spcAft>
              <a:defRPr sz="1600" b="0">
                <a:solidFill>
                  <a:srgbClr val="0F172A"/>
                </a:solidFill>
                <a:latin typeface="Segoe UI"/>
              </a:defRPr>
            </a:pPr>
            <a:r>
              <a:rPr sz="1600" b="0">
                <a:solidFill>
                  <a:srgbClr val="0F172A"/>
                </a:solidFill>
                <a:latin typeface="Segoe UI"/>
              </a:rPr>
              <a:t>• Custom callbacks: class MyCallback(keras.callbacks.Callback): def on_epoch_end(self, epoch, logs): ....</a:t>
            </a:r>
          </a:p>
        </p:txBody>
      </p:sp>
    </p:spTree>
  </p:cSld>
  <p:clrMapOvr>
    <a:masterClrMapping/>
  </p:clrMapOvr>
</p:sld>
</file>

<file path=ppt/slides/slide30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158 — GANs: DCGAN, Progressive GAN, StyleGAN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Loss original (min-max): min_G max_D E[log D(x)] + E[log(1 - D(G(z)))].</a:t>
            </a:r>
          </a:p>
          <a:p>
            <a:pPr>
              <a:spcAft>
                <a:spcPts val="1000"/>
              </a:spcAft>
              <a:defRPr sz="1600" b="0">
                <a:solidFill>
                  <a:srgbClr val="0F172A"/>
                </a:solidFill>
                <a:latin typeface="Segoe UI"/>
              </a:defRPr>
            </a:pPr>
            <a:r>
              <a:rPr sz="1600" b="0">
                <a:solidFill>
                  <a:srgbClr val="0F172A"/>
                </a:solidFill>
                <a:latin typeface="Segoe UI"/>
              </a:rPr>
              <a:t>• DCGAN: arquitecturas convolucionales (Radford et al. 2015).</a:t>
            </a:r>
          </a:p>
          <a:p>
            <a:pPr>
              <a:spcAft>
                <a:spcPts val="1000"/>
              </a:spcAft>
              <a:defRPr sz="1600" b="0">
                <a:solidFill>
                  <a:srgbClr val="0F172A"/>
                </a:solidFill>
                <a:latin typeface="Segoe UI"/>
              </a:defRPr>
            </a:pPr>
            <a:r>
              <a:rPr sz="1600" b="0">
                <a:solidFill>
                  <a:srgbClr val="0F172A"/>
                </a:solidFill>
                <a:latin typeface="Segoe UI"/>
              </a:rPr>
              <a:t>• Modos de fallo: mode collapse, D demasiado fuerte/débil.</a:t>
            </a:r>
          </a:p>
          <a:p>
            <a:pPr>
              <a:spcAft>
                <a:spcPts val="1000"/>
              </a:spcAft>
              <a:defRPr sz="1600" b="0">
                <a:solidFill>
                  <a:srgbClr val="0F172A"/>
                </a:solidFill>
                <a:latin typeface="Segoe UI"/>
              </a:defRPr>
            </a:pPr>
            <a:r>
              <a:rPr sz="1600" b="0">
                <a:solidFill>
                  <a:srgbClr val="0F172A"/>
                </a:solidFill>
                <a:latin typeface="Segoe UI"/>
              </a:rPr>
              <a:t>• WGAN, WGAN-GP, spectral norm.</a:t>
            </a:r>
          </a:p>
          <a:p>
            <a:pPr>
              <a:spcAft>
                <a:spcPts val="1000"/>
              </a:spcAft>
              <a:defRPr sz="1600" b="0">
                <a:solidFill>
                  <a:srgbClr val="0F172A"/>
                </a:solidFill>
                <a:latin typeface="Segoe UI"/>
              </a:defRPr>
            </a:pPr>
            <a:r>
              <a:rPr sz="1600" b="0">
                <a:solidFill>
                  <a:srgbClr val="0F172A"/>
                </a:solidFill>
                <a:latin typeface="Segoe UI"/>
              </a:rPr>
              <a:t>• Progressive GAN: empezar con 4×4, ir subiendo resolución.</a:t>
            </a:r>
          </a:p>
          <a:p>
            <a:pPr>
              <a:spcAft>
                <a:spcPts val="1000"/>
              </a:spcAft>
              <a:defRPr sz="1600" b="0">
                <a:solidFill>
                  <a:srgbClr val="0F172A"/>
                </a:solidFill>
                <a:latin typeface="Segoe UI"/>
              </a:defRPr>
            </a:pPr>
            <a:r>
              <a:rPr sz="1600" b="0">
                <a:solidFill>
                  <a:srgbClr val="0F172A"/>
                </a:solidFill>
                <a:latin typeface="Segoe UI"/>
              </a:rPr>
              <a:t>• StyleGAN: AdaIN, style mixing, latent W intermedio.</a:t>
            </a:r>
          </a:p>
          <a:p>
            <a:pPr>
              <a:spcAft>
                <a:spcPts val="1000"/>
              </a:spcAft>
              <a:defRPr sz="1600" b="0">
                <a:solidFill>
                  <a:srgbClr val="0F172A"/>
                </a:solidFill>
                <a:latin typeface="Segoe UI"/>
              </a:defRPr>
            </a:pPr>
            <a:r>
              <a:rPr sz="1600" b="0">
                <a:solidFill>
                  <a:srgbClr val="0F172A"/>
                </a:solidFill>
                <a:latin typeface="Segoe UI"/>
              </a:rPr>
              <a:t>• Métricas: FID (Fréchet Inception Distance), IS.</a:t>
            </a:r>
          </a:p>
        </p:txBody>
      </p:sp>
    </p:spTree>
  </p:cSld>
  <p:clrMapOvr>
    <a:masterClrMapping/>
  </p:clrMapOvr>
</p:sld>
</file>

<file path=ppt/slides/slide30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158 — GANs: DCGAN, Progressive GAN, StyleGAN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0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158 — GANs: DCGAN, Progressive GAN, StyleGAN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DCGAN básico: G y D convolucionales.</a:t>
            </a:r>
          </a:p>
          <a:p>
            <a:pPr>
              <a:spcAft>
                <a:spcPts val="800"/>
              </a:spcAft>
              <a:defRPr sz="1400" b="0">
                <a:solidFill>
                  <a:srgbClr val="0F172A"/>
                </a:solidFill>
                <a:latin typeface="Segoe UI"/>
              </a:defRPr>
            </a:pPr>
            <a:r>
              <a:rPr sz="1400" b="0">
                <a:solidFill>
                  <a:srgbClr val="0F172A"/>
                </a:solidFill>
                <a:latin typeface="Segoe UI"/>
              </a:rPr>
              <a:t>• Diagnóstico: graficar D_loss y G_loss por step.</a:t>
            </a:r>
          </a:p>
          <a:p>
            <a:pPr>
              <a:spcAft>
                <a:spcPts val="800"/>
              </a:spcAft>
              <a:defRPr sz="1400" b="0">
                <a:solidFill>
                  <a:srgbClr val="0F172A"/>
                </a:solidFill>
                <a:latin typeface="Segoe UI"/>
              </a:defRPr>
            </a:pPr>
            <a:r>
              <a:rPr sz="1400" b="0">
                <a:solidFill>
                  <a:srgbClr val="0F172A"/>
                </a:solidFill>
                <a:latin typeface="Segoe UI"/>
              </a:rPr>
              <a:t>• Mode collapse: tras N épocas, generar 64 samples.</a:t>
            </a:r>
          </a:p>
          <a:p>
            <a:pPr>
              <a:spcAft>
                <a:spcPts val="800"/>
              </a:spcAft>
              <a:defRPr sz="1400" b="0">
                <a:solidFill>
                  <a:srgbClr val="0F172A"/>
                </a:solidFill>
                <a:latin typeface="Segoe UI"/>
              </a:defRPr>
            </a:pPr>
            <a:r>
              <a:rPr sz="1400" b="0">
                <a:solidFill>
                  <a:srgbClr val="0F172A"/>
                </a:solidFill>
                <a:latin typeface="Segoe UI"/>
              </a:rPr>
              <a:t>• WGAN-GP: implementar gradient penalty en la D loss.</a:t>
            </a:r>
          </a:p>
          <a:p>
            <a:pPr>
              <a:spcAft>
                <a:spcPts val="800"/>
              </a:spcAft>
              <a:defRPr sz="1400" b="0">
                <a:solidFill>
                  <a:srgbClr val="0F172A"/>
                </a:solidFill>
                <a:latin typeface="Segoe UI"/>
              </a:defRPr>
            </a:pPr>
            <a:r>
              <a:rPr sz="1400" b="0">
                <a:solidFill>
                  <a:srgbClr val="0F172A"/>
                </a:solidFill>
                <a:latin typeface="Segoe UI"/>
              </a:rPr>
              <a:t>• FID: implementar (o usar tensorflow_gan.eval.fid) y reportar FID del modelo.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Generator: Dense(77128) → reshape → Conv2DTranspose × 3 hasta 28×28.</a:t>
            </a:r>
          </a:p>
          <a:p>
            <a:pPr>
              <a:spcAft>
                <a:spcPts val="800"/>
              </a:spcAft>
              <a:defRPr sz="1500" b="0">
                <a:solidFill>
                  <a:srgbClr val="0F172A"/>
                </a:solidFill>
                <a:latin typeface="Segoe UI"/>
              </a:defRPr>
            </a:pPr>
            <a:r>
              <a:rPr sz="1500" b="0">
                <a:solidFill>
                  <a:srgbClr val="0F172A"/>
                </a:solidFill>
                <a:latin typeface="Segoe UI"/>
              </a:rPr>
              <a:t>• Discriminator: Conv2D × 3 → Dense(1).</a:t>
            </a:r>
          </a:p>
          <a:p>
            <a:pPr>
              <a:spcAft>
                <a:spcPts val="800"/>
              </a:spcAft>
              <a:defRPr sz="1500" b="0">
                <a:solidFill>
                  <a:srgbClr val="0F172A"/>
                </a:solidFill>
                <a:latin typeface="Segoe UI"/>
              </a:defRPr>
            </a:pPr>
            <a:r>
              <a:rPr sz="1500" b="0">
                <a:solidFill>
                  <a:srgbClr val="0F172A"/>
                </a:solidFill>
                <a:latin typeface="Segoe UI"/>
              </a:rPr>
              <a:t>• Entrenar 50 épocas; generar grid 8×8.</a:t>
            </a:r>
          </a:p>
          <a:p>
            <a:pPr>
              <a:spcAft>
                <a:spcPts val="800"/>
              </a:spcAft>
              <a:defRPr sz="1500" b="0">
                <a:solidFill>
                  <a:srgbClr val="0F172A"/>
                </a:solidFill>
                <a:latin typeface="Segoe UI"/>
              </a:defRPr>
            </a:pPr>
            <a:r>
              <a:rPr sz="1500" b="0">
                <a:solidFill>
                  <a:srgbClr val="0F172A"/>
                </a:solidFill>
                <a:latin typeface="Segoe UI"/>
              </a:rPr>
              <a:t>• Reportar D_loss y G_loss finales; visual del grid.</a:t>
            </a:r>
          </a:p>
        </p:txBody>
      </p:sp>
    </p:spTree>
  </p:cSld>
  <p:clrMapOvr>
    <a:masterClrMapping/>
  </p:clrMapOvr>
</p:sld>
</file>

<file path=ppt/slides/slide30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159</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159 — Modelos de difusión (+ Stable Diffusion XL, ControlNet, LCM)</a:t>
            </a:r>
          </a:p>
        </p:txBody>
      </p:sp>
    </p:spTree>
  </p:cSld>
  <p:clrMapOvr>
    <a:masterClrMapping/>
  </p:clrMapOvr>
</p:sld>
</file>

<file path=ppt/slides/slide30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159 — Modelos de difusión (+ Stable Diffusion XL, ControlNet, LCM)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17 § Diffusion Models + Ho et al. (2020) DDPM + papers SDXL, ControlNet, LCM.  Duración estimada: 105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Entender modelos de difusión — la familia que destronó a GANs en 2022 (DALL-E 2, Stable Diffusion, Midjourney). Idea: forward process agrega ruido gaussiano gradualmente; reverse process (aprendido) lo elimina paso a paso. Conocer DDPM clásico, latent diffusion (Stable Diffusion), ControlNet para condicionamiento espacial, LCM (Latent Consistency Models) para inference rápida.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Implementar un DDPM sencillo: forward q(x_t | x_0), U-Net que predice el ruido ε_θ(x_t, t).</a:t>
            </a:r>
          </a:p>
          <a:p>
            <a:pPr>
              <a:spcAft>
                <a:spcPts val="800"/>
              </a:spcAft>
              <a:defRPr sz="1400" b="0">
                <a:solidFill>
                  <a:srgbClr val="0F172A"/>
                </a:solidFill>
                <a:latin typeface="Segoe UI"/>
              </a:defRPr>
            </a:pPr>
            <a:r>
              <a:rPr sz="1400" b="0">
                <a:solidFill>
                  <a:srgbClr val="0F172A"/>
                </a:solidFill>
                <a:latin typeface="Segoe UI"/>
              </a:rPr>
              <a:t>• Aplicar el sampling DDPM: 1000 steps de denoising desde x_T ~ N(0,I).</a:t>
            </a:r>
          </a:p>
          <a:p>
            <a:pPr>
              <a:spcAft>
                <a:spcPts val="800"/>
              </a:spcAft>
              <a:defRPr sz="1400" b="0">
                <a:solidFill>
                  <a:srgbClr val="0F172A"/>
                </a:solidFill>
                <a:latin typeface="Segoe UI"/>
              </a:defRPr>
            </a:pPr>
            <a:r>
              <a:rPr sz="1400" b="0">
                <a:solidFill>
                  <a:srgbClr val="0F172A"/>
                </a:solidFill>
                <a:latin typeface="Segoe UI"/>
              </a:rPr>
              <a:t>• Reconocer latent diffusion: aplicar difusión en el espacio comprimido de un VAE (1/64 del tamaño) → 8× más rápido.</a:t>
            </a:r>
          </a:p>
          <a:p>
            <a:pPr>
              <a:spcAft>
                <a:spcPts val="800"/>
              </a:spcAft>
              <a:defRPr sz="1400" b="0">
                <a:solidFill>
                  <a:srgbClr val="0F172A"/>
                </a:solidFill>
                <a:latin typeface="Segoe UI"/>
              </a:defRPr>
            </a:pPr>
            <a:r>
              <a:rPr sz="1400" b="0">
                <a:solidFill>
                  <a:srgbClr val="0F172A"/>
                </a:solidFill>
                <a:latin typeface="Segoe UI"/>
              </a:rPr>
              <a:t>• Usar Stable Diffusion XL con diffusers library: prompt → imagen en 3 líneas.</a:t>
            </a:r>
          </a:p>
          <a:p>
            <a:pPr>
              <a:spcAft>
                <a:spcPts val="800"/>
              </a:spcAft>
              <a:defRPr sz="1400" b="0">
                <a:solidFill>
                  <a:srgbClr val="0F172A"/>
                </a:solidFill>
                <a:latin typeface="Segoe UI"/>
              </a:defRPr>
            </a:pPr>
            <a:r>
              <a:rPr sz="1400" b="0">
                <a:solidFill>
                  <a:srgbClr val="0F172A"/>
                </a:solidFill>
                <a:latin typeface="Segoe UI"/>
              </a:rPr>
              <a:t>• Aplicar ControlNet para condicionar generación en pose, edge, depth, segmentation.</a:t>
            </a:r>
          </a:p>
        </p:txBody>
      </p:sp>
    </p:spTree>
  </p:cSld>
  <p:clrMapOvr>
    <a:masterClrMapping/>
  </p:clrMapOvr>
</p:sld>
</file>

<file path=ppt/slides/slide30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159 — Modelos de difusión (+ Stable Diffusion XL, ControlNet, LCM)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Forward process: q(x_t | x_{t-1}) = N(√(1-β_t) x_{t-1}, β_t I).</a:t>
            </a:r>
          </a:p>
          <a:p>
            <a:pPr>
              <a:spcAft>
                <a:spcPts val="1000"/>
              </a:spcAft>
              <a:defRPr sz="1600" b="0">
                <a:solidFill>
                  <a:srgbClr val="0F172A"/>
                </a:solidFill>
                <a:latin typeface="Segoe UI"/>
              </a:defRPr>
            </a:pPr>
            <a:r>
              <a:rPr sz="1600" b="0">
                <a:solidFill>
                  <a:srgbClr val="0F172A"/>
                </a:solidFill>
                <a:latin typeface="Segoe UI"/>
              </a:rPr>
              <a:t>• Closed form: q(x_t | x_0) = N(√α̅_t · x_0, (1-α̅_t) I).</a:t>
            </a:r>
          </a:p>
          <a:p>
            <a:pPr>
              <a:spcAft>
                <a:spcPts val="1000"/>
              </a:spcAft>
              <a:defRPr sz="1600" b="0">
                <a:solidFill>
                  <a:srgbClr val="0F172A"/>
                </a:solidFill>
                <a:latin typeface="Segoe UI"/>
              </a:defRPr>
            </a:pPr>
            <a:r>
              <a:rPr sz="1600" b="0">
                <a:solidFill>
                  <a:srgbClr val="0F172A"/>
                </a:solidFill>
                <a:latin typeface="Segoe UI"/>
              </a:rPr>
              <a:t>• Loss simple (Ho 2020): MSE(ε, ε_θ(x_t, t)) — predecir el ruido.</a:t>
            </a:r>
          </a:p>
          <a:p>
            <a:pPr>
              <a:spcAft>
                <a:spcPts val="1000"/>
              </a:spcAft>
              <a:defRPr sz="1600" b="0">
                <a:solidFill>
                  <a:srgbClr val="0F172A"/>
                </a:solidFill>
                <a:latin typeface="Segoe UI"/>
              </a:defRPr>
            </a:pPr>
            <a:r>
              <a:rPr sz="1600" b="0">
                <a:solidFill>
                  <a:srgbClr val="0F172A"/>
                </a:solidFill>
                <a:latin typeface="Segoe UI"/>
              </a:rPr>
              <a:t>• U-Net architecture (encoder-decoder con skip connections).</a:t>
            </a:r>
          </a:p>
          <a:p>
            <a:pPr>
              <a:spcAft>
                <a:spcPts val="1000"/>
              </a:spcAft>
              <a:defRPr sz="1600" b="0">
                <a:solidFill>
                  <a:srgbClr val="0F172A"/>
                </a:solidFill>
                <a:latin typeface="Segoe UI"/>
              </a:defRPr>
            </a:pPr>
            <a:r>
              <a:rPr sz="1600" b="0">
                <a:solidFill>
                  <a:srgbClr val="0F172A"/>
                </a:solidFill>
                <a:latin typeface="Segoe UI"/>
              </a:rPr>
              <a:t>• Sampling DDPM vs DDIM vs DPM-Solver: 1000 → 50 → 20 steps.</a:t>
            </a:r>
          </a:p>
          <a:p>
            <a:pPr>
              <a:spcAft>
                <a:spcPts val="1000"/>
              </a:spcAft>
              <a:defRPr sz="1600" b="0">
                <a:solidFill>
                  <a:srgbClr val="0F172A"/>
                </a:solidFill>
                <a:latin typeface="Segoe UI"/>
              </a:defRPr>
            </a:pPr>
            <a:r>
              <a:rPr sz="1600" b="0">
                <a:solidFill>
                  <a:srgbClr val="0F172A"/>
                </a:solidFill>
                <a:latin typeface="Segoe UI"/>
              </a:rPr>
              <a:t>• Complemento moderno: Stable Diffusion XL, ControlNet, LCM/Turbo.</a:t>
            </a:r>
          </a:p>
        </p:txBody>
      </p:sp>
    </p:spTree>
  </p:cSld>
  <p:clrMapOvr>
    <a:masterClrMapping/>
  </p:clrMapOvr>
</p:sld>
</file>

<file path=ppt/slides/slide30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159 — Modelos de difusión (+ Stable Diffusion XL, ControlNet, LCM)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0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159 — Modelos de difusión (+ Stable Diffusion XL, ControlNet, LCM)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DDPM en MNIST: U-Net chico + DDPM scheduler.</a:t>
            </a:r>
          </a:p>
          <a:p>
            <a:pPr>
              <a:spcAft>
                <a:spcPts val="800"/>
              </a:spcAft>
              <a:defRPr sz="1400" b="0">
                <a:solidFill>
                  <a:srgbClr val="0F172A"/>
                </a:solidFill>
                <a:latin typeface="Segoe UI"/>
              </a:defRPr>
            </a:pPr>
            <a:r>
              <a:rPr sz="1400" b="0">
                <a:solidFill>
                  <a:srgbClr val="0F172A"/>
                </a:solidFill>
                <a:latin typeface="Segoe UI"/>
              </a:rPr>
              <a:t>• SDXL inference: cargar SDXL y generar 4 imágenes desde prompts.</a:t>
            </a:r>
          </a:p>
          <a:p>
            <a:pPr>
              <a:spcAft>
                <a:spcPts val="800"/>
              </a:spcAft>
              <a:defRPr sz="1400" b="0">
                <a:solidFill>
                  <a:srgbClr val="0F172A"/>
                </a:solidFill>
                <a:latin typeface="Segoe UI"/>
              </a:defRPr>
            </a:pPr>
            <a:r>
              <a:rPr sz="1400" b="0">
                <a:solidFill>
                  <a:srgbClr val="0F172A"/>
                </a:solidFill>
                <a:latin typeface="Segoe UI"/>
              </a:rPr>
              <a:t>• CFG: variar guidance_scale ∈ {1, 5, 15}.</a:t>
            </a:r>
          </a:p>
          <a:p>
            <a:pPr>
              <a:spcAft>
                <a:spcPts val="800"/>
              </a:spcAft>
              <a:defRPr sz="1400" b="0">
                <a:solidFill>
                  <a:srgbClr val="0F172A"/>
                </a:solidFill>
                <a:latin typeface="Segoe UI"/>
              </a:defRPr>
            </a:pPr>
            <a:r>
              <a:rPr sz="1400" b="0">
                <a:solidFill>
                  <a:srgbClr val="0F172A"/>
                </a:solidFill>
                <a:latin typeface="Segoe UI"/>
              </a:rPr>
              <a:t>• ControlNet Canny: tomar una foto, extraer bordes con OpenCV, generar variantes condicionadas con SDXL+ControlNet.</a:t>
            </a:r>
          </a:p>
          <a:p>
            <a:pPr>
              <a:spcAft>
                <a:spcPts val="800"/>
              </a:spcAft>
              <a:defRPr sz="1400" b="0">
                <a:solidFill>
                  <a:srgbClr val="0F172A"/>
                </a:solidFill>
                <a:latin typeface="Segoe UI"/>
              </a:defRPr>
            </a:pPr>
            <a:r>
              <a:rPr sz="1400" b="0">
                <a:solidFill>
                  <a:srgbClr val="0F172A"/>
                </a:solidFill>
                <a:latin typeface="Segoe UI"/>
              </a:rPr>
              <a:t>• LCM: comparar SDXL base (30 steps) vs SDXL + LCM-LoRA (4 steps).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Imagen base (e.g., una foto de un edificio).</a:t>
            </a:r>
          </a:p>
          <a:p>
            <a:pPr>
              <a:spcAft>
                <a:spcPts val="800"/>
              </a:spcAft>
              <a:defRPr sz="1500" b="0">
                <a:solidFill>
                  <a:srgbClr val="0F172A"/>
                </a:solidFill>
                <a:latin typeface="Segoe UI"/>
              </a:defRPr>
            </a:pPr>
            <a:r>
              <a:rPr sz="1500" b="0">
                <a:solidFill>
                  <a:srgbClr val="0F172A"/>
                </a:solidFill>
                <a:latin typeface="Segoe UI"/>
              </a:rPr>
              <a:t>• Extraer Canny con OpenCV.</a:t>
            </a:r>
          </a:p>
          <a:p>
            <a:pPr>
              <a:spcAft>
                <a:spcPts val="800"/>
              </a:spcAft>
              <a:defRPr sz="1500" b="0">
                <a:solidFill>
                  <a:srgbClr val="0F172A"/>
                </a:solidFill>
                <a:latin typeface="Segoe UI"/>
              </a:defRPr>
            </a:pPr>
            <a:r>
              <a:rPr sz="1500" b="0">
                <a:solidFill>
                  <a:srgbClr val="0F172A"/>
                </a:solidFill>
                <a:latin typeface="Segoe UI"/>
              </a:rPr>
              <a:t>• Generar 3 variantes con SDXL+ControlNet con prompts distintos.</a:t>
            </a:r>
          </a:p>
          <a:p>
            <a:pPr>
              <a:spcAft>
                <a:spcPts val="800"/>
              </a:spcAft>
              <a:defRPr sz="1500" b="0">
                <a:solidFill>
                  <a:srgbClr val="0F172A"/>
                </a:solidFill>
                <a:latin typeface="Segoe UI"/>
              </a:defRPr>
            </a:pPr>
            <a:r>
              <a:rPr sz="1500" b="0">
                <a:solidFill>
                  <a:srgbClr val="0F172A"/>
                </a:solidFill>
                <a:latin typeface="Segoe UI"/>
              </a:rPr>
              <a:t>• Comparar tiempo SDXL vs SDXL+LCM.</a:t>
            </a:r>
          </a:p>
        </p:txBody>
      </p:sp>
    </p:spTree>
  </p:cSld>
  <p:clrMapOvr>
    <a:masterClrMapping/>
  </p:clrMapOvr>
</p:sld>
</file>

<file path=ppt/slides/slide30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160</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160 — Stable Diffusion XL + ControlNet en profundidad</a:t>
            </a:r>
          </a:p>
        </p:txBody>
      </p:sp>
    </p:spTree>
  </p:cSld>
  <p:clrMapOvr>
    <a:masterClrMapping/>
  </p:clrMapOvr>
</p:sld>
</file>

<file path=ppt/slides/slide30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160 — Stable Diffusion XL + ControlNet en profundidad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Rombach et al. (2022) SD + Podell et al. (2023) SDXL + Zhang et al. (2023) ControlNet.  Duración estimada: 90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Dominar Stable Diffusion XL (Stability AI 2023) en producción: pipeline completo (text encoder dual, U-Net, VAE), schedulers modernos (DPM-Solver++, Euler ancestral, UniPC), CFG (Classifier-Free Guidance), prompt weighting. Combinar con ControlNet para condicionamiento espacial (Canny, depth, pose, segmentation, lineart). Conocer Flux (Black Forest Labs 2024) como sucesor open-source.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Cargar SDXL: StableDiffusionXLPipeline.from_pretrained('stabilityai/stable-diffusion-xl-base-1.0').</a:t>
            </a:r>
          </a:p>
          <a:p>
            <a:pPr>
              <a:spcAft>
                <a:spcPts val="800"/>
              </a:spcAft>
              <a:defRPr sz="1400" b="0">
                <a:solidFill>
                  <a:srgbClr val="0F172A"/>
                </a:solidFill>
                <a:latin typeface="Segoe UI"/>
              </a:defRPr>
            </a:pPr>
            <a:r>
              <a:rPr sz="1400" b="0">
                <a:solidFill>
                  <a:srgbClr val="0F172A"/>
                </a:solidFill>
                <a:latin typeface="Segoe UI"/>
              </a:rPr>
              <a:t>• Aplicar refiner opcional para detalle final.</a:t>
            </a:r>
          </a:p>
          <a:p>
            <a:pPr>
              <a:spcAft>
                <a:spcPts val="800"/>
              </a:spcAft>
              <a:defRPr sz="1400" b="0">
                <a:solidFill>
                  <a:srgbClr val="0F172A"/>
                </a:solidFill>
                <a:latin typeface="Segoe UI"/>
              </a:defRPr>
            </a:pPr>
            <a:r>
              <a:rPr sz="1400" b="0">
                <a:solidFill>
                  <a:srgbClr val="0F172A"/>
                </a:solidFill>
                <a:latin typeface="Segoe UI"/>
              </a:rPr>
              <a:t>• Usar schedulers distintos y entender trade-off speed/quality.</a:t>
            </a:r>
          </a:p>
          <a:p>
            <a:pPr>
              <a:spcAft>
                <a:spcPts val="800"/>
              </a:spcAft>
              <a:defRPr sz="1400" b="0">
                <a:solidFill>
                  <a:srgbClr val="0F172A"/>
                </a:solidFill>
                <a:latin typeface="Segoe UI"/>
              </a:defRPr>
            </a:pPr>
            <a:r>
              <a:rPr sz="1400" b="0">
                <a:solidFill>
                  <a:srgbClr val="0F172A"/>
                </a:solidFill>
                <a:latin typeface="Segoe UI"/>
              </a:rPr>
              <a:t>• Agregar ControlNet (canny, depth, openpose) sobre SDXL.</a:t>
            </a:r>
          </a:p>
          <a:p>
            <a:pPr>
              <a:spcAft>
                <a:spcPts val="800"/>
              </a:spcAft>
              <a:defRPr sz="1400" b="0">
                <a:solidFill>
                  <a:srgbClr val="0F172A"/>
                </a:solidFill>
                <a:latin typeface="Segoe UI"/>
              </a:defRPr>
            </a:pPr>
            <a:r>
              <a:rPr sz="1400" b="0">
                <a:solidFill>
                  <a:srgbClr val="0F172A"/>
                </a:solidFill>
                <a:latin typeface="Segoe UI"/>
              </a:rPr>
              <a:t>• Aplicar LoRA para estilo custom (pipe.load_lora_weights('path')).</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104 — Callbacks, TensorBoard, guardar/restaurar modelos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1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160 — Stable Diffusion XL + ControlNet en profundidad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Pipeline SDXL: text_encoder_1 (CLIP-L), text_encoder_2 (CLIP-G), U-Net 2.6B params, VAE.</a:t>
            </a:r>
          </a:p>
          <a:p>
            <a:pPr>
              <a:spcAft>
                <a:spcPts val="1000"/>
              </a:spcAft>
              <a:defRPr sz="1600" b="0">
                <a:solidFill>
                  <a:srgbClr val="0F172A"/>
                </a:solidFill>
                <a:latin typeface="Segoe UI"/>
              </a:defRPr>
            </a:pPr>
            <a:r>
              <a:rPr sz="1600" b="0">
                <a:solidFill>
                  <a:srgbClr val="0F172A"/>
                </a:solidFill>
                <a:latin typeface="Segoe UI"/>
              </a:rPr>
              <a:t>• Schedulers: DDIM (50 steps), DPM-Solver++ (20 steps), Euler ancestral (creative), UniPC (10-20 steps).</a:t>
            </a:r>
          </a:p>
          <a:p>
            <a:pPr>
              <a:spcAft>
                <a:spcPts val="1000"/>
              </a:spcAft>
              <a:defRPr sz="1600" b="0">
                <a:solidFill>
                  <a:srgbClr val="0F172A"/>
                </a:solidFill>
                <a:latin typeface="Segoe UI"/>
              </a:defRPr>
            </a:pPr>
            <a:r>
              <a:rPr sz="1600" b="0">
                <a:solidFill>
                  <a:srgbClr val="0F172A"/>
                </a:solidFill>
                <a:latin typeface="Segoe UI"/>
              </a:rPr>
              <a:t>• CFG: guidance_scale=7.5 default; &gt; 12 over-fitting al prompt.</a:t>
            </a:r>
          </a:p>
          <a:p>
            <a:pPr>
              <a:spcAft>
                <a:spcPts val="1000"/>
              </a:spcAft>
              <a:defRPr sz="1600" b="0">
                <a:solidFill>
                  <a:srgbClr val="0F172A"/>
                </a:solidFill>
                <a:latin typeface="Segoe UI"/>
              </a:defRPr>
            </a:pPr>
            <a:r>
              <a:rPr sz="1600" b="0">
                <a:solidFill>
                  <a:srgbClr val="0F172A"/>
                </a:solidFill>
                <a:latin typeface="Segoe UI"/>
              </a:rPr>
              <a:t>• Negative prompts.</a:t>
            </a:r>
          </a:p>
          <a:p>
            <a:pPr>
              <a:spcAft>
                <a:spcPts val="1000"/>
              </a:spcAft>
              <a:defRPr sz="1600" b="0">
                <a:solidFill>
                  <a:srgbClr val="0F172A"/>
                </a:solidFill>
                <a:latin typeface="Segoe UI"/>
              </a:defRPr>
            </a:pPr>
            <a:r>
              <a:rPr sz="1600" b="0">
                <a:solidFill>
                  <a:srgbClr val="0F172A"/>
                </a:solidFill>
                <a:latin typeface="Segoe UI"/>
              </a:rPr>
              <a:t>• Refiner (paso opcional adicional).</a:t>
            </a:r>
          </a:p>
          <a:p>
            <a:pPr>
              <a:spcAft>
                <a:spcPts val="1000"/>
              </a:spcAft>
              <a:defRPr sz="1600" b="0">
                <a:solidFill>
                  <a:srgbClr val="0F172A"/>
                </a:solidFill>
                <a:latin typeface="Segoe UI"/>
              </a:defRPr>
            </a:pPr>
            <a:r>
              <a:rPr sz="1600" b="0">
                <a:solidFill>
                  <a:srgbClr val="0F172A"/>
                </a:solidFill>
                <a:latin typeface="Segoe UI"/>
              </a:rPr>
              <a:t>• ControlNet variantes: Canny, Depth, OpenPose, Scribble, Lineart, MLSD, Tile.</a:t>
            </a:r>
          </a:p>
        </p:txBody>
      </p:sp>
    </p:spTree>
  </p:cSld>
  <p:clrMapOvr>
    <a:masterClrMapping/>
  </p:clrMapOvr>
</p:sld>
</file>

<file path=ppt/slides/slide31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160 — Stable Diffusion XL + ControlNet en profundidad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Fallback CPU-friendly: implementamos forward diffusion sobre imagen 32×32 sintética, un denoiser MLP, y simulamos ControlNet con Canny edges.</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import matplotlib.pyplot as plt</a:t>
            </a:r>
          </a:p>
          <a:p>
            <a:pPr>
              <a:defRPr sz="1200" b="0">
                <a:solidFill>
                  <a:srgbClr val="F8FAFC"/>
                </a:solidFill>
                <a:latin typeface="Courier New"/>
              </a:defRPr>
            </a:pPr>
            <a:r>
              <a:rPr sz="1200" b="0">
                <a:solidFill>
                  <a:srgbClr val="F8FAFC"/>
                </a:solidFill>
                <a:latin typeface="Courier New"/>
              </a:rPr>
              <a:t>rng = np.random.default_rng(42)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DIFFUSERS_OK = False</a:t>
            </a:r>
          </a:p>
          <a:p>
            <a:pPr>
              <a:defRPr sz="1200" b="0">
                <a:solidFill>
                  <a:srgbClr val="F8FAFC"/>
                </a:solidFill>
                <a:latin typeface="Courier New"/>
              </a:defRPr>
            </a:pPr>
            <a:r>
              <a:rPr sz="1200" b="0">
                <a:solidFill>
                  <a:srgbClr val="F8FAFC"/>
                </a:solidFill>
                <a:latin typeface="Courier New"/>
              </a:rPr>
              <a:t>try:</a:t>
            </a:r>
          </a:p>
          <a:p>
            <a:pPr>
              <a:defRPr sz="1200" b="0">
                <a:solidFill>
                  <a:srgbClr val="F8FAFC"/>
                </a:solidFill>
                <a:latin typeface="Courier New"/>
              </a:defRPr>
            </a:pPr>
            <a:r>
              <a:rPr sz="1200" b="0">
                <a:solidFill>
                  <a:srgbClr val="F8FAFC"/>
                </a:solidFill>
                <a:latin typeface="Courier New"/>
              </a:rPr>
              <a:t>    import diffusers  # noqa</a:t>
            </a:r>
          </a:p>
          <a:p>
            <a:pPr>
              <a:defRPr sz="1200" b="0">
                <a:solidFill>
                  <a:srgbClr val="F8FAFC"/>
                </a:solidFill>
                <a:latin typeface="Courier New"/>
              </a:defRPr>
            </a:pPr>
            <a:r>
              <a:rPr sz="1200" b="0">
                <a:solidFill>
                  <a:srgbClr val="F8FAFC"/>
                </a:solidFill>
                <a:latin typeface="Courier New"/>
              </a:rPr>
              <a:t>    DIFFUSERS_OK = True</a:t>
            </a:r>
          </a:p>
          <a:p>
            <a:pPr>
              <a:defRPr sz="1200" b="0">
                <a:solidFill>
                  <a:srgbClr val="F8FAFC"/>
                </a:solidFill>
                <a:latin typeface="Courier New"/>
              </a:defRPr>
            </a:pPr>
            <a:r>
              <a:rPr sz="1200" b="0">
                <a:solidFill>
                  <a:srgbClr val="F8FAFC"/>
                </a:solidFill>
                <a:latin typeface="Courier New"/>
              </a:rPr>
              <a:t>    print('diffusers disponible (pero requiere GPU para SDXL real)')</a:t>
            </a:r>
          </a:p>
          <a:p>
            <a:pPr>
              <a:defRPr sz="1200" b="0">
                <a:solidFill>
                  <a:srgbClr val="F8FAFC"/>
                </a:solidFill>
                <a:latin typeface="Courier New"/>
              </a:defRPr>
            </a:pPr>
            <a:r>
              <a:rPr sz="1200" b="0">
                <a:solidFill>
                  <a:srgbClr val="F8FAFC"/>
                </a:solidFill>
                <a:latin typeface="Courier New"/>
              </a:rPr>
              <a:t>except Exception:</a:t>
            </a:r>
          </a:p>
          <a:p>
            <a:pPr>
              <a:defRPr sz="1200" b="0">
                <a:solidFill>
                  <a:srgbClr val="F8FAFC"/>
                </a:solidFill>
                <a:latin typeface="Courier New"/>
              </a:defRPr>
            </a:pPr>
            <a:r>
              <a:rPr sz="1200" b="0">
                <a:solidFill>
                  <a:srgbClr val="F8FAFC"/>
                </a:solidFill>
                <a:latin typeface="Courier New"/>
              </a:rPr>
              <a:t>    print('diffusers no disponible → usando fallback DDPM toy')</a:t>
            </a:r>
          </a:p>
        </p:txBody>
      </p:sp>
    </p:spTree>
  </p:cSld>
  <p:clrMapOvr>
    <a:masterClrMapping/>
  </p:clrMapOvr>
</p:sld>
</file>

<file path=ppt/slides/slide31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160 — Stable Diffusion XL + ControlNet en profundidad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SDXL básico: prompt → imagen 1024².</a:t>
            </a:r>
          </a:p>
          <a:p>
            <a:pPr>
              <a:spcAft>
                <a:spcPts val="800"/>
              </a:spcAft>
              <a:defRPr sz="1400" b="0">
                <a:solidFill>
                  <a:srgbClr val="0F172A"/>
                </a:solidFill>
                <a:latin typeface="Segoe UI"/>
              </a:defRPr>
            </a:pPr>
            <a:r>
              <a:rPr sz="1400" b="0">
                <a:solidFill>
                  <a:srgbClr val="0F172A"/>
                </a:solidFill>
                <a:latin typeface="Segoe UI"/>
              </a:rPr>
              <a:t>• CFG sweep: guidance_scale ∈ {3, 7.5, 12, 18}.</a:t>
            </a:r>
          </a:p>
          <a:p>
            <a:pPr>
              <a:spcAft>
                <a:spcPts val="800"/>
              </a:spcAft>
              <a:defRPr sz="1400" b="0">
                <a:solidFill>
                  <a:srgbClr val="0F172A"/>
                </a:solidFill>
                <a:latin typeface="Segoe UI"/>
              </a:defRPr>
            </a:pPr>
            <a:r>
              <a:rPr sz="1400" b="0">
                <a:solidFill>
                  <a:srgbClr val="0F172A"/>
                </a:solidFill>
                <a:latin typeface="Segoe UI"/>
              </a:rPr>
              <a:t>• Negative prompt: agregar "blurry, watermark, low quality" y comparar.</a:t>
            </a:r>
          </a:p>
          <a:p>
            <a:pPr>
              <a:spcAft>
                <a:spcPts val="800"/>
              </a:spcAft>
              <a:defRPr sz="1400" b="0">
                <a:solidFill>
                  <a:srgbClr val="0F172A"/>
                </a:solidFill>
                <a:latin typeface="Segoe UI"/>
              </a:defRPr>
            </a:pPr>
            <a:r>
              <a:rPr sz="1400" b="0">
                <a:solidFill>
                  <a:srgbClr val="0F172A"/>
                </a:solidFill>
                <a:latin typeface="Segoe UI"/>
              </a:rPr>
              <a:t>• ControlNet Canny: extraer Canny de una foto, generar variante manteniendo estructura.</a:t>
            </a:r>
          </a:p>
          <a:p>
            <a:pPr>
              <a:spcAft>
                <a:spcPts val="800"/>
              </a:spcAft>
              <a:defRPr sz="1400" b="0">
                <a:solidFill>
                  <a:srgbClr val="0F172A"/>
                </a:solidFill>
                <a:latin typeface="Segoe UI"/>
              </a:defRPr>
            </a:pPr>
            <a:r>
              <a:rPr sz="1400" b="0">
                <a:solidFill>
                  <a:srgbClr val="0F172A"/>
                </a:solidFill>
                <a:latin typeface="Segoe UI"/>
              </a:rPr>
              <a:t>• LoRA estilo: cargar un LoRA de estilo (CivitAI), aplicar.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Foto base → Canny.</a:t>
            </a:r>
          </a:p>
          <a:p>
            <a:pPr>
              <a:spcAft>
                <a:spcPts val="800"/>
              </a:spcAft>
              <a:defRPr sz="1500" b="0">
                <a:solidFill>
                  <a:srgbClr val="0F172A"/>
                </a:solidFill>
                <a:latin typeface="Segoe UI"/>
              </a:defRPr>
            </a:pPr>
            <a:r>
              <a:rPr sz="1500" b="0">
                <a:solidFill>
                  <a:srgbClr val="0F172A"/>
                </a:solidFill>
                <a:latin typeface="Segoe UI"/>
              </a:rPr>
              <a:t>• SDXL + ControlNet, prompt + LoRA estilo.</a:t>
            </a:r>
          </a:p>
          <a:p>
            <a:pPr>
              <a:spcAft>
                <a:spcPts val="800"/>
              </a:spcAft>
              <a:defRPr sz="1500" b="0">
                <a:solidFill>
                  <a:srgbClr val="0F172A"/>
                </a:solidFill>
                <a:latin typeface="Segoe UI"/>
              </a:defRPr>
            </a:pPr>
            <a:r>
              <a:rPr sz="1500" b="0">
                <a:solidFill>
                  <a:srgbClr val="0F172A"/>
                </a:solidFill>
                <a:latin typeface="Segoe UI"/>
              </a:rPr>
              <a:t>• Generar 4 variantes; comparar.</a:t>
            </a:r>
          </a:p>
          <a:p>
            <a:pPr>
              <a:spcAft>
                <a:spcPts val="800"/>
              </a:spcAft>
              <a:defRPr sz="1500" b="0">
                <a:solidFill>
                  <a:srgbClr val="0F172A"/>
                </a:solidFill>
                <a:latin typeface="Segoe UI"/>
              </a:defRPr>
            </a:pPr>
            <a:r>
              <a:rPr sz="1500" b="0">
                <a:solidFill>
                  <a:srgbClr val="0F172A"/>
                </a:solidFill>
                <a:latin typeface="Segoe UI"/>
              </a:rPr>
              <a:t>• Reportar tiempo y memoria.</a:t>
            </a:r>
          </a:p>
        </p:txBody>
      </p:sp>
    </p:spTree>
  </p:cSld>
  <p:clrMapOvr>
    <a:masterClrMapping/>
  </p:clrMapOvr>
</p:sld>
</file>

<file path=ppt/slides/slide3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161</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161 — RL: aprendizaje por recompensa, Gymnasium (Farama)</a:t>
            </a:r>
          </a:p>
        </p:txBody>
      </p:sp>
    </p:spTree>
  </p:cSld>
  <p:clrMapOvr>
    <a:masterClrMapping/>
  </p:clrMapOvr>
</p:sld>
</file>

<file path=ppt/slides/slide31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161 — RL: aprendizaje por recompensa, Gymnasium (Farama)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18 § Introduction to Reinforcement Learning + docs Gymnasium.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Entender el paradigma de Reinforcement Learning — un agente interactúa con un environment, observa states, toma actions, recibe rewards, y aprende una policy que maximiza recompensa acumulada. Conocer Gymnasium (Farama Foundation, fork del antiguo OpenAI Gym que dejó de mantenerse en 2022) — la librería estándar de environments para benchmarks.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Definir los 5 componentes RL: agent, environment, state, action, reward.</a:t>
            </a:r>
          </a:p>
          <a:p>
            <a:pPr>
              <a:spcAft>
                <a:spcPts val="800"/>
              </a:spcAft>
              <a:defRPr sz="1400" b="0">
                <a:solidFill>
                  <a:srgbClr val="0F172A"/>
                </a:solidFill>
                <a:latin typeface="Segoe UI"/>
              </a:defRPr>
            </a:pPr>
            <a:r>
              <a:rPr sz="1400" b="0">
                <a:solidFill>
                  <a:srgbClr val="0F172A"/>
                </a:solidFill>
                <a:latin typeface="Segoe UI"/>
              </a:rPr>
              <a:t>• Usar gymnasium: env = gym.make('CartPole-v1'); obs, _ = env.reset(); obs, reward, terminated, truncated, info = env.step(action).</a:t>
            </a:r>
          </a:p>
          <a:p>
            <a:pPr>
              <a:spcAft>
                <a:spcPts val="800"/>
              </a:spcAft>
              <a:defRPr sz="1400" b="0">
                <a:solidFill>
                  <a:srgbClr val="0F172A"/>
                </a:solidFill>
                <a:latin typeface="Segoe UI"/>
              </a:defRPr>
            </a:pPr>
            <a:r>
              <a:rPr sz="1400" b="0">
                <a:solidFill>
                  <a:srgbClr val="0F172A"/>
                </a:solidFill>
                <a:latin typeface="Segoe UI"/>
              </a:rPr>
              <a:t>• Implementar un policy random como baseline.</a:t>
            </a:r>
          </a:p>
          <a:p>
            <a:pPr>
              <a:spcAft>
                <a:spcPts val="800"/>
              </a:spcAft>
              <a:defRPr sz="1400" b="0">
                <a:solidFill>
                  <a:srgbClr val="0F172A"/>
                </a:solidFill>
                <a:latin typeface="Segoe UI"/>
              </a:defRPr>
            </a:pPr>
            <a:r>
              <a:rPr sz="1400" b="0">
                <a:solidFill>
                  <a:srgbClr val="0F172A"/>
                </a:solidFill>
                <a:latin typeface="Segoe UI"/>
              </a:rPr>
              <a:t>• Reconocer la diferencia entre on-policy (PPO, A2C) y off-policy (DQN, SAC).</a:t>
            </a:r>
          </a:p>
          <a:p>
            <a:pPr>
              <a:spcAft>
                <a:spcPts val="800"/>
              </a:spcAft>
              <a:defRPr sz="1400" b="0">
                <a:solidFill>
                  <a:srgbClr val="0F172A"/>
                </a:solidFill>
                <a:latin typeface="Segoe UI"/>
              </a:defRPr>
            </a:pPr>
            <a:r>
              <a:rPr sz="1400" b="0">
                <a:solidFill>
                  <a:srgbClr val="0F172A"/>
                </a:solidFill>
                <a:latin typeface="Segoe UI"/>
              </a:rPr>
              <a:t>• Saber dónde RL es apropiado (juegos, robótica, navegación) vs donde no (clasificación, regresión típicas).</a:t>
            </a:r>
          </a:p>
        </p:txBody>
      </p:sp>
    </p:spTree>
  </p:cSld>
  <p:clrMapOvr>
    <a:masterClrMapping/>
  </p:clrMapOvr>
</p:sld>
</file>

<file path=ppt/slides/slide31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161 — RL: aprendizaje por recompensa, Gymnasium (Farama)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Bloque básico: state → action → reward → next_state.</a:t>
            </a:r>
          </a:p>
          <a:p>
            <a:pPr>
              <a:spcAft>
                <a:spcPts val="1000"/>
              </a:spcAft>
              <a:defRPr sz="1600" b="0">
                <a:solidFill>
                  <a:srgbClr val="0F172A"/>
                </a:solidFill>
                <a:latin typeface="Segoe UI"/>
              </a:defRPr>
            </a:pPr>
            <a:r>
              <a:rPr sz="1600" b="0">
                <a:solidFill>
                  <a:srgbClr val="0F172A"/>
                </a:solidFill>
                <a:latin typeface="Segoe UI"/>
              </a:rPr>
              <a:t>• Episodic vs continuous tasks.</a:t>
            </a:r>
          </a:p>
          <a:p>
            <a:pPr>
              <a:spcAft>
                <a:spcPts val="1000"/>
              </a:spcAft>
              <a:defRPr sz="1600" b="0">
                <a:solidFill>
                  <a:srgbClr val="0F172A"/>
                </a:solidFill>
                <a:latin typeface="Segoe UI"/>
              </a:defRPr>
            </a:pPr>
            <a:r>
              <a:rPr sz="1600" b="0">
                <a:solidFill>
                  <a:srgbClr val="0F172A"/>
                </a:solidFill>
                <a:latin typeface="Segoe UI"/>
              </a:rPr>
              <a:t>• Discrete vs continuous action spaces.</a:t>
            </a:r>
          </a:p>
          <a:p>
            <a:pPr>
              <a:spcAft>
                <a:spcPts val="1000"/>
              </a:spcAft>
              <a:defRPr sz="1600" b="0">
                <a:solidFill>
                  <a:srgbClr val="0F172A"/>
                </a:solidFill>
                <a:latin typeface="Segoe UI"/>
              </a:defRPr>
            </a:pPr>
            <a:r>
              <a:rPr sz="1600" b="0">
                <a:solidFill>
                  <a:srgbClr val="0F172A"/>
                </a:solidFill>
                <a:latin typeface="Segoe UI"/>
              </a:rPr>
              <a:t>• Discount factor γ: balance entre recompensa inmediata y futura.</a:t>
            </a:r>
          </a:p>
          <a:p>
            <a:pPr>
              <a:spcAft>
                <a:spcPts val="1000"/>
              </a:spcAft>
              <a:defRPr sz="1600" b="0">
                <a:solidFill>
                  <a:srgbClr val="0F172A"/>
                </a:solidFill>
                <a:latin typeface="Segoe UI"/>
              </a:defRPr>
            </a:pPr>
            <a:r>
              <a:rPr sz="1600" b="0">
                <a:solidFill>
                  <a:srgbClr val="0F172A"/>
                </a:solidFill>
                <a:latin typeface="Segoe UI"/>
              </a:rPr>
              <a:t>• Gymnasium API estándar (reset, step).</a:t>
            </a:r>
          </a:p>
          <a:p>
            <a:pPr>
              <a:spcAft>
                <a:spcPts val="1000"/>
              </a:spcAft>
              <a:defRPr sz="1600" b="0">
                <a:solidFill>
                  <a:srgbClr val="0F172A"/>
                </a:solidFill>
                <a:latin typeface="Segoe UI"/>
              </a:defRPr>
            </a:pPr>
            <a:r>
              <a:rPr sz="1600" b="0">
                <a:solidFill>
                  <a:srgbClr val="0F172A"/>
                </a:solidFill>
                <a:latin typeface="Segoe UI"/>
              </a:rPr>
              <a:t>• Environments populares: CartPole, MountainCar, Atari, MuJoCo, BipedalWalker.</a:t>
            </a:r>
          </a:p>
        </p:txBody>
      </p:sp>
    </p:spTree>
  </p:cSld>
  <p:clrMapOvr>
    <a:masterClrMapping/>
  </p:clrMapOvr>
</p:sld>
</file>

<file path=ppt/slides/slide31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161 — RL: aprendizaje por recompensa, Gymnasium (Farama)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1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161 — RL: aprendizaje por recompensa, Gymnasium (Farama)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Entorno básico: env = gym.make('CartPole-v1', render_mode='human').</a:t>
            </a:r>
          </a:p>
          <a:p>
            <a:pPr>
              <a:spcAft>
                <a:spcPts val="800"/>
              </a:spcAft>
              <a:defRPr sz="1400" b="0">
                <a:solidFill>
                  <a:srgbClr val="0F172A"/>
                </a:solidFill>
                <a:latin typeface="Segoe UI"/>
              </a:defRPr>
            </a:pPr>
            <a:r>
              <a:rPr sz="1400" b="0">
                <a:solidFill>
                  <a:srgbClr val="0F172A"/>
                </a:solidFill>
                <a:latin typeface="Segoe UI"/>
              </a:rPr>
              <a:t>• Estructura del state: imprimir env.observation_space y env.action_space para CartPole, MountainCar, LunarLander.</a:t>
            </a:r>
          </a:p>
          <a:p>
            <a:pPr>
              <a:spcAft>
                <a:spcPts val="800"/>
              </a:spcAft>
              <a:defRPr sz="1400" b="0">
                <a:solidFill>
                  <a:srgbClr val="0F172A"/>
                </a:solidFill>
                <a:latin typeface="Segoe UI"/>
              </a:defRPr>
            </a:pPr>
            <a:r>
              <a:rPr sz="1400" b="0">
                <a:solidFill>
                  <a:srgbClr val="0F172A"/>
                </a:solidFill>
                <a:latin typeface="Segoe UI"/>
              </a:rPr>
              <a:t>• Policy heurística: para CartPole, action = 0 if pole_angle &lt; 0 else 1 (push opuesto al tilt).</a:t>
            </a:r>
          </a:p>
          <a:p>
            <a:pPr>
              <a:spcAft>
                <a:spcPts val="800"/>
              </a:spcAft>
              <a:defRPr sz="1400" b="0">
                <a:solidFill>
                  <a:srgbClr val="0F172A"/>
                </a:solidFill>
                <a:latin typeface="Segoe UI"/>
              </a:defRPr>
            </a:pPr>
            <a:r>
              <a:rPr sz="1400" b="0">
                <a:solidFill>
                  <a:srgbClr val="0F172A"/>
                </a:solidFill>
                <a:latin typeface="Segoe UI"/>
              </a:rPr>
              <a:t>• Return discounted: calcular G_t = Σ γ^k r_{t+k} con γ=0.99 sobre un episodio.</a:t>
            </a:r>
          </a:p>
          <a:p>
            <a:pPr>
              <a:spcAft>
                <a:spcPts val="800"/>
              </a:spcAft>
              <a:defRPr sz="1400" b="0">
                <a:solidFill>
                  <a:srgbClr val="0F172A"/>
                </a:solidFill>
                <a:latin typeface="Segoe UI"/>
              </a:defRPr>
            </a:pPr>
            <a:r>
              <a:rPr sz="1400" b="0">
                <a:solidFill>
                  <a:srgbClr val="0F172A"/>
                </a:solidFill>
                <a:latin typeface="Segoe UI"/>
              </a:rPr>
              <a:t>• Render: usar render_mode='rgb_array' y guardar frames para crear un gif.</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Implementar 3 policies: random, heurística simple, "siempre derecha".</a:t>
            </a:r>
          </a:p>
          <a:p>
            <a:pPr>
              <a:spcAft>
                <a:spcPts val="800"/>
              </a:spcAft>
              <a:defRPr sz="1500" b="0">
                <a:solidFill>
                  <a:srgbClr val="0F172A"/>
                </a:solidFill>
                <a:latin typeface="Segoe UI"/>
              </a:defRPr>
            </a:pPr>
            <a:r>
              <a:rPr sz="1500" b="0">
                <a:solidFill>
                  <a:srgbClr val="0F172A"/>
                </a:solidFill>
                <a:latin typeface="Segoe UI"/>
              </a:rPr>
              <a:t>• Correr 100 episodios de cada; reportar return promedio y desviación.</a:t>
            </a:r>
          </a:p>
          <a:p>
            <a:pPr>
              <a:spcAft>
                <a:spcPts val="800"/>
              </a:spcAft>
              <a:defRPr sz="1500" b="0">
                <a:solidFill>
                  <a:srgbClr val="0F172A"/>
                </a:solidFill>
                <a:latin typeface="Segoe UI"/>
              </a:defRPr>
            </a:pPr>
            <a:r>
              <a:rPr sz="1500" b="0">
                <a:solidFill>
                  <a:srgbClr val="0F172A"/>
                </a:solidFill>
                <a:latin typeface="Segoe UI"/>
              </a:rPr>
              <a:t>• Verificar que heurística supera random.</a:t>
            </a:r>
          </a:p>
        </p:txBody>
      </p:sp>
    </p:spTree>
  </p:cSld>
  <p:clrMapOvr>
    <a:masterClrMapping/>
  </p:clrMapOvr>
</p:sld>
</file>

<file path=ppt/slides/slide31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162</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162 — Policy gradients</a:t>
            </a:r>
          </a:p>
        </p:txBody>
      </p:sp>
    </p:spTree>
  </p:cSld>
  <p:clrMapOvr>
    <a:masterClrMapping/>
  </p:clrMapOvr>
</p:sld>
</file>

<file path=ppt/slides/slide31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162 — Policy gradients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18 § Policy Gradients + Sutton &amp; Barto, cap. 13.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Implementar policy gradient —REINFORCE (Williams 1992)—: parametrizar la policy con una red neuronal π_θ(a|s), optimizar directamente la expected return via gradiente. Es el método más simple de RL que usa redes y la base conceptual de PPO/A2C/A3C (clase 138).</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Definir la policy como red state → softmax(actions).</a:t>
            </a:r>
          </a:p>
          <a:p>
            <a:pPr>
              <a:spcAft>
                <a:spcPts val="800"/>
              </a:spcAft>
              <a:defRPr sz="1400" b="0">
                <a:solidFill>
                  <a:srgbClr val="0F172A"/>
                </a:solidFill>
                <a:latin typeface="Segoe UI"/>
              </a:defRPr>
            </a:pPr>
            <a:r>
              <a:rPr sz="1400" b="0">
                <a:solidFill>
                  <a:srgbClr val="0F172A"/>
                </a:solidFill>
                <a:latin typeface="Segoe UI"/>
              </a:rPr>
              <a:t>• Calcular el gradiente REINFORCE: ∇θ J = E[∇θ log π_θ(a|s) · G_t].</a:t>
            </a:r>
          </a:p>
          <a:p>
            <a:pPr>
              <a:spcAft>
                <a:spcPts val="800"/>
              </a:spcAft>
              <a:defRPr sz="1400" b="0">
                <a:solidFill>
                  <a:srgbClr val="0F172A"/>
                </a:solidFill>
                <a:latin typeface="Segoe UI"/>
              </a:defRPr>
            </a:pPr>
            <a:r>
              <a:rPr sz="1400" b="0">
                <a:solidFill>
                  <a:srgbClr val="0F172A"/>
                </a:solidFill>
                <a:latin typeface="Segoe UI"/>
              </a:rPr>
              <a:t>• Implementar el training loop: rollout → calcular returns → gradient ascent.</a:t>
            </a:r>
          </a:p>
          <a:p>
            <a:pPr>
              <a:spcAft>
                <a:spcPts val="800"/>
              </a:spcAft>
              <a:defRPr sz="1400" b="0">
                <a:solidFill>
                  <a:srgbClr val="0F172A"/>
                </a:solidFill>
                <a:latin typeface="Segoe UI"/>
              </a:defRPr>
            </a:pPr>
            <a:r>
              <a:rPr sz="1400" b="0">
                <a:solidFill>
                  <a:srgbClr val="0F172A"/>
                </a:solidFill>
                <a:latin typeface="Segoe UI"/>
              </a:rPr>
              <a:t>• Aplicar baseline (substraer V(s) de G_t) para reducir varianza.</a:t>
            </a:r>
          </a:p>
          <a:p>
            <a:pPr>
              <a:spcAft>
                <a:spcPts val="800"/>
              </a:spcAft>
              <a:defRPr sz="1400" b="0">
                <a:solidFill>
                  <a:srgbClr val="0F172A"/>
                </a:solidFill>
                <a:latin typeface="Segoe UI"/>
              </a:defRPr>
            </a:pPr>
            <a:r>
              <a:rPr sz="1400" b="0">
                <a:solidFill>
                  <a:srgbClr val="0F172A"/>
                </a:solidFill>
                <a:latin typeface="Segoe UI"/>
              </a:rPr>
              <a:t>• Reconocer la limitación: alta varianza, lento (motiva A2C/PPO).</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104 — Callbacks, TensorBoard, guardar/restaurar modelos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EarlyStopping + Checkpoint: entrenar Fashion-MNIST con ambos callbacks.</a:t>
            </a:r>
          </a:p>
          <a:p>
            <a:pPr>
              <a:spcAft>
                <a:spcPts val="800"/>
              </a:spcAft>
              <a:defRPr sz="1400" b="0">
                <a:solidFill>
                  <a:srgbClr val="0F172A"/>
                </a:solidFill>
                <a:latin typeface="Segoe UI"/>
              </a:defRPr>
            </a:pPr>
            <a:r>
              <a:rPr sz="1400" b="0">
                <a:solidFill>
                  <a:srgbClr val="0F172A"/>
                </a:solidFill>
                <a:latin typeface="Segoe UI"/>
              </a:rPr>
              <a:t>• TensorBoard: agregar TensorBoard(log_dir=f'./logs/run-{time}'), entrenar 10 épocas.</a:t>
            </a:r>
          </a:p>
          <a:p>
            <a:pPr>
              <a:spcAft>
                <a:spcPts val="800"/>
              </a:spcAft>
              <a:defRPr sz="1400" b="0">
                <a:solidFill>
                  <a:srgbClr val="0F172A"/>
                </a:solidFill>
                <a:latin typeface="Segoe UI"/>
              </a:defRPr>
            </a:pPr>
            <a:r>
              <a:rPr sz="1400" b="0">
                <a:solidFill>
                  <a:srgbClr val="0F172A"/>
                </a:solidFill>
                <a:latin typeface="Segoe UI"/>
              </a:rPr>
              <a:t>• ReduceLROnPlateau: configurar factor=0.5, patience=3, min_lr=1e-6.</a:t>
            </a:r>
          </a:p>
          <a:p>
            <a:pPr>
              <a:spcAft>
                <a:spcPts val="800"/>
              </a:spcAft>
              <a:defRPr sz="1400" b="0">
                <a:solidFill>
                  <a:srgbClr val="0F172A"/>
                </a:solidFill>
                <a:latin typeface="Segoe UI"/>
              </a:defRPr>
            </a:pPr>
            <a:r>
              <a:rPr sz="1400" b="0">
                <a:solidFill>
                  <a:srgbClr val="0F172A"/>
                </a:solidFill>
                <a:latin typeface="Segoe UI"/>
              </a:rPr>
              <a:t>• Custom callback: escribir uno que loggee a un CSV el (epoch, loss, val_loss, lr_actual) para análisis offline.</a:t>
            </a:r>
          </a:p>
          <a:p>
            <a:pPr>
              <a:spcAft>
                <a:spcPts val="800"/>
              </a:spcAft>
              <a:defRPr sz="1400" b="0">
                <a:solidFill>
                  <a:srgbClr val="0F172A"/>
                </a:solidFill>
                <a:latin typeface="Segoe UI"/>
              </a:defRPr>
            </a:pPr>
            <a:r>
              <a:rPr sz="1400" b="0">
                <a:solidFill>
                  <a:srgbClr val="0F172A"/>
                </a:solidFill>
                <a:latin typeface="Segoe UI"/>
              </a:rPr>
              <a:t>• Restaurar y continuar: entrenar 10 épocas, guardar, recargar y continuar 5 épocas más.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MLP [300, 100].</a:t>
            </a:r>
          </a:p>
          <a:p>
            <a:pPr>
              <a:spcAft>
                <a:spcPts val="800"/>
              </a:spcAft>
              <a:defRPr sz="1400" b="0">
                <a:solidFill>
                  <a:srgbClr val="0F172A"/>
                </a:solidFill>
                <a:latin typeface="Segoe UI"/>
              </a:defRPr>
            </a:pPr>
            <a:r>
              <a:rPr sz="1400" b="0">
                <a:solidFill>
                  <a:srgbClr val="0F172A"/>
                </a:solidFill>
                <a:latin typeface="Segoe UI"/>
              </a:rPr>
              <a:t>• Callbacks: EarlyStopping(patience=10), ModelCheckpoint('best.keras', save_best_only=True), ReduceLROnPlateau(patience=3), TensorBoard('./logs/').</a:t>
            </a:r>
          </a:p>
          <a:p>
            <a:pPr>
              <a:spcAft>
                <a:spcPts val="800"/>
              </a:spcAft>
              <a:defRPr sz="1400" b="0">
                <a:solidFill>
                  <a:srgbClr val="0F172A"/>
                </a:solidFill>
                <a:latin typeface="Segoe UI"/>
              </a:defRPr>
            </a:pPr>
            <a:r>
              <a:rPr sz="1400" b="0">
                <a:solidFill>
                  <a:srgbClr val="0F172A"/>
                </a:solidFill>
                <a:latin typeface="Segoe UI"/>
              </a:rPr>
              <a:t>• Entrenar epochs=100 (sabiendo que EarlyStopping cortará antes).</a:t>
            </a:r>
          </a:p>
          <a:p>
            <a:pPr>
              <a:spcAft>
                <a:spcPts val="800"/>
              </a:spcAft>
              <a:defRPr sz="1400" b="0">
                <a:solidFill>
                  <a:srgbClr val="0F172A"/>
                </a:solidFill>
                <a:latin typeface="Segoe UI"/>
              </a:defRPr>
            </a:pPr>
            <a:r>
              <a:rPr sz="1400" b="0">
                <a:solidFill>
                  <a:srgbClr val="0F172A"/>
                </a:solidFill>
                <a:latin typeface="Segoe UI"/>
              </a:rPr>
              <a:t>• Recargar best.keras y evaluar en test.</a:t>
            </a:r>
          </a:p>
          <a:p>
            <a:pPr>
              <a:spcAft>
                <a:spcPts val="800"/>
              </a:spcAft>
              <a:defRPr sz="1400" b="0">
                <a:solidFill>
                  <a:srgbClr val="0F172A"/>
                </a:solidFill>
                <a:latin typeface="Segoe UI"/>
              </a:defRPr>
            </a:pPr>
            <a:r>
              <a:rPr sz="1400" b="0">
                <a:solidFill>
                  <a:srgbClr val="0F172A"/>
                </a:solidFill>
                <a:latin typeface="Segoe UI"/>
              </a:rPr>
              <a:t>• Capturar un screenshot del TensorBoard mostrando loss y val_loss a lo largo del training.</a:t>
            </a:r>
          </a:p>
        </p:txBody>
      </p:sp>
    </p:spTree>
  </p:cSld>
  <p:clrMapOvr>
    <a:masterClrMapping/>
  </p:clrMapOvr>
</p:sld>
</file>

<file path=ppt/slides/slide32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162 — Policy gradients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Expected return J(θ) = E_π[G].</a:t>
            </a:r>
          </a:p>
          <a:p>
            <a:pPr>
              <a:spcAft>
                <a:spcPts val="1000"/>
              </a:spcAft>
              <a:defRPr sz="1600" b="0">
                <a:solidFill>
                  <a:srgbClr val="0F172A"/>
                </a:solidFill>
                <a:latin typeface="Segoe UI"/>
              </a:defRPr>
            </a:pPr>
            <a:r>
              <a:rPr sz="1600" b="0">
                <a:solidFill>
                  <a:srgbClr val="0F172A"/>
                </a:solidFill>
                <a:latin typeface="Segoe UI"/>
              </a:rPr>
              <a:t>• Policy gradient theorem: ∇θ J = E[∇θ log π · Q].</a:t>
            </a:r>
          </a:p>
          <a:p>
            <a:pPr>
              <a:spcAft>
                <a:spcPts val="1000"/>
              </a:spcAft>
              <a:defRPr sz="1600" b="0">
                <a:solidFill>
                  <a:srgbClr val="0F172A"/>
                </a:solidFill>
                <a:latin typeface="Segoe UI"/>
              </a:defRPr>
            </a:pPr>
            <a:r>
              <a:rPr sz="1600" b="0">
                <a:solidFill>
                  <a:srgbClr val="0F172A"/>
                </a:solidFill>
                <a:latin typeface="Segoe UI"/>
              </a:rPr>
              <a:t>• REINFORCE algorithm: rollout completo + apply gradient.</a:t>
            </a:r>
          </a:p>
          <a:p>
            <a:pPr>
              <a:spcAft>
                <a:spcPts val="1000"/>
              </a:spcAft>
              <a:defRPr sz="1600" b="0">
                <a:solidFill>
                  <a:srgbClr val="0F172A"/>
                </a:solidFill>
                <a:latin typeface="Segoe UI"/>
              </a:defRPr>
            </a:pPr>
            <a:r>
              <a:rPr sz="1600" b="0">
                <a:solidFill>
                  <a:srgbClr val="0F172A"/>
                </a:solidFill>
                <a:latin typeface="Segoe UI"/>
              </a:rPr>
              <a:t>• Baseline para reducir varianza.</a:t>
            </a:r>
          </a:p>
          <a:p>
            <a:pPr>
              <a:spcAft>
                <a:spcPts val="1000"/>
              </a:spcAft>
              <a:defRPr sz="1600" b="0">
                <a:solidFill>
                  <a:srgbClr val="0F172A"/>
                </a:solidFill>
                <a:latin typeface="Segoe UI"/>
              </a:defRPr>
            </a:pPr>
            <a:r>
              <a:rPr sz="1600" b="0">
                <a:solidFill>
                  <a:srgbClr val="0F172A"/>
                </a:solidFill>
                <a:latin typeface="Segoe UI"/>
              </a:rPr>
              <a:t>• Discounted returns con γ.</a:t>
            </a:r>
          </a:p>
        </p:txBody>
      </p:sp>
    </p:spTree>
  </p:cSld>
  <p:clrMapOvr>
    <a:masterClrMapping/>
  </p:clrMapOvr>
</p:sld>
</file>

<file path=ppt/slides/slide32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162 — Policy gradients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2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162 — Policy gradients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Policy network: Dense(32) → Dense(32) → Dense(2, softmax) para CartPole.</a:t>
            </a:r>
          </a:p>
          <a:p>
            <a:pPr>
              <a:spcAft>
                <a:spcPts val="800"/>
              </a:spcAft>
              <a:defRPr sz="1400" b="0">
                <a:solidFill>
                  <a:srgbClr val="0F172A"/>
                </a:solidFill>
                <a:latin typeface="Segoe UI"/>
              </a:defRPr>
            </a:pPr>
            <a:r>
              <a:rPr sz="1400" b="0">
                <a:solidFill>
                  <a:srgbClr val="0F172A"/>
                </a:solidFill>
                <a:latin typeface="Segoe UI"/>
              </a:rPr>
              <a:t>• Rollout: ejecutar 1 episodio, guardar (s, a, r) por timestep.</a:t>
            </a:r>
          </a:p>
          <a:p>
            <a:pPr>
              <a:spcAft>
                <a:spcPts val="800"/>
              </a:spcAft>
              <a:defRPr sz="1400" b="0">
                <a:solidFill>
                  <a:srgbClr val="0F172A"/>
                </a:solidFill>
                <a:latin typeface="Segoe UI"/>
              </a:defRPr>
            </a:pPr>
            <a:r>
              <a:rPr sz="1400" b="0">
                <a:solidFill>
                  <a:srgbClr val="0F172A"/>
                </a:solidFill>
                <a:latin typeface="Segoe UI"/>
              </a:rPr>
              <a:t>• Returns: calcular G_t para cada timestep con γ=0.99.</a:t>
            </a:r>
          </a:p>
          <a:p>
            <a:pPr>
              <a:spcAft>
                <a:spcPts val="800"/>
              </a:spcAft>
              <a:defRPr sz="1400" b="0">
                <a:solidFill>
                  <a:srgbClr val="0F172A"/>
                </a:solidFill>
                <a:latin typeface="Segoe UI"/>
              </a:defRPr>
            </a:pPr>
            <a:r>
              <a:rPr sz="1400" b="0">
                <a:solidFill>
                  <a:srgbClr val="0F172A"/>
                </a:solidFill>
                <a:latin typeface="Segoe UI"/>
              </a:rPr>
              <a:t>• Gradient step: loss = -Σ log π(a_t|s_t) · G_t; backward; apply.</a:t>
            </a:r>
          </a:p>
          <a:p>
            <a:pPr>
              <a:spcAft>
                <a:spcPts val="800"/>
              </a:spcAft>
              <a:defRPr sz="1400" b="0">
                <a:solidFill>
                  <a:srgbClr val="0F172A"/>
                </a:solidFill>
                <a:latin typeface="Segoe UI"/>
              </a:defRPr>
            </a:pPr>
            <a:r>
              <a:rPr sz="1400" b="0">
                <a:solidFill>
                  <a:srgbClr val="0F172A"/>
                </a:solidFill>
                <a:latin typeface="Segoe UI"/>
              </a:rPr>
              <a:t>• Con baseline: agregar V(s) head, restar de G antes del gradient.</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Policy Dense(64) → Dense(64) → Dense(2, softmax).</a:t>
            </a:r>
          </a:p>
          <a:p>
            <a:pPr>
              <a:spcAft>
                <a:spcPts val="800"/>
              </a:spcAft>
              <a:defRPr sz="1500" b="0">
                <a:solidFill>
                  <a:srgbClr val="0F172A"/>
                </a:solidFill>
                <a:latin typeface="Segoe UI"/>
              </a:defRPr>
            </a:pPr>
            <a:r>
              <a:rPr sz="1500" b="0">
                <a:solidFill>
                  <a:srgbClr val="0F172A"/>
                </a:solidFill>
                <a:latin typeface="Segoe UI"/>
              </a:rPr>
              <a:t>• Train 500 episodios.</a:t>
            </a:r>
          </a:p>
          <a:p>
            <a:pPr>
              <a:spcAft>
                <a:spcPts val="800"/>
              </a:spcAft>
              <a:defRPr sz="1500" b="0">
                <a:solidFill>
                  <a:srgbClr val="0F172A"/>
                </a:solidFill>
                <a:latin typeface="Segoe UI"/>
              </a:defRPr>
            </a:pPr>
            <a:r>
              <a:rPr sz="1500" b="0">
                <a:solidFill>
                  <a:srgbClr val="0F172A"/>
                </a:solidFill>
                <a:latin typeface="Segoe UI"/>
              </a:rPr>
              <a:t>• Reportar return medio por época.</a:t>
            </a:r>
          </a:p>
          <a:p>
            <a:pPr>
              <a:spcAft>
                <a:spcPts val="800"/>
              </a:spcAft>
              <a:defRPr sz="1500" b="0">
                <a:solidFill>
                  <a:srgbClr val="0F172A"/>
                </a:solidFill>
                <a:latin typeface="Segoe UI"/>
              </a:defRPr>
            </a:pPr>
            <a:r>
              <a:rPr sz="1500" b="0">
                <a:solidFill>
                  <a:srgbClr val="0F172A"/>
                </a:solidFill>
                <a:latin typeface="Segoe UI"/>
              </a:rPr>
              <a:t>• Comparar con/sin baseline.</a:t>
            </a:r>
          </a:p>
        </p:txBody>
      </p:sp>
    </p:spTree>
  </p:cSld>
  <p:clrMapOvr>
    <a:masterClrMapping/>
  </p:clrMapOvr>
</p:sld>
</file>

<file path=ppt/slides/slide32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163</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163 — Markov Decision Processes</a:t>
            </a:r>
          </a:p>
        </p:txBody>
      </p:sp>
    </p:spTree>
  </p:cSld>
  <p:clrMapOvr>
    <a:masterClrMapping/>
  </p:clrMapOvr>
</p:sld>
</file>

<file path=ppt/slides/slide32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163 — Markov Decision Processes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18 § Markov Decision Processes + Sutton &amp; Barto cap. 3.  Duración estimada: 60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Formalizar el marco teórico de RL: un Markov Decision Process (MDP) = tupla (S, A, P, R, γ). Conocer la Bellman equation que define V y Q óptimos, y los algoritmos clásicos Value Iteration y Policy Iteration que los resuelven (cuando el MDP es conocido).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Definir un MDP: states, actions, transition prob, reward function, discount.</a:t>
            </a:r>
          </a:p>
          <a:p>
            <a:pPr>
              <a:spcAft>
                <a:spcPts val="800"/>
              </a:spcAft>
              <a:defRPr sz="1400" b="0">
                <a:solidFill>
                  <a:srgbClr val="0F172A"/>
                </a:solidFill>
                <a:latin typeface="Segoe UI"/>
              </a:defRPr>
            </a:pPr>
            <a:r>
              <a:rPr sz="1400" b="0">
                <a:solidFill>
                  <a:srgbClr val="0F172A"/>
                </a:solidFill>
                <a:latin typeface="Segoe UI"/>
              </a:rPr>
              <a:t>• Escribir la Bellman equation para V: V(s) = max_a Σ P(s'|s,a)[R + γ V*(s')].</a:t>
            </a:r>
          </a:p>
          <a:p>
            <a:pPr>
              <a:spcAft>
                <a:spcPts val="800"/>
              </a:spcAft>
              <a:defRPr sz="1400" b="0">
                <a:solidFill>
                  <a:srgbClr val="0F172A"/>
                </a:solidFill>
                <a:latin typeface="Segoe UI"/>
              </a:defRPr>
            </a:pPr>
            <a:r>
              <a:rPr sz="1400" b="0">
                <a:solidFill>
                  <a:srgbClr val="0F172A"/>
                </a:solidFill>
                <a:latin typeface="Segoe UI"/>
              </a:rPr>
              <a:t>• Implementar Value Iteration: actualizar iterativamente hasta convergencia.</a:t>
            </a:r>
          </a:p>
          <a:p>
            <a:pPr>
              <a:spcAft>
                <a:spcPts val="800"/>
              </a:spcAft>
              <a:defRPr sz="1400" b="0">
                <a:solidFill>
                  <a:srgbClr val="0F172A"/>
                </a:solidFill>
                <a:latin typeface="Segoe UI"/>
              </a:defRPr>
            </a:pPr>
            <a:r>
              <a:rPr sz="1400" b="0">
                <a:solidFill>
                  <a:srgbClr val="0F172A"/>
                </a:solidFill>
                <a:latin typeface="Segoe UI"/>
              </a:rPr>
              <a:t>• Implementar Policy Iteration: alternar policy evaluation + policy improvement.</a:t>
            </a:r>
          </a:p>
          <a:p>
            <a:pPr>
              <a:spcAft>
                <a:spcPts val="800"/>
              </a:spcAft>
              <a:defRPr sz="1400" b="0">
                <a:solidFill>
                  <a:srgbClr val="0F172A"/>
                </a:solidFill>
                <a:latin typeface="Segoe UI"/>
              </a:defRPr>
            </a:pPr>
            <a:r>
              <a:rPr sz="1400" b="0">
                <a:solidFill>
                  <a:srgbClr val="0F172A"/>
                </a:solidFill>
                <a:latin typeface="Segoe UI"/>
              </a:rPr>
              <a:t>• Reconocer la limitación: requiere conocer P y R (no aplicable a entornos reales) → motivó model-free (Q-learning, clase 137).</a:t>
            </a:r>
          </a:p>
        </p:txBody>
      </p:sp>
    </p:spTree>
  </p:cSld>
  <p:clrMapOvr>
    <a:masterClrMapping/>
  </p:clrMapOvr>
</p:sld>
</file>

<file path=ppt/slides/slide32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163 — Markov Decision Processes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Propiedad de Markov: P(s_{t+1} | s_t, a_t) = P(s_{t+1} | s_t, a_t, s_{t-1}, ...).</a:t>
            </a:r>
          </a:p>
          <a:p>
            <a:pPr>
              <a:spcAft>
                <a:spcPts val="1000"/>
              </a:spcAft>
              <a:defRPr sz="1600" b="0">
                <a:solidFill>
                  <a:srgbClr val="0F172A"/>
                </a:solidFill>
                <a:latin typeface="Segoe UI"/>
              </a:defRPr>
            </a:pPr>
            <a:r>
              <a:rPr sz="1600" b="0">
                <a:solidFill>
                  <a:srgbClr val="0F172A"/>
                </a:solidFill>
                <a:latin typeface="Segoe UI"/>
              </a:rPr>
              <a:t>• Componentes MDP.</a:t>
            </a:r>
          </a:p>
          <a:p>
            <a:pPr>
              <a:spcAft>
                <a:spcPts val="1000"/>
              </a:spcAft>
              <a:defRPr sz="1600" b="0">
                <a:solidFill>
                  <a:srgbClr val="0F172A"/>
                </a:solidFill>
                <a:latin typeface="Segoe UI"/>
              </a:defRPr>
            </a:pPr>
            <a:r>
              <a:rPr sz="1600" b="0">
                <a:solidFill>
                  <a:srgbClr val="0F172A"/>
                </a:solidFill>
                <a:latin typeface="Segoe UI"/>
              </a:rPr>
              <a:t>• Bellman optimality equation.</a:t>
            </a:r>
          </a:p>
          <a:p>
            <a:pPr>
              <a:spcAft>
                <a:spcPts val="1000"/>
              </a:spcAft>
              <a:defRPr sz="1600" b="0">
                <a:solidFill>
                  <a:srgbClr val="0F172A"/>
                </a:solidFill>
                <a:latin typeface="Segoe UI"/>
              </a:defRPr>
            </a:pPr>
            <a:r>
              <a:rPr sz="1600" b="0">
                <a:solidFill>
                  <a:srgbClr val="0F172A"/>
                </a:solidFill>
                <a:latin typeface="Segoe UI"/>
              </a:rPr>
              <a:t>• Value Iteration (synchronous update).</a:t>
            </a:r>
          </a:p>
          <a:p>
            <a:pPr>
              <a:spcAft>
                <a:spcPts val="1000"/>
              </a:spcAft>
              <a:defRPr sz="1600" b="0">
                <a:solidFill>
                  <a:srgbClr val="0F172A"/>
                </a:solidFill>
                <a:latin typeface="Segoe UI"/>
              </a:defRPr>
            </a:pPr>
            <a:r>
              <a:rPr sz="1600" b="0">
                <a:solidFill>
                  <a:srgbClr val="0F172A"/>
                </a:solidFill>
                <a:latin typeface="Segoe UI"/>
              </a:rPr>
              <a:t>• Policy Iteration (alternar eval + improve).</a:t>
            </a:r>
          </a:p>
          <a:p>
            <a:pPr>
              <a:spcAft>
                <a:spcPts val="1000"/>
              </a:spcAft>
              <a:defRPr sz="1600" b="0">
                <a:solidFill>
                  <a:srgbClr val="0F172A"/>
                </a:solidFill>
                <a:latin typeface="Segoe UI"/>
              </a:defRPr>
            </a:pPr>
            <a:r>
              <a:rPr sz="1600" b="0">
                <a:solidFill>
                  <a:srgbClr val="0F172A"/>
                </a:solidFill>
                <a:latin typeface="Segoe UI"/>
              </a:rPr>
              <a:t>• Convergencia garantizada (contractive operator).</a:t>
            </a:r>
          </a:p>
        </p:txBody>
      </p:sp>
    </p:spTree>
  </p:cSld>
  <p:clrMapOvr>
    <a:masterClrMapping/>
  </p:clrMapOvr>
</p:sld>
</file>

<file path=ppt/slides/slide32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163 — Markov Decision Processes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2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163 — Markov Decision Processes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MDP de juguete: definir un MDP de 4 estados con P, R manualmente.</a:t>
            </a:r>
          </a:p>
          <a:p>
            <a:pPr>
              <a:spcAft>
                <a:spcPts val="800"/>
              </a:spcAft>
              <a:defRPr sz="1400" b="0">
                <a:solidFill>
                  <a:srgbClr val="0F172A"/>
                </a:solidFill>
                <a:latin typeface="Segoe UI"/>
              </a:defRPr>
            </a:pPr>
            <a:r>
              <a:rPr sz="1400" b="0">
                <a:solidFill>
                  <a:srgbClr val="0F172A"/>
                </a:solidFill>
                <a:latin typeface="Segoe UI"/>
              </a:rPr>
              <a:t>• Value Iteration: implementar V[s] = max_a Σ P(s'|s,a)(R + γ V[s']) hasta max change &lt; 1e-6.</a:t>
            </a:r>
          </a:p>
          <a:p>
            <a:pPr>
              <a:spcAft>
                <a:spcPts val="800"/>
              </a:spcAft>
              <a:defRPr sz="1400" b="0">
                <a:solidFill>
                  <a:srgbClr val="0F172A"/>
                </a:solidFill>
                <a:latin typeface="Segoe UI"/>
              </a:defRPr>
            </a:pPr>
            <a:r>
              <a:rPr sz="1400" b="0">
                <a:solidFill>
                  <a:srgbClr val="0F172A"/>
                </a:solidFill>
                <a:latin typeface="Segoe UI"/>
              </a:rPr>
              <a:t>• Policy Iteration: alternar evaluación (V^π) con mejora (π' = greedy(V)) hasta estabilidad.</a:t>
            </a:r>
          </a:p>
          <a:p>
            <a:pPr>
              <a:spcAft>
                <a:spcPts val="800"/>
              </a:spcAft>
              <a:defRPr sz="1400" b="0">
                <a:solidFill>
                  <a:srgbClr val="0F172A"/>
                </a:solidFill>
                <a:latin typeface="Segoe UI"/>
              </a:defRPr>
            </a:pPr>
            <a:r>
              <a:rPr sz="1400" b="0">
                <a:solidFill>
                  <a:srgbClr val="0F172A"/>
                </a:solidFill>
                <a:latin typeface="Segoe UI"/>
              </a:rPr>
              <a:t>• FrozenLake: cargar gym.make('FrozenLake-v1'), extraer env.unwrapped.P (modelo del MDP), resolver con VI.</a:t>
            </a:r>
          </a:p>
          <a:p>
            <a:pPr>
              <a:spcAft>
                <a:spcPts val="800"/>
              </a:spcAft>
              <a:defRPr sz="1400" b="0">
                <a:solidFill>
                  <a:srgbClr val="0F172A"/>
                </a:solidFill>
                <a:latin typeface="Segoe UI"/>
              </a:defRPr>
            </a:pPr>
            <a:r>
              <a:rPr sz="1400" b="0">
                <a:solidFill>
                  <a:srgbClr val="0F172A"/>
                </a:solidFill>
                <a:latin typeface="Segoe UI"/>
              </a:rPr>
              <a:t>• Compare: # iteraciones VI vs PI para llegar a misma policy.</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Extraer modelo P y R desde env.unwrapped.P.</a:t>
            </a:r>
          </a:p>
          <a:p>
            <a:pPr>
              <a:spcAft>
                <a:spcPts val="800"/>
              </a:spcAft>
              <a:defRPr sz="1500" b="0">
                <a:solidFill>
                  <a:srgbClr val="0F172A"/>
                </a:solidFill>
                <a:latin typeface="Segoe UI"/>
              </a:defRPr>
            </a:pPr>
            <a:r>
              <a:rPr sz="1500" b="0">
                <a:solidFill>
                  <a:srgbClr val="0F172A"/>
                </a:solidFill>
                <a:latin typeface="Segoe UI"/>
              </a:rPr>
              <a:t>• Implementar Value Iteration; reportar V y π greedy.</a:t>
            </a:r>
          </a:p>
          <a:p>
            <a:pPr>
              <a:spcAft>
                <a:spcPts val="800"/>
              </a:spcAft>
              <a:defRPr sz="1500" b="0">
                <a:solidFill>
                  <a:srgbClr val="0F172A"/>
                </a:solidFill>
                <a:latin typeface="Segoe UI"/>
              </a:defRPr>
            </a:pPr>
            <a:r>
              <a:rPr sz="1500" b="0">
                <a:solidFill>
                  <a:srgbClr val="0F172A"/>
                </a:solidFill>
                <a:latin typeface="Segoe UI"/>
              </a:rPr>
              <a:t>• Evaluar la policy con 1000 episodios random; reportar success rate.</a:t>
            </a:r>
          </a:p>
        </p:txBody>
      </p:sp>
    </p:spTree>
  </p:cSld>
  <p:clrMapOvr>
    <a:masterClrMapping/>
  </p:clrMapOvr>
</p:sld>
</file>

<file path=ppt/slides/slide32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164</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164 — TD Learning, Q-Learning, Deep Q-Networks</a:t>
            </a:r>
          </a:p>
        </p:txBody>
      </p:sp>
    </p:spTree>
  </p:cSld>
  <p:clrMapOvr>
    <a:masterClrMapping/>
  </p:clrMapOvr>
</p:sld>
</file>

<file path=ppt/slides/slide32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164 — TD Learning, Q-Learning, Deep Q-Networks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18 § Q-Learning y § Deep Q-Learning.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Implementar Q-Learning clásico (Watkins 1989) y su versión moderna DQN (Mnih et al. 2015, Nature paper que aprendió Atari desde pixels). Off-policy, model-free, bootstrap. Conocer los 2 trucos que hicieron a DQN funcionar: experience replay y target network.</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Explicar la update Q-learning: Q(s,a) ← Q(s,a) + α[r + γ max_a' Q(s',a') - Q(s,a)].</a:t>
            </a:r>
          </a:p>
          <a:p>
            <a:pPr>
              <a:spcAft>
                <a:spcPts val="800"/>
              </a:spcAft>
              <a:defRPr sz="1400" b="0">
                <a:solidFill>
                  <a:srgbClr val="0F172A"/>
                </a:solidFill>
                <a:latin typeface="Segoe UI"/>
              </a:defRPr>
            </a:pPr>
            <a:r>
              <a:rPr sz="1400" b="0">
                <a:solidFill>
                  <a:srgbClr val="0F172A"/>
                </a:solidFill>
                <a:latin typeface="Segoe UI"/>
              </a:rPr>
              <a:t>• Implementar Q-learning tabular en FrozenLake.</a:t>
            </a:r>
          </a:p>
          <a:p>
            <a:pPr>
              <a:spcAft>
                <a:spcPts val="800"/>
              </a:spcAft>
              <a:defRPr sz="1400" b="0">
                <a:solidFill>
                  <a:srgbClr val="0F172A"/>
                </a:solidFill>
                <a:latin typeface="Segoe UI"/>
              </a:defRPr>
            </a:pPr>
            <a:r>
              <a:rPr sz="1400" b="0">
                <a:solidFill>
                  <a:srgbClr val="0F172A"/>
                </a:solidFill>
                <a:latin typeface="Segoe UI"/>
              </a:rPr>
              <a:t>• Construir un DQN: red state → Q(a) para todas las actions, MSE entre Q predicted y r + γ max_a' Q'(s',a').</a:t>
            </a:r>
          </a:p>
          <a:p>
            <a:pPr>
              <a:spcAft>
                <a:spcPts val="800"/>
              </a:spcAft>
              <a:defRPr sz="1400" b="0">
                <a:solidFill>
                  <a:srgbClr val="0F172A"/>
                </a:solidFill>
                <a:latin typeface="Segoe UI"/>
              </a:defRPr>
            </a:pPr>
            <a:r>
              <a:rPr sz="1400" b="0">
                <a:solidFill>
                  <a:srgbClr val="0F172A"/>
                </a:solidFill>
                <a:latin typeface="Segoe UI"/>
              </a:rPr>
              <a:t>• Implementar replay buffer (almacenar transitions, samplear batch para training).</a:t>
            </a:r>
          </a:p>
          <a:p>
            <a:pPr>
              <a:spcAft>
                <a:spcPts val="800"/>
              </a:spcAft>
              <a:defRPr sz="1400" b="0">
                <a:solidFill>
                  <a:srgbClr val="0F172A"/>
                </a:solidFill>
                <a:latin typeface="Segoe UI"/>
              </a:defRPr>
            </a:pPr>
            <a:r>
              <a:rPr sz="1400" b="0">
                <a:solidFill>
                  <a:srgbClr val="0F172A"/>
                </a:solidFill>
                <a:latin typeface="Segoe UI"/>
              </a:rPr>
              <a:t>• Implementar target network (copia frozen actualizada cada N steps).</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105</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105 — Keras Tuner (+ Optuna, Ray Tune)</a:t>
            </a:r>
          </a:p>
        </p:txBody>
      </p:sp>
    </p:spTree>
  </p:cSld>
  <p:clrMapOvr>
    <a:masterClrMapping/>
  </p:clrMapOvr>
</p:sld>
</file>

<file path=ppt/slides/slide33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164 — TD Learning, Q-Learning, Deep Q-Networks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TD (Temporal Difference) error: δ = r + γ V(s') - V(s).</a:t>
            </a:r>
          </a:p>
          <a:p>
            <a:pPr>
              <a:spcAft>
                <a:spcPts val="1000"/>
              </a:spcAft>
              <a:defRPr sz="1600" b="0">
                <a:solidFill>
                  <a:srgbClr val="0F172A"/>
                </a:solidFill>
                <a:latin typeface="Segoe UI"/>
              </a:defRPr>
            </a:pPr>
            <a:r>
              <a:rPr sz="1600" b="0">
                <a:solidFill>
                  <a:srgbClr val="0F172A"/>
                </a:solidFill>
                <a:latin typeface="Segoe UI"/>
              </a:rPr>
              <a:t>• Q-learning: off-policy, sigue greedy de Q*.</a:t>
            </a:r>
          </a:p>
          <a:p>
            <a:pPr>
              <a:spcAft>
                <a:spcPts val="1000"/>
              </a:spcAft>
              <a:defRPr sz="1600" b="0">
                <a:solidFill>
                  <a:srgbClr val="0F172A"/>
                </a:solidFill>
                <a:latin typeface="Segoe UI"/>
              </a:defRPr>
            </a:pPr>
            <a:r>
              <a:rPr sz="1600" b="0">
                <a:solidFill>
                  <a:srgbClr val="0F172A"/>
                </a:solidFill>
                <a:latin typeface="Segoe UI"/>
              </a:rPr>
              <a:t>• ε-greedy exploration: con prob ε explora random, sino greedy.</a:t>
            </a:r>
          </a:p>
          <a:p>
            <a:pPr>
              <a:spcAft>
                <a:spcPts val="1000"/>
              </a:spcAft>
              <a:defRPr sz="1600" b="0">
                <a:solidFill>
                  <a:srgbClr val="0F172A"/>
                </a:solidFill>
                <a:latin typeface="Segoe UI"/>
              </a:defRPr>
            </a:pPr>
            <a:r>
              <a:rPr sz="1600" b="0">
                <a:solidFill>
                  <a:srgbClr val="0F172A"/>
                </a:solidFill>
                <a:latin typeface="Segoe UI"/>
              </a:rPr>
              <a:t>• Replay buffer: deque de (s, a, r, s', done).</a:t>
            </a:r>
          </a:p>
          <a:p>
            <a:pPr>
              <a:spcAft>
                <a:spcPts val="1000"/>
              </a:spcAft>
              <a:defRPr sz="1600" b="0">
                <a:solidFill>
                  <a:srgbClr val="0F172A"/>
                </a:solidFill>
                <a:latin typeface="Segoe UI"/>
              </a:defRPr>
            </a:pPr>
            <a:r>
              <a:rPr sz="1600" b="0">
                <a:solidFill>
                  <a:srgbClr val="0F172A"/>
                </a:solidFill>
                <a:latin typeface="Segoe UI"/>
              </a:rPr>
              <a:t>• Target network: estabilidad (sino, target se mueve mientras estimás).</a:t>
            </a:r>
          </a:p>
          <a:p>
            <a:pPr>
              <a:spcAft>
                <a:spcPts val="1000"/>
              </a:spcAft>
              <a:defRPr sz="1600" b="0">
                <a:solidFill>
                  <a:srgbClr val="0F172A"/>
                </a:solidFill>
                <a:latin typeface="Segoe UI"/>
              </a:defRPr>
            </a:pPr>
            <a:r>
              <a:rPr sz="1600" b="0">
                <a:solidFill>
                  <a:srgbClr val="0F172A"/>
                </a:solidFill>
                <a:latin typeface="Segoe UI"/>
              </a:rPr>
              <a:t>• DQN sobre CartPole y Atari.</a:t>
            </a:r>
          </a:p>
        </p:txBody>
      </p:sp>
    </p:spTree>
  </p:cSld>
  <p:clrMapOvr>
    <a:masterClrMapping/>
  </p:clrMapOvr>
</p:sld>
</file>

<file path=ppt/slides/slide33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164 — TD Learning, Q-Learning, Deep Q-Networks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3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164 — TD Learning, Q-Learning, Deep Q-Networks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Q-learning tabular: en FrozenLake, mantener Q[s, a] numpy array.</a:t>
            </a:r>
          </a:p>
          <a:p>
            <a:pPr>
              <a:spcAft>
                <a:spcPts val="800"/>
              </a:spcAft>
              <a:defRPr sz="1400" b="0">
                <a:solidFill>
                  <a:srgbClr val="0F172A"/>
                </a:solidFill>
                <a:latin typeface="Segoe UI"/>
              </a:defRPr>
            </a:pPr>
            <a:r>
              <a:rPr sz="1400" b="0">
                <a:solidFill>
                  <a:srgbClr val="0F172A"/>
                </a:solidFill>
                <a:latin typeface="Segoe UI"/>
              </a:rPr>
              <a:t>• DQN básico: red Dense(64) → Dense(64) → Dense(2) para CartPole.</a:t>
            </a:r>
          </a:p>
          <a:p>
            <a:pPr>
              <a:spcAft>
                <a:spcPts val="800"/>
              </a:spcAft>
              <a:defRPr sz="1400" b="0">
                <a:solidFill>
                  <a:srgbClr val="0F172A"/>
                </a:solidFill>
                <a:latin typeface="Segoe UI"/>
              </a:defRPr>
            </a:pPr>
            <a:r>
              <a:rPr sz="1400" b="0">
                <a:solidFill>
                  <a:srgbClr val="0F172A"/>
                </a:solidFill>
                <a:latin typeface="Segoe UI"/>
              </a:rPr>
              <a:t>• Replay buffer: from collections import deque; buffer = deque(maxlen=10_000).</a:t>
            </a:r>
          </a:p>
          <a:p>
            <a:pPr>
              <a:spcAft>
                <a:spcPts val="800"/>
              </a:spcAft>
              <a:defRPr sz="1400" b="0">
                <a:solidFill>
                  <a:srgbClr val="0F172A"/>
                </a:solidFill>
                <a:latin typeface="Segoe UI"/>
              </a:defRPr>
            </a:pPr>
            <a:r>
              <a:rPr sz="1400" b="0">
                <a:solidFill>
                  <a:srgbClr val="0F172A"/>
                </a:solidFill>
                <a:latin typeface="Segoe UI"/>
              </a:rPr>
              <a:t>• Target network: copiar Q.weights cada 100 steps a Q_target.</a:t>
            </a:r>
          </a:p>
          <a:p>
            <a:pPr>
              <a:spcAft>
                <a:spcPts val="800"/>
              </a:spcAft>
              <a:defRPr sz="1400" b="0">
                <a:solidFill>
                  <a:srgbClr val="0F172A"/>
                </a:solidFill>
                <a:latin typeface="Segoe UI"/>
              </a:defRPr>
            </a:pPr>
            <a:r>
              <a:rPr sz="1400" b="0">
                <a:solidFill>
                  <a:srgbClr val="0F172A"/>
                </a:solidFill>
                <a:latin typeface="Segoe UI"/>
              </a:rPr>
              <a:t>• ε decay: empezar ε=1.0, decaer linealmente a 0.01 en 10 000 steps.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Red Dense(64, relu) → Dense(64, relu) → Dense(2).</a:t>
            </a:r>
          </a:p>
          <a:p>
            <a:pPr>
              <a:spcAft>
                <a:spcPts val="800"/>
              </a:spcAft>
              <a:defRPr sz="1400" b="0">
                <a:solidFill>
                  <a:srgbClr val="0F172A"/>
                </a:solidFill>
                <a:latin typeface="Segoe UI"/>
              </a:defRPr>
            </a:pPr>
            <a:r>
              <a:rPr sz="1400" b="0">
                <a:solidFill>
                  <a:srgbClr val="0F172A"/>
                </a:solidFill>
                <a:latin typeface="Segoe UI"/>
              </a:rPr>
              <a:t>• Replay buffer 50 000, batch 64.</a:t>
            </a:r>
          </a:p>
          <a:p>
            <a:pPr>
              <a:spcAft>
                <a:spcPts val="800"/>
              </a:spcAft>
              <a:defRPr sz="1400" b="0">
                <a:solidFill>
                  <a:srgbClr val="0F172A"/>
                </a:solidFill>
                <a:latin typeface="Segoe UI"/>
              </a:defRPr>
            </a:pPr>
            <a:r>
              <a:rPr sz="1400" b="0">
                <a:solidFill>
                  <a:srgbClr val="0F172A"/>
                </a:solidFill>
                <a:latin typeface="Segoe UI"/>
              </a:rPr>
              <a:t>• Target network sync cada 100 steps.</a:t>
            </a:r>
          </a:p>
          <a:p>
            <a:pPr>
              <a:spcAft>
                <a:spcPts val="800"/>
              </a:spcAft>
              <a:defRPr sz="1400" b="0">
                <a:solidFill>
                  <a:srgbClr val="0F172A"/>
                </a:solidFill>
                <a:latin typeface="Segoe UI"/>
              </a:defRPr>
            </a:pPr>
            <a:r>
              <a:rPr sz="1400" b="0">
                <a:solidFill>
                  <a:srgbClr val="0F172A"/>
                </a:solidFill>
                <a:latin typeface="Segoe UI"/>
              </a:rPr>
              <a:t>• ε: linear decay 1.0 → 0.05 sobre 10 000 steps.</a:t>
            </a:r>
          </a:p>
          <a:p>
            <a:pPr>
              <a:spcAft>
                <a:spcPts val="800"/>
              </a:spcAft>
              <a:defRPr sz="1400" b="0">
                <a:solidFill>
                  <a:srgbClr val="0F172A"/>
                </a:solidFill>
                <a:latin typeface="Segoe UI"/>
              </a:defRPr>
            </a:pPr>
            <a:r>
              <a:rPr sz="1400" b="0">
                <a:solidFill>
                  <a:srgbClr val="0F172A"/>
                </a:solidFill>
                <a:latin typeface="Segoe UI"/>
              </a:rPr>
              <a:t>• Train hasta mean_reward(100 episodios) ≥ 195.</a:t>
            </a:r>
          </a:p>
        </p:txBody>
      </p:sp>
    </p:spTree>
  </p:cSld>
  <p:clrMapOvr>
    <a:masterClrMapping/>
  </p:clrMapOvr>
</p:sld>
</file>

<file path=ppt/slides/slide33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165</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165 — RL moderno: A3C, PPO, SAC (vista general)</a:t>
            </a:r>
          </a:p>
        </p:txBody>
      </p:sp>
    </p:spTree>
  </p:cSld>
  <p:clrMapOvr>
    <a:masterClrMapping/>
  </p:clrMapOvr>
</p:sld>
</file>

<file path=ppt/slides/slide33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165 — RL moderno: A3C, PPO, SAC (vista general)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papers A3C (Mnih 2016), PPO (Schulman 2017), SAC (Haarnoja 2018) + docs Stable-Baselines3.  Duración estimada: 65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Vista general (sin implementación desde cero) de los 3 algoritmos modernos de RL: A3C (Asynchronous Advantage Actor-Critic), PPO (Proximal Policy Optimization — el default industrial), y SAC (Soft Actor-Critic — off-policy, continuous actions). Saber cuál elegir y cómo usarlos con Stable-Baselines3.</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Diferenciar on-policy (A3C, PPO) de off-policy (SAC, DQN).</a:t>
            </a:r>
          </a:p>
          <a:p>
            <a:pPr>
              <a:spcAft>
                <a:spcPts val="800"/>
              </a:spcAft>
              <a:defRPr sz="1400" b="0">
                <a:solidFill>
                  <a:srgbClr val="0F172A"/>
                </a:solidFill>
                <a:latin typeface="Segoe UI"/>
              </a:defRPr>
            </a:pPr>
            <a:r>
              <a:rPr sz="1400" b="0">
                <a:solidFill>
                  <a:srgbClr val="0F172A"/>
                </a:solidFill>
                <a:latin typeface="Segoe UI"/>
              </a:rPr>
              <a:t>• Reconocer la idea de Actor-Critic: dos redes — actor (policy) + critic (value).</a:t>
            </a:r>
          </a:p>
          <a:p>
            <a:pPr>
              <a:spcAft>
                <a:spcPts val="800"/>
              </a:spcAft>
              <a:defRPr sz="1400" b="0">
                <a:solidFill>
                  <a:srgbClr val="0F172A"/>
                </a:solidFill>
                <a:latin typeface="Segoe UI"/>
              </a:defRPr>
            </a:pPr>
            <a:r>
              <a:rPr sz="1400" b="0">
                <a:solidFill>
                  <a:srgbClr val="0F172A"/>
                </a:solidFill>
                <a:latin typeface="Segoe UI"/>
              </a:rPr>
              <a:t>• Entender el clipped objective de PPO: limita updates a [1-ε, 1+ε] veces el old policy → estabilidad.</a:t>
            </a:r>
          </a:p>
          <a:p>
            <a:pPr>
              <a:spcAft>
                <a:spcPts val="800"/>
              </a:spcAft>
              <a:defRPr sz="1400" b="0">
                <a:solidFill>
                  <a:srgbClr val="0F172A"/>
                </a:solidFill>
                <a:latin typeface="Segoe UI"/>
              </a:defRPr>
            </a:pPr>
            <a:r>
              <a:rPr sz="1400" b="0">
                <a:solidFill>
                  <a:srgbClr val="0F172A"/>
                </a:solidFill>
                <a:latin typeface="Segoe UI"/>
              </a:rPr>
              <a:t>• Usar Stable-Baselines3: PPO('MlpPolicy', env).learn(total_timesteps=100_000).</a:t>
            </a:r>
          </a:p>
          <a:p>
            <a:pPr>
              <a:spcAft>
                <a:spcPts val="800"/>
              </a:spcAft>
              <a:defRPr sz="1400" b="0">
                <a:solidFill>
                  <a:srgbClr val="0F172A"/>
                </a:solidFill>
                <a:latin typeface="Segoe UI"/>
              </a:defRPr>
            </a:pPr>
            <a:r>
              <a:rPr sz="1400" b="0">
                <a:solidFill>
                  <a:srgbClr val="0F172A"/>
                </a:solidFill>
                <a:latin typeface="Segoe UI"/>
              </a:rPr>
              <a:t>• Elegir: PPO para discreto/continuo, on-policy. SAC para continuo, off-policy, sample-efficient.</a:t>
            </a:r>
          </a:p>
        </p:txBody>
      </p:sp>
    </p:spTree>
  </p:cSld>
  <p:clrMapOvr>
    <a:masterClrMapping/>
  </p:clrMapOvr>
</p:sld>
</file>

<file path=ppt/slides/slide33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165 — RL moderno: A3C, PPO, SAC (vista general)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Actor-Critic: actor da policy, critic da V(s). Advantage = G - V(s).</a:t>
            </a:r>
          </a:p>
          <a:p>
            <a:pPr>
              <a:spcAft>
                <a:spcPts val="1000"/>
              </a:spcAft>
              <a:defRPr sz="1600" b="0">
                <a:solidFill>
                  <a:srgbClr val="0F172A"/>
                </a:solidFill>
                <a:latin typeface="Segoe UI"/>
              </a:defRPr>
            </a:pPr>
            <a:r>
              <a:rPr sz="1600" b="0">
                <a:solidFill>
                  <a:srgbClr val="0F172A"/>
                </a:solidFill>
                <a:latin typeface="Segoe UI"/>
              </a:rPr>
              <a:t>• A3C: async + advantage actor-critic. Paralelización con multiples workers.</a:t>
            </a:r>
          </a:p>
          <a:p>
            <a:pPr>
              <a:spcAft>
                <a:spcPts val="1000"/>
              </a:spcAft>
              <a:defRPr sz="1600" b="0">
                <a:solidFill>
                  <a:srgbClr val="0F172A"/>
                </a:solidFill>
                <a:latin typeface="Segoe UI"/>
              </a:defRPr>
            </a:pPr>
            <a:r>
              <a:rPr sz="1600" b="0">
                <a:solidFill>
                  <a:srgbClr val="0F172A"/>
                </a:solidFill>
                <a:latin typeface="Segoe UI"/>
              </a:rPr>
              <a:t>• A2C: variante sincrónica (más simple).</a:t>
            </a:r>
          </a:p>
          <a:p>
            <a:pPr>
              <a:spcAft>
                <a:spcPts val="1000"/>
              </a:spcAft>
              <a:defRPr sz="1600" b="0">
                <a:solidFill>
                  <a:srgbClr val="0F172A"/>
                </a:solidFill>
                <a:latin typeface="Segoe UI"/>
              </a:defRPr>
            </a:pPr>
            <a:r>
              <a:rPr sz="1600" b="0">
                <a:solidFill>
                  <a:srgbClr val="0F172A"/>
                </a:solidFill>
                <a:latin typeface="Segoe UI"/>
              </a:rPr>
              <a:t>• PPO: clipped surrogate objective.</a:t>
            </a:r>
          </a:p>
          <a:p>
            <a:pPr>
              <a:spcAft>
                <a:spcPts val="1000"/>
              </a:spcAft>
              <a:defRPr sz="1600" b="0">
                <a:solidFill>
                  <a:srgbClr val="0F172A"/>
                </a:solidFill>
                <a:latin typeface="Segoe UI"/>
              </a:defRPr>
            </a:pPr>
            <a:r>
              <a:rPr sz="1600" b="0">
                <a:solidFill>
                  <a:srgbClr val="0F172A"/>
                </a:solidFill>
                <a:latin typeface="Segoe UI"/>
              </a:rPr>
              <a:t>• SAC: actor-critic off-policy + entropy regularization.</a:t>
            </a:r>
          </a:p>
          <a:p>
            <a:pPr>
              <a:spcAft>
                <a:spcPts val="1000"/>
              </a:spcAft>
              <a:defRPr sz="1600" b="0">
                <a:solidFill>
                  <a:srgbClr val="0F172A"/>
                </a:solidFill>
                <a:latin typeface="Segoe UI"/>
              </a:defRPr>
            </a:pPr>
            <a:r>
              <a:rPr sz="1600" b="0">
                <a:solidFill>
                  <a:srgbClr val="0F172A"/>
                </a:solidFill>
                <a:latin typeface="Segoe UI"/>
              </a:rPr>
              <a:t>• Stable-Baselines3 como librería estándar.</a:t>
            </a:r>
          </a:p>
        </p:txBody>
      </p:sp>
    </p:spTree>
  </p:cSld>
  <p:clrMapOvr>
    <a:masterClrMapping/>
  </p:clrMapOvr>
</p:sld>
</file>

<file path=ppt/slides/slide33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165 — RL moderno: A3C, PPO, SAC (vista general)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3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165 — RL moderno: A3C, PPO, SAC (vista general)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PPO con SB3: from stable_baselines3 import PPO; model = PPO('MlpPolicy', 'CartPole-v1', verbose=1); model.learn(50_000).</a:t>
            </a:r>
          </a:p>
          <a:p>
            <a:pPr>
              <a:spcAft>
                <a:spcPts val="800"/>
              </a:spcAft>
              <a:defRPr sz="1400" b="0">
                <a:solidFill>
                  <a:srgbClr val="0F172A"/>
                </a:solidFill>
                <a:latin typeface="Segoe UI"/>
              </a:defRPr>
            </a:pPr>
            <a:r>
              <a:rPr sz="1400" b="0">
                <a:solidFill>
                  <a:srgbClr val="0F172A"/>
                </a:solidFill>
                <a:latin typeface="Segoe UI"/>
              </a:rPr>
              <a:t>• SAC en Pendulum: SAC('MlpPolicy', 'Pendulum-v1').learn(20_000).</a:t>
            </a:r>
          </a:p>
          <a:p>
            <a:pPr>
              <a:spcAft>
                <a:spcPts val="800"/>
              </a:spcAft>
              <a:defRPr sz="1400" b="0">
                <a:solidFill>
                  <a:srgbClr val="0F172A"/>
                </a:solidFill>
                <a:latin typeface="Segoe UI"/>
              </a:defRPr>
            </a:pPr>
            <a:r>
              <a:rPr sz="1400" b="0">
                <a:solidFill>
                  <a:srgbClr val="0F172A"/>
                </a:solidFill>
                <a:latin typeface="Segoe UI"/>
              </a:rPr>
              <a:t>• Comparar: PPO vs SAC en LunarLander; reportar return y sample efficiency.</a:t>
            </a:r>
          </a:p>
          <a:p>
            <a:pPr>
              <a:spcAft>
                <a:spcPts val="800"/>
              </a:spcAft>
              <a:defRPr sz="1400" b="0">
                <a:solidFill>
                  <a:srgbClr val="0F172A"/>
                </a:solidFill>
                <a:latin typeface="Segoe UI"/>
              </a:defRPr>
            </a:pPr>
            <a:r>
              <a:rPr sz="1400" b="0">
                <a:solidFill>
                  <a:srgbClr val="0F172A"/>
                </a:solidFill>
                <a:latin typeface="Segoe UI"/>
              </a:rPr>
              <a:t>• TensorBoard: PPO(..., tensorboard_log='./tb/') y ver curvas.</a:t>
            </a:r>
          </a:p>
          <a:p>
            <a:pPr>
              <a:spcAft>
                <a:spcPts val="800"/>
              </a:spcAft>
              <a:defRPr sz="1400" b="0">
                <a:solidFill>
                  <a:srgbClr val="0F172A"/>
                </a:solidFill>
                <a:latin typeface="Segoe UI"/>
              </a:defRPr>
            </a:pPr>
            <a:r>
              <a:rPr sz="1400" b="0">
                <a:solidFill>
                  <a:srgbClr val="0F172A"/>
                </a:solidFill>
                <a:latin typeface="Segoe UI"/>
              </a:rPr>
              <a:t>• Custom callback: EvalCallback para evaluar cada N steps y guardar mejor modelo.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PPO('MlpPolicy', 'LunarLander-v3', verbose=1, tensorboard_log='./tb/').</a:t>
            </a:r>
          </a:p>
          <a:p>
            <a:pPr>
              <a:spcAft>
                <a:spcPts val="800"/>
              </a:spcAft>
              <a:defRPr sz="1500" b="0">
                <a:solidFill>
                  <a:srgbClr val="0F172A"/>
                </a:solidFill>
                <a:latin typeface="Segoe UI"/>
              </a:defRPr>
            </a:pPr>
            <a:r>
              <a:rPr sz="1500" b="0">
                <a:solidFill>
                  <a:srgbClr val="0F172A"/>
                </a:solidFill>
                <a:latin typeface="Segoe UI"/>
              </a:rPr>
              <a:t>• model.learn(total_timesteps=500_000).</a:t>
            </a:r>
          </a:p>
          <a:p>
            <a:pPr>
              <a:spcAft>
                <a:spcPts val="800"/>
              </a:spcAft>
              <a:defRPr sz="1500" b="0">
                <a:solidFill>
                  <a:srgbClr val="0F172A"/>
                </a:solidFill>
                <a:latin typeface="Segoe UI"/>
              </a:defRPr>
            </a:pPr>
            <a:r>
              <a:rPr sz="1500" b="0">
                <a:solidFill>
                  <a:srgbClr val="0F172A"/>
                </a:solidFill>
                <a:latin typeface="Segoe UI"/>
              </a:rPr>
              <a:t>• Evaluar 100 episodios; reportar mean reward.</a:t>
            </a:r>
          </a:p>
        </p:txBody>
      </p:sp>
    </p:spTree>
  </p:cSld>
  <p:clrMapOvr>
    <a:masterClrMapping/>
  </p:clrMapOvr>
</p:sld>
</file>

<file path=ppt/slides/slide33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166</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166 — TF Serving + gRPC (+ ONNX, TensorRT, vLLM/TGI)</a:t>
            </a:r>
          </a:p>
        </p:txBody>
      </p:sp>
    </p:spTree>
  </p:cSld>
  <p:clrMapOvr>
    <a:masterClrMapping/>
  </p:clrMapOvr>
</p:sld>
</file>

<file path=ppt/slides/slide33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166 — TF Serving + gRPC (+ ONNX, TensorRT, vLLM/TGI)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19 § Deploying a Model to a Service + docs ONNX, TensorRT, vLLM, TGI.  Duración estimada: 100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Servir un modelo entrenado a producción. Aprender TF Serving (oficial de TensorFlow, gRPC/REST, batching) y las alternativas modernas multi-framework: ONNX + ONNX Runtime (portable a cualquier framework / runtime), TensorRT (NVIDIA, máxima velocidad en GPU NVIDIA), y para LLMs: vLLM y TGI (Text Generation Inference) — específicos del caso autoregresivo con continuous batching.</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Exportar un modelo Keras a SavedModel: model.save('servable/1/', save_format='tf').</a:t>
            </a:r>
          </a:p>
          <a:p>
            <a:pPr>
              <a:spcAft>
                <a:spcPts val="800"/>
              </a:spcAft>
              <a:defRPr sz="1400" b="0">
                <a:solidFill>
                  <a:srgbClr val="0F172A"/>
                </a:solidFill>
                <a:latin typeface="Segoe UI"/>
              </a:defRPr>
            </a:pPr>
            <a:r>
              <a:rPr sz="1400" b="0">
                <a:solidFill>
                  <a:srgbClr val="0F172A"/>
                </a:solidFill>
                <a:latin typeface="Segoe UI"/>
              </a:rPr>
              <a:t>• Levantar TF Serving con Docker: docker run -p 8501:8501 -v $PWD/servable:/models/m tensorflow/serving --model_name=m.</a:t>
            </a:r>
          </a:p>
          <a:p>
            <a:pPr>
              <a:spcAft>
                <a:spcPts val="800"/>
              </a:spcAft>
              <a:defRPr sz="1400" b="0">
                <a:solidFill>
                  <a:srgbClr val="0F172A"/>
                </a:solidFill>
                <a:latin typeface="Segoe UI"/>
              </a:defRPr>
            </a:pPr>
            <a:r>
              <a:rPr sz="1400" b="0">
                <a:solidFill>
                  <a:srgbClr val="0F172A"/>
                </a:solidFill>
                <a:latin typeface="Segoe UI"/>
              </a:rPr>
              <a:t>• Hacer requests REST/gRPC.</a:t>
            </a:r>
          </a:p>
          <a:p>
            <a:pPr>
              <a:spcAft>
                <a:spcPts val="800"/>
              </a:spcAft>
              <a:defRPr sz="1400" b="0">
                <a:solidFill>
                  <a:srgbClr val="0F172A"/>
                </a:solidFill>
                <a:latin typeface="Segoe UI"/>
              </a:defRPr>
            </a:pPr>
            <a:r>
              <a:rPr sz="1400" b="0">
                <a:solidFill>
                  <a:srgbClr val="0F172A"/>
                </a:solidFill>
                <a:latin typeface="Segoe UI"/>
              </a:rPr>
              <a:t>• Exportar a ONNX con tf2onnx / torch.onnx.export, servir con ONNX Runtime.</a:t>
            </a:r>
          </a:p>
          <a:p>
            <a:pPr>
              <a:spcAft>
                <a:spcPts val="800"/>
              </a:spcAft>
              <a:defRPr sz="1400" b="0">
                <a:solidFill>
                  <a:srgbClr val="0F172A"/>
                </a:solidFill>
                <a:latin typeface="Segoe UI"/>
              </a:defRPr>
            </a:pPr>
            <a:r>
              <a:rPr sz="1400" b="0">
                <a:solidFill>
                  <a:srgbClr val="0F172A"/>
                </a:solidFill>
                <a:latin typeface="Segoe UI"/>
              </a:rPr>
              <a:t>• Conocer cuándo usar TensorRT (latencia mínima en GPU NVIDIA) o vLLM/TGI (LLMs).</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105 — Keras Tuner (+ Optuna, Ray Tune)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10 § Fine-Tuning Neural Network Hyperparameters + docs Keras Tuner / Optuna / Ray Tune.  Duración estimada: 85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Hacer hyperparameter tuning sistemático en redes neuronales — buscar n_layers, units, lr, dropout, etc. con estrategias modernas: Random Search, Hyperband y Bayesian Optimization. Conocer las tres herramientas estándar de Python — Keras Tuner (TF-native, simple), Optuna (multi-framework, default industrial) y Ray Tune (distribuido, escalable a clusters).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Definir un model-building function con hiperparámetros declarados vía hp.Int, hp.Float, hp.Choice.</a:t>
            </a:r>
          </a:p>
          <a:p>
            <a:pPr>
              <a:spcAft>
                <a:spcPts val="800"/>
              </a:spcAft>
              <a:defRPr sz="1400" b="0">
                <a:solidFill>
                  <a:srgbClr val="0F172A"/>
                </a:solidFill>
                <a:latin typeface="Segoe UI"/>
              </a:defRPr>
            </a:pPr>
            <a:r>
              <a:rPr sz="1400" b="0">
                <a:solidFill>
                  <a:srgbClr val="0F172A"/>
                </a:solidFill>
                <a:latin typeface="Segoe UI"/>
              </a:rPr>
              <a:t>• Lanzar tuners de Keras Tuner: RandomSearch, Hyperband, BayesianOptimization.</a:t>
            </a:r>
          </a:p>
          <a:p>
            <a:pPr>
              <a:spcAft>
                <a:spcPts val="800"/>
              </a:spcAft>
              <a:defRPr sz="1400" b="0">
                <a:solidFill>
                  <a:srgbClr val="0F172A"/>
                </a:solidFill>
                <a:latin typeface="Segoe UI"/>
              </a:defRPr>
            </a:pPr>
            <a:r>
              <a:rPr sz="1400" b="0">
                <a:solidFill>
                  <a:srgbClr val="0F172A"/>
                </a:solidFill>
                <a:latin typeface="Segoe UI"/>
              </a:rPr>
              <a:t>• Migrar el mismo problema a Optuna con optuna.create_study(direction='minimize') y trial.suggest_float.</a:t>
            </a:r>
          </a:p>
          <a:p>
            <a:pPr>
              <a:spcAft>
                <a:spcPts val="800"/>
              </a:spcAft>
              <a:defRPr sz="1400" b="0">
                <a:solidFill>
                  <a:srgbClr val="0F172A"/>
                </a:solidFill>
                <a:latin typeface="Segoe UI"/>
              </a:defRPr>
            </a:pPr>
            <a:r>
              <a:rPr sz="1400" b="0">
                <a:solidFill>
                  <a:srgbClr val="0F172A"/>
                </a:solidFill>
                <a:latin typeface="Segoe UI"/>
              </a:rPr>
              <a:t>• Lanzar Ray Tune con tune.run para distribuir trials en múltiples GPUs/nodos.</a:t>
            </a:r>
          </a:p>
          <a:p>
            <a:pPr>
              <a:spcAft>
                <a:spcPts val="800"/>
              </a:spcAft>
              <a:defRPr sz="1400" b="0">
                <a:solidFill>
                  <a:srgbClr val="0F172A"/>
                </a:solidFill>
                <a:latin typeface="Segoe UI"/>
              </a:defRPr>
            </a:pPr>
            <a:r>
              <a:rPr sz="1400" b="0">
                <a:solidFill>
                  <a:srgbClr val="0F172A"/>
                </a:solidFill>
                <a:latin typeface="Segoe UI"/>
              </a:rPr>
              <a:t>• Comparar las 3 estrategias (Random vs Hyperband vs Bayesian) en términos de eficiencia.</a:t>
            </a:r>
          </a:p>
        </p:txBody>
      </p:sp>
    </p:spTree>
  </p:cSld>
  <p:clrMapOvr>
    <a:masterClrMapping/>
  </p:clrMapOvr>
</p:sld>
</file>

<file path=ppt/slides/slide34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166 — TF Serving + gRPC (+ ONNX, TensorRT, vLLM/TGI)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800" b="0">
                <a:solidFill>
                  <a:srgbClr val="0F172A"/>
                </a:solidFill>
                <a:latin typeface="Segoe UI"/>
              </a:defRPr>
            </a:pPr>
            <a:r>
              <a:rPr sz="1800" b="0">
                <a:solidFill>
                  <a:srgbClr val="0F172A"/>
                </a:solidFill>
                <a:latin typeface="Segoe UI"/>
              </a:rPr>
              <a:t>• SavedModel format (TF nativo).</a:t>
            </a:r>
          </a:p>
          <a:p>
            <a:pPr>
              <a:spcAft>
                <a:spcPts val="1000"/>
              </a:spcAft>
              <a:defRPr sz="1800" b="0">
                <a:solidFill>
                  <a:srgbClr val="0F172A"/>
                </a:solidFill>
                <a:latin typeface="Segoe UI"/>
              </a:defRPr>
            </a:pPr>
            <a:r>
              <a:rPr sz="1800" b="0">
                <a:solidFill>
                  <a:srgbClr val="0F172A"/>
                </a:solidFill>
                <a:latin typeface="Segoe UI"/>
              </a:rPr>
              <a:t>• TF Serving: configuración, versioning, model warm-up, batching.</a:t>
            </a:r>
          </a:p>
          <a:p>
            <a:pPr>
              <a:spcAft>
                <a:spcPts val="1000"/>
              </a:spcAft>
              <a:defRPr sz="1800" b="0">
                <a:solidFill>
                  <a:srgbClr val="0F172A"/>
                </a:solidFill>
                <a:latin typeface="Segoe UI"/>
              </a:defRPr>
            </a:pPr>
            <a:r>
              <a:rPr sz="1800" b="0">
                <a:solidFill>
                  <a:srgbClr val="0F172A"/>
                </a:solidFill>
                <a:latin typeface="Segoe UI"/>
              </a:rPr>
              <a:t>• gRPC vs REST: gRPC más rápido (binary protobuf); REST más simple.</a:t>
            </a:r>
          </a:p>
          <a:p>
            <a:pPr>
              <a:spcAft>
                <a:spcPts val="1000"/>
              </a:spcAft>
              <a:defRPr sz="1800" b="0">
                <a:solidFill>
                  <a:srgbClr val="0F172A"/>
                </a:solidFill>
                <a:latin typeface="Segoe UI"/>
              </a:defRPr>
            </a:pPr>
            <a:r>
              <a:rPr sz="1800" b="0">
                <a:solidFill>
                  <a:srgbClr val="0F172A"/>
                </a:solidFill>
                <a:latin typeface="Segoe UI"/>
              </a:rPr>
              <a:t>• Complemento moderno: ONNX/ONNX Runtime, TensorRT, vLLM/TGI.</a:t>
            </a:r>
          </a:p>
        </p:txBody>
      </p:sp>
    </p:spTree>
  </p:cSld>
  <p:clrMapOvr>
    <a:masterClrMapping/>
  </p:clrMapOvr>
</p:sld>
</file>

<file path=ppt/slides/slide34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166 — TF Serving + gRPC (+ ONNX, TensorRT, vLLM/TGI)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4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166 — TF Serving + gRPC (+ ONNX, TensorRT, vLLM/TGI)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Export SavedModel: model.export('servable/1/') (Keras 3).</a:t>
            </a:r>
          </a:p>
          <a:p>
            <a:pPr>
              <a:spcAft>
                <a:spcPts val="800"/>
              </a:spcAft>
              <a:defRPr sz="1400" b="0">
                <a:solidFill>
                  <a:srgbClr val="0F172A"/>
                </a:solidFill>
                <a:latin typeface="Segoe UI"/>
              </a:defRPr>
            </a:pPr>
            <a:r>
              <a:rPr sz="1400" b="0">
                <a:solidFill>
                  <a:srgbClr val="0F172A"/>
                </a:solidFill>
                <a:latin typeface="Segoe UI"/>
              </a:rPr>
              <a:t>• TF Serving con Docker: levantar el container con el modelo montado, hacer una request REST a localhost:8501/v1/models/m:predict.</a:t>
            </a:r>
          </a:p>
          <a:p>
            <a:pPr>
              <a:spcAft>
                <a:spcPts val="800"/>
              </a:spcAft>
              <a:defRPr sz="1400" b="0">
                <a:solidFill>
                  <a:srgbClr val="0F172A"/>
                </a:solidFill>
                <a:latin typeface="Segoe UI"/>
              </a:defRPr>
            </a:pPr>
            <a:r>
              <a:rPr sz="1400" b="0">
                <a:solidFill>
                  <a:srgbClr val="0F172A"/>
                </a:solidFill>
                <a:latin typeface="Segoe UI"/>
              </a:rPr>
              <a:t>• ONNX export: convertir el TF model a ONNX con tf2onnx.</a:t>
            </a:r>
          </a:p>
          <a:p>
            <a:pPr>
              <a:spcAft>
                <a:spcPts val="800"/>
              </a:spcAft>
              <a:defRPr sz="1400" b="0">
                <a:solidFill>
                  <a:srgbClr val="0F172A"/>
                </a:solidFill>
                <a:latin typeface="Segoe UI"/>
              </a:defRPr>
            </a:pPr>
            <a:r>
              <a:rPr sz="1400" b="0">
                <a:solidFill>
                  <a:srgbClr val="0F172A"/>
                </a:solidFill>
                <a:latin typeface="Segoe UI"/>
              </a:rPr>
              <a:t>• vLLM: levantar vllm con mistralai/Mistral-7B-Instruct.</a:t>
            </a:r>
          </a:p>
          <a:p>
            <a:pPr>
              <a:spcAft>
                <a:spcPts val="800"/>
              </a:spcAft>
              <a:defRPr sz="1400" b="0">
                <a:solidFill>
                  <a:srgbClr val="0F172A"/>
                </a:solidFill>
                <a:latin typeface="Segoe UI"/>
              </a:defRPr>
            </a:pPr>
            <a:r>
              <a:rPr sz="1400" b="0">
                <a:solidFill>
                  <a:srgbClr val="0F172A"/>
                </a:solidFill>
                <a:latin typeface="Segoe UI"/>
              </a:rPr>
              <a:t>• Latencia comparada: TF Serving REST vs gRPC vs ONNX Runtime CPU vs TensorRT GPU sobre el mismo modelo.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model.export('servable/1/').</a:t>
            </a:r>
          </a:p>
          <a:p>
            <a:pPr>
              <a:spcAft>
                <a:spcPts val="800"/>
              </a:spcAft>
              <a:defRPr sz="1400" b="0">
                <a:solidFill>
                  <a:srgbClr val="0F172A"/>
                </a:solidFill>
                <a:latin typeface="Segoe UI"/>
              </a:defRPr>
            </a:pPr>
            <a:r>
              <a:rPr sz="1400" b="0">
                <a:solidFill>
                  <a:srgbClr val="0F172A"/>
                </a:solidFill>
                <a:latin typeface="Segoe UI"/>
              </a:rPr>
              <a:t>• Docker run TF Serving.</a:t>
            </a:r>
          </a:p>
          <a:p>
            <a:pPr>
              <a:spcAft>
                <a:spcPts val="800"/>
              </a:spcAft>
              <a:defRPr sz="1400" b="0">
                <a:solidFill>
                  <a:srgbClr val="0F172A"/>
                </a:solidFill>
                <a:latin typeface="Segoe UI"/>
              </a:defRPr>
            </a:pPr>
            <a:r>
              <a:rPr sz="1400" b="0">
                <a:solidFill>
                  <a:srgbClr val="0F172A"/>
                </a:solidFill>
                <a:latin typeface="Segoe UI"/>
              </a:rPr>
              <a:t>• Convert TF → ONNX.</a:t>
            </a:r>
          </a:p>
          <a:p>
            <a:pPr>
              <a:spcAft>
                <a:spcPts val="800"/>
              </a:spcAft>
              <a:defRPr sz="1400" b="0">
                <a:solidFill>
                  <a:srgbClr val="0F172A"/>
                </a:solidFill>
                <a:latin typeface="Segoe UI"/>
              </a:defRPr>
            </a:pPr>
            <a:r>
              <a:rPr sz="1400" b="0">
                <a:solidFill>
                  <a:srgbClr val="0F172A"/>
                </a:solidFill>
                <a:latin typeface="Segoe UI"/>
              </a:rPr>
              <a:t>• Inference con ambos sobre los mismos 100 inputs; verificar outputs idénticos (±1e-5).</a:t>
            </a:r>
          </a:p>
          <a:p>
            <a:pPr>
              <a:spcAft>
                <a:spcPts val="800"/>
              </a:spcAft>
              <a:defRPr sz="1400" b="0">
                <a:solidFill>
                  <a:srgbClr val="0F172A"/>
                </a:solidFill>
                <a:latin typeface="Segoe UI"/>
              </a:defRPr>
            </a:pPr>
            <a:r>
              <a:rPr sz="1400" b="0">
                <a:solidFill>
                  <a:srgbClr val="0F172A"/>
                </a:solidFill>
                <a:latin typeface="Segoe UI"/>
              </a:rPr>
              <a:t>• Comparar latencia.</a:t>
            </a:r>
          </a:p>
        </p:txBody>
      </p:sp>
    </p:spTree>
  </p:cSld>
  <p:clrMapOvr>
    <a:masterClrMapping/>
  </p:clrMapOvr>
</p:sld>
</file>

<file path=ppt/slides/slide34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167</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167 — ONNX y ONNX Runtime: portabilidad e inference optimizada</a:t>
            </a:r>
          </a:p>
        </p:txBody>
      </p:sp>
    </p:spTree>
  </p:cSld>
  <p:clrMapOvr>
    <a:masterClrMapping/>
  </p:clrMapOvr>
</p:sld>
</file>

<file path=ppt/slides/slide34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167 — ONNX y ONNX Runtime: portabilidad e inference optimizada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ONNX docs + ONNX Runtime team blogs.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Dominar ONNX (formato intermedio) y ONNX Runtime (runtime cross-platform) — la solución portable para inference: entrenás en TF/PyTorch/JAX, exportás a ONNX, corrés en cualquier hardware (CPU, GPU NVIDIA, GPU AMD, mobile, browser, edge). Conocer TensorRT (NVIDIA-specific, mayor performance).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Exportar modelos: torch.onnx.export, tf2onnx.convert.</a:t>
            </a:r>
          </a:p>
          <a:p>
            <a:pPr>
              <a:spcAft>
                <a:spcPts val="800"/>
              </a:spcAft>
              <a:defRPr sz="1400" b="0">
                <a:solidFill>
                  <a:srgbClr val="0F172A"/>
                </a:solidFill>
                <a:latin typeface="Segoe UI"/>
              </a:defRPr>
            </a:pPr>
            <a:r>
              <a:rPr sz="1400" b="0">
                <a:solidFill>
                  <a:srgbClr val="0F172A"/>
                </a:solidFill>
                <a:latin typeface="Segoe UI"/>
              </a:rPr>
              <a:t>• Cargar e inferir con onnxruntime.InferenceSession.</a:t>
            </a:r>
          </a:p>
          <a:p>
            <a:pPr>
              <a:spcAft>
                <a:spcPts val="800"/>
              </a:spcAft>
              <a:defRPr sz="1400" b="0">
                <a:solidFill>
                  <a:srgbClr val="0F172A"/>
                </a:solidFill>
                <a:latin typeface="Segoe UI"/>
              </a:defRPr>
            </a:pPr>
            <a:r>
              <a:rPr sz="1400" b="0">
                <a:solidFill>
                  <a:srgbClr val="0F172A"/>
                </a:solidFill>
                <a:latin typeface="Segoe UI"/>
              </a:rPr>
              <a:t>• Elegir execution provider: CPU, CUDA, TensorRT, OpenVINO, DirectML, CoreML.</a:t>
            </a:r>
          </a:p>
          <a:p>
            <a:pPr>
              <a:spcAft>
                <a:spcPts val="800"/>
              </a:spcAft>
              <a:defRPr sz="1400" b="0">
                <a:solidFill>
                  <a:srgbClr val="0F172A"/>
                </a:solidFill>
                <a:latin typeface="Segoe UI"/>
              </a:defRPr>
            </a:pPr>
            <a:r>
              <a:rPr sz="1400" b="0">
                <a:solidFill>
                  <a:srgbClr val="0F172A"/>
                </a:solidFill>
                <a:latin typeface="Segoe UI"/>
              </a:rPr>
              <a:t>• Optimizar modelos: graph optimization, quantization int8/fp16.</a:t>
            </a:r>
          </a:p>
          <a:p>
            <a:pPr>
              <a:spcAft>
                <a:spcPts val="800"/>
              </a:spcAft>
              <a:defRPr sz="1400" b="0">
                <a:solidFill>
                  <a:srgbClr val="0F172A"/>
                </a:solidFill>
                <a:latin typeface="Segoe UI"/>
              </a:defRPr>
            </a:pPr>
            <a:r>
              <a:rPr sz="1400" b="0">
                <a:solidFill>
                  <a:srgbClr val="0F172A"/>
                </a:solidFill>
                <a:latin typeface="Segoe UI"/>
              </a:rPr>
              <a:t>• Reconocer cuándo ONNX vs TF Serving vs vLLM (LLMs).</a:t>
            </a:r>
          </a:p>
        </p:txBody>
      </p:sp>
    </p:spTree>
  </p:cSld>
  <p:clrMapOvr>
    <a:masterClrMapping/>
  </p:clrMapOvr>
</p:sld>
</file>

<file path=ppt/slides/slide34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167 — ONNX y ONNX Runtime: portabilidad e inference optimizada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ONNX como protocolo (protobuf): operator set + tensor types.</a:t>
            </a:r>
          </a:p>
          <a:p>
            <a:pPr>
              <a:spcAft>
                <a:spcPts val="1000"/>
              </a:spcAft>
              <a:defRPr sz="1600" b="0">
                <a:solidFill>
                  <a:srgbClr val="0F172A"/>
                </a:solidFill>
                <a:latin typeface="Segoe UI"/>
              </a:defRPr>
            </a:pPr>
            <a:r>
              <a:rPr sz="1600" b="0">
                <a:solidFill>
                  <a:srgbClr val="0F172A"/>
                </a:solidFill>
                <a:latin typeface="Segoe UI"/>
              </a:rPr>
              <a:t>• Conversión: cada framework tiene su exporter.</a:t>
            </a:r>
          </a:p>
          <a:p>
            <a:pPr>
              <a:spcAft>
                <a:spcPts val="1000"/>
              </a:spcAft>
              <a:defRPr sz="1600" b="0">
                <a:solidFill>
                  <a:srgbClr val="0F172A"/>
                </a:solidFill>
                <a:latin typeface="Segoe UI"/>
              </a:defRPr>
            </a:pPr>
            <a:r>
              <a:rPr sz="1600" b="0">
                <a:solidFill>
                  <a:srgbClr val="0F172A"/>
                </a:solidFill>
                <a:latin typeface="Segoe UI"/>
              </a:rPr>
              <a:t>• Verificación: outputs deben coincidir framework ↔ ONNX (±1e-5).</a:t>
            </a:r>
          </a:p>
          <a:p>
            <a:pPr>
              <a:spcAft>
                <a:spcPts val="1000"/>
              </a:spcAft>
              <a:defRPr sz="1600" b="0">
                <a:solidFill>
                  <a:srgbClr val="0F172A"/>
                </a:solidFill>
                <a:latin typeface="Segoe UI"/>
              </a:defRPr>
            </a:pPr>
            <a:r>
              <a:rPr sz="1600" b="0">
                <a:solidFill>
                  <a:srgbClr val="0F172A"/>
                </a:solidFill>
                <a:latin typeface="Segoe UI"/>
              </a:rPr>
              <a:t>• Optimization: graph simplification, layer fusion.</a:t>
            </a:r>
          </a:p>
          <a:p>
            <a:pPr>
              <a:spcAft>
                <a:spcPts val="1000"/>
              </a:spcAft>
              <a:defRPr sz="1600" b="0">
                <a:solidFill>
                  <a:srgbClr val="0F172A"/>
                </a:solidFill>
                <a:latin typeface="Segoe UI"/>
              </a:defRPr>
            </a:pPr>
            <a:r>
              <a:rPr sz="1600" b="0">
                <a:solidFill>
                  <a:srgbClr val="0F172A"/>
                </a:solidFill>
                <a:latin typeface="Segoe UI"/>
              </a:rPr>
              <a:t>• Quantization: dynamic, static (con calibration), QAT.</a:t>
            </a:r>
          </a:p>
          <a:p>
            <a:pPr>
              <a:spcAft>
                <a:spcPts val="1000"/>
              </a:spcAft>
              <a:defRPr sz="1600" b="0">
                <a:solidFill>
                  <a:srgbClr val="0F172A"/>
                </a:solidFill>
                <a:latin typeface="Segoe UI"/>
              </a:defRPr>
            </a:pPr>
            <a:r>
              <a:rPr sz="1600" b="0">
                <a:solidFill>
                  <a:srgbClr val="0F172A"/>
                </a:solidFill>
                <a:latin typeface="Segoe UI"/>
              </a:rPr>
              <a:t>• Execution providers: priority order.</a:t>
            </a:r>
          </a:p>
        </p:txBody>
      </p:sp>
    </p:spTree>
  </p:cSld>
  <p:clrMapOvr>
    <a:masterClrMapping/>
  </p:clrMapOvr>
</p:sld>
</file>

<file path=ppt/slides/slide34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167 — ONNX y ONNX Runtime: portabilidad e inference optimizada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Entrenamos sklearn LogReg, exportamos a ONNX (con fallback) y benchmarkeamos inferencia.</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 time, json, pickle</a:t>
            </a:r>
          </a:p>
          <a:p>
            <a:pPr>
              <a:defRPr sz="1200" b="0">
                <a:solidFill>
                  <a:srgbClr val="F8FAFC"/>
                </a:solidFill>
                <a:latin typeface="Courier New"/>
              </a:defRPr>
            </a:pPr>
            <a:r>
              <a:rPr sz="1200" b="0">
                <a:solidFill>
                  <a:srgbClr val="F8FAFC"/>
                </a:solidFill>
                <a:latin typeface="Courier New"/>
              </a:rPr>
              <a:t>from sklearn.datasets import make_classification</a:t>
            </a:r>
          </a:p>
          <a:p>
            <a:pPr>
              <a:defRPr sz="1200" b="0">
                <a:solidFill>
                  <a:srgbClr val="F8FAFC"/>
                </a:solidFill>
                <a:latin typeface="Courier New"/>
              </a:defRPr>
            </a:pPr>
            <a:r>
              <a:rPr sz="1200" b="0">
                <a:solidFill>
                  <a:srgbClr val="F8FAFC"/>
                </a:solidFill>
                <a:latin typeface="Courier New"/>
              </a:rPr>
              <a:t>from sklearn.linear_model import LogisticRegression</a:t>
            </a:r>
          </a:p>
          <a:p>
            <a:pPr>
              <a:defRPr sz="1200" b="0">
                <a:solidFill>
                  <a:srgbClr val="F8FAFC"/>
                </a:solidFill>
                <a:latin typeface="Courier New"/>
              </a:defRPr>
            </a:pPr>
            <a:r>
              <a:rPr sz="1200" b="0">
                <a:solidFill>
                  <a:srgbClr val="F8FAFC"/>
                </a:solidFill>
                <a:latin typeface="Courier New"/>
              </a:rPr>
              <a:t>rng = np.random.default_rng(42)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X, y = make_classification(n_samples=2000, n_features=20, n_informative=10, random_state=42)</a:t>
            </a:r>
          </a:p>
          <a:p>
            <a:pPr>
              <a:defRPr sz="1200" b="0">
                <a:solidFill>
                  <a:srgbClr val="F8FAFC"/>
                </a:solidFill>
                <a:latin typeface="Courier New"/>
              </a:defRPr>
            </a:pPr>
            <a:r>
              <a:rPr sz="1200" b="0">
                <a:solidFill>
                  <a:srgbClr val="F8FAFC"/>
                </a:solidFill>
                <a:latin typeface="Courier New"/>
              </a:rPr>
              <a:t>X_train, X_test = X[:1500], X[1500:]</a:t>
            </a:r>
          </a:p>
          <a:p>
            <a:pPr>
              <a:defRPr sz="1200" b="0">
                <a:solidFill>
                  <a:srgbClr val="F8FAFC"/>
                </a:solidFill>
                <a:latin typeface="Courier New"/>
              </a:defRPr>
            </a:pPr>
            <a:r>
              <a:rPr sz="1200" b="0">
                <a:solidFill>
                  <a:srgbClr val="F8FAFC"/>
                </a:solidFill>
                <a:latin typeface="Courier New"/>
              </a:rPr>
              <a:t>y_train, y_test = y[:1500], y[1500:]</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clf = LogisticRegression(max_iter=500).fit(X_train, y_train)</a:t>
            </a:r>
          </a:p>
          <a:p>
            <a:pPr>
              <a:defRPr sz="1200" b="0">
                <a:solidFill>
                  <a:srgbClr val="F8FAFC"/>
                </a:solidFill>
                <a:latin typeface="Courier New"/>
              </a:defRPr>
            </a:pPr>
            <a:r>
              <a:rPr sz="1200" b="0">
                <a:solidFill>
                  <a:srgbClr val="F8FAFC"/>
                </a:solidFill>
                <a:latin typeface="Courier New"/>
              </a:rPr>
              <a:t>print(f'sklearn acc test: {clf.score(X_test, y_test):.3f}')</a:t>
            </a:r>
          </a:p>
        </p:txBody>
      </p:sp>
    </p:spTree>
  </p:cSld>
  <p:clrMapOvr>
    <a:masterClrMapping/>
  </p:clrMapOvr>
</p:sld>
</file>

<file path=ppt/slides/slide34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167 — ONNX y ONNX Runtime: portabilidad e inference optimizada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PyTorch → ONNX: torch.onnx.export(model, dummy_input, 'model.onnx', opset_version=17, input_names=['input'], output_names=['output']).</a:t>
            </a:r>
          </a:p>
          <a:p>
            <a:pPr>
              <a:spcAft>
                <a:spcPts val="800"/>
              </a:spcAft>
              <a:defRPr sz="1400" b="0">
                <a:solidFill>
                  <a:srgbClr val="0F172A"/>
                </a:solidFill>
                <a:latin typeface="Segoe UI"/>
              </a:defRPr>
            </a:pPr>
            <a:r>
              <a:rPr sz="1400" b="0">
                <a:solidFill>
                  <a:srgbClr val="0F172A"/>
                </a:solidFill>
                <a:latin typeface="Segoe UI"/>
              </a:rPr>
              <a:t>• TF → ONNX: python -m tf2onnx.convert --saved-model dir/ --output model.onnx --opset 17.</a:t>
            </a:r>
          </a:p>
          <a:p>
            <a:pPr>
              <a:spcAft>
                <a:spcPts val="800"/>
              </a:spcAft>
              <a:defRPr sz="1400" b="0">
                <a:solidFill>
                  <a:srgbClr val="0F172A"/>
                </a:solidFill>
                <a:latin typeface="Segoe UI"/>
              </a:defRPr>
            </a:pPr>
            <a:r>
              <a:rPr sz="1400" b="0">
                <a:solidFill>
                  <a:srgbClr val="0F172A"/>
                </a:solidFill>
                <a:latin typeface="Segoe UI"/>
              </a:rPr>
              <a:t>• Inference: sess = ort.InferenceSession('model.onnx', providers=['CUDAExecutionProvider', 'CPUExecutionProvider']).</a:t>
            </a:r>
          </a:p>
          <a:p>
            <a:pPr>
              <a:spcAft>
                <a:spcPts val="800"/>
              </a:spcAft>
              <a:defRPr sz="1400" b="0">
                <a:solidFill>
                  <a:srgbClr val="0F172A"/>
                </a:solidFill>
                <a:latin typeface="Segoe UI"/>
              </a:defRPr>
            </a:pPr>
            <a:r>
              <a:rPr sz="1400" b="0">
                <a:solidFill>
                  <a:srgbClr val="0F172A"/>
                </a:solidFill>
                <a:latin typeface="Segoe UI"/>
              </a:rPr>
              <a:t>• Graph optimization: sess_options.graph_optimization_level = ort.GraphOptimizationLevel.ORT_ENABLE_ALL.</a:t>
            </a:r>
          </a:p>
          <a:p>
            <a:pPr>
              <a:spcAft>
                <a:spcPts val="800"/>
              </a:spcAft>
              <a:defRPr sz="1400" b="0">
                <a:solidFill>
                  <a:srgbClr val="0F172A"/>
                </a:solidFill>
                <a:latin typeface="Segoe UI"/>
              </a:defRPr>
            </a:pPr>
            <a:r>
              <a:rPr sz="1400" b="0">
                <a:solidFill>
                  <a:srgbClr val="0F172A"/>
                </a:solidFill>
                <a:latin typeface="Segoe UI"/>
              </a:rPr>
              <a:t>• Quantization: onnxruntime.quantization.quantize_dynamic('model.onnx', 'model_q.onnx', weight_type=QuantType.QUInt8).</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PyTorch ResNet50 preentrenado → ONNX.</a:t>
            </a:r>
          </a:p>
          <a:p>
            <a:pPr>
              <a:spcAft>
                <a:spcPts val="800"/>
              </a:spcAft>
              <a:defRPr sz="1500" b="0">
                <a:solidFill>
                  <a:srgbClr val="0F172A"/>
                </a:solidFill>
                <a:latin typeface="Segoe UI"/>
              </a:defRPr>
            </a:pPr>
            <a:r>
              <a:rPr sz="1500" b="0">
                <a:solidFill>
                  <a:srgbClr val="0F172A"/>
                </a:solidFill>
                <a:latin typeface="Segoe UI"/>
              </a:rPr>
              <a:t>• Quantization dynamic.</a:t>
            </a:r>
          </a:p>
          <a:p>
            <a:pPr>
              <a:spcAft>
                <a:spcPts val="800"/>
              </a:spcAft>
              <a:defRPr sz="1500" b="0">
                <a:solidFill>
                  <a:srgbClr val="0F172A"/>
                </a:solidFill>
                <a:latin typeface="Segoe UI"/>
              </a:defRPr>
            </a:pPr>
            <a:r>
              <a:rPr sz="1500" b="0">
                <a:solidFill>
                  <a:srgbClr val="0F172A"/>
                </a:solidFill>
                <a:latin typeface="Segoe UI"/>
              </a:rPr>
              <a:t>• Comparar latencia + accuracy: PyTorch CUDA vs ORT CUDA vs ORT CPU vs ORT CPU quantized.</a:t>
            </a:r>
          </a:p>
          <a:p>
            <a:pPr>
              <a:spcAft>
                <a:spcPts val="800"/>
              </a:spcAft>
              <a:defRPr sz="1500" b="0">
                <a:solidFill>
                  <a:srgbClr val="0F172A"/>
                </a:solidFill>
                <a:latin typeface="Segoe UI"/>
              </a:defRPr>
            </a:pPr>
            <a:r>
              <a:rPr sz="1500" b="0">
                <a:solidFill>
                  <a:srgbClr val="0F172A"/>
                </a:solidFill>
                <a:latin typeface="Segoe UI"/>
              </a:rPr>
              <a:t>• Verificar correctness (output diff &lt; 1e-4 vs PyTorch).</a:t>
            </a:r>
          </a:p>
        </p:txBody>
      </p:sp>
    </p:spTree>
  </p:cSld>
  <p:clrMapOvr>
    <a:masterClrMapping/>
  </p:clrMapOvr>
</p:sld>
</file>

<file path=ppt/slides/slide34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168</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168 — Despliegue en Vertex AI</a:t>
            </a:r>
          </a:p>
        </p:txBody>
      </p:sp>
    </p:spTree>
  </p:cSld>
  <p:clrMapOvr>
    <a:masterClrMapping/>
  </p:clrMapOvr>
</p:sld>
</file>

<file path=ppt/slides/slide34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168 — Despliegue en Vertex AI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19 § Deploying a Model to Vertex AI + docs Vertex AI.  Duración estimada: 60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Desplegar un modelo a Vertex AI (GCP) — el servicio managed de Google para servir modelos sin maintener infrastructure. Conocer alternativas: AWS SageMaker, Azure ML, Modal, Replicate, HuggingFace Inference Endpoints.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Subir un modelo a Vertex AI Model Registry.</a:t>
            </a:r>
          </a:p>
          <a:p>
            <a:pPr>
              <a:spcAft>
                <a:spcPts val="800"/>
              </a:spcAft>
              <a:defRPr sz="1400" b="0">
                <a:solidFill>
                  <a:srgbClr val="0F172A"/>
                </a:solidFill>
                <a:latin typeface="Segoe UI"/>
              </a:defRPr>
            </a:pPr>
            <a:r>
              <a:rPr sz="1400" b="0">
                <a:solidFill>
                  <a:srgbClr val="0F172A"/>
                </a:solidFill>
                <a:latin typeface="Segoe UI"/>
              </a:rPr>
              <a:t>• Crear un Endpoint y deployar el modelo.</a:t>
            </a:r>
          </a:p>
          <a:p>
            <a:pPr>
              <a:spcAft>
                <a:spcPts val="800"/>
              </a:spcAft>
              <a:defRPr sz="1400" b="0">
                <a:solidFill>
                  <a:srgbClr val="0F172A"/>
                </a:solidFill>
                <a:latin typeface="Segoe UI"/>
              </a:defRPr>
            </a:pPr>
            <a:r>
              <a:rPr sz="1400" b="0">
                <a:solidFill>
                  <a:srgbClr val="0F172A"/>
                </a:solidFill>
                <a:latin typeface="Segoe UI"/>
              </a:rPr>
              <a:t>• Hacer requests a un endpoint Vertex AI.</a:t>
            </a:r>
          </a:p>
          <a:p>
            <a:pPr>
              <a:spcAft>
                <a:spcPts val="800"/>
              </a:spcAft>
              <a:defRPr sz="1400" b="0">
                <a:solidFill>
                  <a:srgbClr val="0F172A"/>
                </a:solidFill>
                <a:latin typeface="Segoe UI"/>
              </a:defRPr>
            </a:pPr>
            <a:r>
              <a:rPr sz="1400" b="0">
                <a:solidFill>
                  <a:srgbClr val="0F172A"/>
                </a:solidFill>
                <a:latin typeface="Segoe UI"/>
              </a:rPr>
              <a:t>• Comparar managed (Vertex/SageMaker) vs self-hosted (TF Serving + GKE/EKS).</a:t>
            </a:r>
          </a:p>
          <a:p>
            <a:pPr>
              <a:spcAft>
                <a:spcPts val="800"/>
              </a:spcAft>
              <a:defRPr sz="1400" b="0">
                <a:solidFill>
                  <a:srgbClr val="0F172A"/>
                </a:solidFill>
                <a:latin typeface="Segoe UI"/>
              </a:defRPr>
            </a:pPr>
            <a:r>
              <a:rPr sz="1400" b="0">
                <a:solidFill>
                  <a:srgbClr val="0F172A"/>
                </a:solidFill>
                <a:latin typeface="Segoe UI"/>
              </a:rPr>
              <a:t>• Conocer alternativas modernas (Modal, Replicate) para deploy serverless.</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105 — Keras Tuner (+ Optuna, Ray Tune)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¿Por qué tuning? Los defaults (Adam lr=1e-3, dropout 0.5) rara vez son óptimos.</a:t>
            </a:r>
          </a:p>
          <a:p>
            <a:pPr>
              <a:spcAft>
                <a:spcPts val="1000"/>
              </a:spcAft>
              <a:defRPr sz="1600" b="0">
                <a:solidFill>
                  <a:srgbClr val="0F172A"/>
                </a:solidFill>
                <a:latin typeface="Segoe UI"/>
              </a:defRPr>
            </a:pPr>
            <a:r>
              <a:rPr sz="1600" b="0">
                <a:solidFill>
                  <a:srgbClr val="0F172A"/>
                </a:solidFill>
                <a:latin typeface="Segoe UI"/>
              </a:rPr>
              <a:t>• Random Search vs Grid Search: Bergstra &amp; Bengio (2012) — random gana casi siempre por el "curse of low effective dimensionality".</a:t>
            </a:r>
          </a:p>
          <a:p>
            <a:pPr>
              <a:spcAft>
                <a:spcPts val="1000"/>
              </a:spcAft>
              <a:defRPr sz="1600" b="0">
                <a:solidFill>
                  <a:srgbClr val="0F172A"/>
                </a:solidFill>
                <a:latin typeface="Segoe UI"/>
              </a:defRPr>
            </a:pPr>
            <a:r>
              <a:rPr sz="1600" b="0">
                <a:solidFill>
                  <a:srgbClr val="0F172A"/>
                </a:solidFill>
                <a:latin typeface="Segoe UI"/>
              </a:rPr>
              <a:t>• Hyperband (Li et al. 2017): asignar más cómputo a configs prometedoras (successive halving).</a:t>
            </a:r>
          </a:p>
          <a:p>
            <a:pPr>
              <a:spcAft>
                <a:spcPts val="1000"/>
              </a:spcAft>
              <a:defRPr sz="1600" b="0">
                <a:solidFill>
                  <a:srgbClr val="0F172A"/>
                </a:solidFill>
                <a:latin typeface="Segoe UI"/>
              </a:defRPr>
            </a:pPr>
            <a:r>
              <a:rPr sz="1600" b="0">
                <a:solidFill>
                  <a:srgbClr val="0F172A"/>
                </a:solidFill>
                <a:latin typeface="Segoe UI"/>
              </a:rPr>
              <a:t>• Bayesian Optimization (TPE, GP): construye un modelo del paisaje y elige el siguiente trial inteligentemente.</a:t>
            </a:r>
          </a:p>
          <a:p>
            <a:pPr>
              <a:spcAft>
                <a:spcPts val="1000"/>
              </a:spcAft>
              <a:defRPr sz="1600" b="0">
                <a:solidFill>
                  <a:srgbClr val="0F172A"/>
                </a:solidFill>
                <a:latin typeface="Segoe UI"/>
              </a:defRPr>
            </a:pPr>
            <a:r>
              <a:rPr sz="1600" b="0">
                <a:solidFill>
                  <a:srgbClr val="0F172A"/>
                </a:solidFill>
                <a:latin typeface="Segoe UI"/>
              </a:rPr>
              <a:t>• Trade-off cómputo vs ganancia: típicamente 50-200 trials para una primera optimización.</a:t>
            </a:r>
          </a:p>
          <a:p>
            <a:pPr>
              <a:spcAft>
                <a:spcPts val="1000"/>
              </a:spcAft>
              <a:defRPr sz="1600" b="0">
                <a:solidFill>
                  <a:srgbClr val="0F172A"/>
                </a:solidFill>
                <a:latin typeface="Segoe UI"/>
              </a:defRPr>
            </a:pPr>
            <a:r>
              <a:rPr sz="1600" b="0">
                <a:solidFill>
                  <a:srgbClr val="0F172A"/>
                </a:solidFill>
                <a:latin typeface="Segoe UI"/>
              </a:rPr>
              <a:t>• Complemento moderno: Optuna y Ray Tune como alternativas multi-framework.</a:t>
            </a:r>
          </a:p>
        </p:txBody>
      </p:sp>
    </p:spTree>
  </p:cSld>
  <p:clrMapOvr>
    <a:masterClrMapping/>
  </p:clrMapOvr>
</p:sld>
</file>

<file path=ppt/slides/slide35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168 — Despliegue en Vertex AI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Vertex AI Model Registry.</a:t>
            </a:r>
          </a:p>
          <a:p>
            <a:pPr>
              <a:spcAft>
                <a:spcPts val="1000"/>
              </a:spcAft>
              <a:defRPr sz="1600" b="0">
                <a:solidFill>
                  <a:srgbClr val="0F172A"/>
                </a:solidFill>
                <a:latin typeface="Segoe UI"/>
              </a:defRPr>
            </a:pPr>
            <a:r>
              <a:rPr sz="1600" b="0">
                <a:solidFill>
                  <a:srgbClr val="0F172A"/>
                </a:solidFill>
                <a:latin typeface="Segoe UI"/>
              </a:rPr>
              <a:t>• Endpoint creation + traffic split (A/B testing).</a:t>
            </a:r>
          </a:p>
          <a:p>
            <a:pPr>
              <a:spcAft>
                <a:spcPts val="1000"/>
              </a:spcAft>
              <a:defRPr sz="1600" b="0">
                <a:solidFill>
                  <a:srgbClr val="0F172A"/>
                </a:solidFill>
                <a:latin typeface="Segoe UI"/>
              </a:defRPr>
            </a:pPr>
            <a:r>
              <a:rPr sz="1600" b="0">
                <a:solidFill>
                  <a:srgbClr val="0F172A"/>
                </a:solidFill>
                <a:latin typeface="Segoe UI"/>
              </a:rPr>
              <a:t>• gcloud CLI: gcloud ai models upload, gcloud ai endpoints deploy-model.</a:t>
            </a:r>
          </a:p>
          <a:p>
            <a:pPr>
              <a:spcAft>
                <a:spcPts val="1000"/>
              </a:spcAft>
              <a:defRPr sz="1600" b="0">
                <a:solidFill>
                  <a:srgbClr val="0F172A"/>
                </a:solidFill>
                <a:latin typeface="Segoe UI"/>
              </a:defRPr>
            </a:pPr>
            <a:r>
              <a:rPr sz="1600" b="0">
                <a:solidFill>
                  <a:srgbClr val="0F172A"/>
                </a:solidFill>
                <a:latin typeface="Segoe UI"/>
              </a:rPr>
              <a:t>• Pricing: pay per CPU/GPU hour + requests.</a:t>
            </a:r>
          </a:p>
          <a:p>
            <a:pPr>
              <a:spcAft>
                <a:spcPts val="1000"/>
              </a:spcAft>
              <a:defRPr sz="1600" b="0">
                <a:solidFill>
                  <a:srgbClr val="0F172A"/>
                </a:solidFill>
                <a:latin typeface="Segoe UI"/>
              </a:defRPr>
            </a:pPr>
            <a:r>
              <a:rPr sz="1600" b="0">
                <a:solidFill>
                  <a:srgbClr val="0F172A"/>
                </a:solidFill>
                <a:latin typeface="Segoe UI"/>
              </a:rPr>
              <a:t>• Alternativas: SageMaker, Azure ML, Modal, Replicate.</a:t>
            </a:r>
          </a:p>
        </p:txBody>
      </p:sp>
    </p:spTree>
  </p:cSld>
  <p:clrMapOvr>
    <a:masterClrMapping/>
  </p:clrMapOvr>
</p:sld>
</file>

<file path=ppt/slides/slide35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168 — Despliegue en Vertex AI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5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168 — Despliegue en Vertex AI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Setup: gcloud init, gcloud auth application-default login.</a:t>
            </a:r>
          </a:p>
          <a:p>
            <a:pPr>
              <a:spcAft>
                <a:spcPts val="800"/>
              </a:spcAft>
              <a:defRPr sz="1400" b="0">
                <a:solidFill>
                  <a:srgbClr val="0F172A"/>
                </a:solidFill>
                <a:latin typeface="Segoe UI"/>
              </a:defRPr>
            </a:pPr>
            <a:r>
              <a:rPr sz="1400" b="0">
                <a:solidFill>
                  <a:srgbClr val="0F172A"/>
                </a:solidFill>
                <a:latin typeface="Segoe UI"/>
              </a:rPr>
              <a:t>• Upload model: gcloud ai models upload --display-name=fashion --container-image-uri=....</a:t>
            </a:r>
          </a:p>
          <a:p>
            <a:pPr>
              <a:spcAft>
                <a:spcPts val="800"/>
              </a:spcAft>
              <a:defRPr sz="1400" b="0">
                <a:solidFill>
                  <a:srgbClr val="0F172A"/>
                </a:solidFill>
                <a:latin typeface="Segoe UI"/>
              </a:defRPr>
            </a:pPr>
            <a:r>
              <a:rPr sz="1400" b="0">
                <a:solidFill>
                  <a:srgbClr val="0F172A"/>
                </a:solidFill>
                <a:latin typeface="Segoe UI"/>
              </a:rPr>
              <a:t>• Deploy endpoint: con n1-standard-4.</a:t>
            </a:r>
          </a:p>
          <a:p>
            <a:pPr>
              <a:spcAft>
                <a:spcPts val="800"/>
              </a:spcAft>
              <a:defRPr sz="1400" b="0">
                <a:solidFill>
                  <a:srgbClr val="0F172A"/>
                </a:solidFill>
                <a:latin typeface="Segoe UI"/>
              </a:defRPr>
            </a:pPr>
            <a:r>
              <a:rPr sz="1400" b="0">
                <a:solidFill>
                  <a:srgbClr val="0F172A"/>
                </a:solidFill>
                <a:latin typeface="Segoe UI"/>
              </a:rPr>
              <a:t>• Predict request: from google.cloud import aiplatform; ep = aiplatform.Endpoint(...); ep.predict(...).</a:t>
            </a:r>
          </a:p>
          <a:p>
            <a:pPr>
              <a:spcAft>
                <a:spcPts val="800"/>
              </a:spcAft>
              <a:defRPr sz="1400" b="0">
                <a:solidFill>
                  <a:srgbClr val="0F172A"/>
                </a:solidFill>
                <a:latin typeface="Segoe UI"/>
              </a:defRPr>
            </a:pPr>
            <a:r>
              <a:rPr sz="1400" b="0">
                <a:solidFill>
                  <a:srgbClr val="0F172A"/>
                </a:solidFill>
                <a:latin typeface="Segoe UI"/>
              </a:rPr>
              <a:t>• A/B traffic: deploy v2 con 20 % traffic, observar logs.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Subir a GCS.</a:t>
            </a:r>
          </a:p>
          <a:p>
            <a:pPr>
              <a:spcAft>
                <a:spcPts val="800"/>
              </a:spcAft>
              <a:defRPr sz="1400" b="0">
                <a:solidFill>
                  <a:srgbClr val="0F172A"/>
                </a:solidFill>
                <a:latin typeface="Segoe UI"/>
              </a:defRPr>
            </a:pPr>
            <a:r>
              <a:rPr sz="1400" b="0">
                <a:solidFill>
                  <a:srgbClr val="0F172A"/>
                </a:solidFill>
                <a:latin typeface="Segoe UI"/>
              </a:rPr>
              <a:t>• Upload model en Vertex Model Registry.</a:t>
            </a:r>
          </a:p>
          <a:p>
            <a:pPr>
              <a:spcAft>
                <a:spcPts val="800"/>
              </a:spcAft>
              <a:defRPr sz="1400" b="0">
                <a:solidFill>
                  <a:srgbClr val="0F172A"/>
                </a:solidFill>
                <a:latin typeface="Segoe UI"/>
              </a:defRPr>
            </a:pPr>
            <a:r>
              <a:rPr sz="1400" b="0">
                <a:solidFill>
                  <a:srgbClr val="0F172A"/>
                </a:solidFill>
                <a:latin typeface="Segoe UI"/>
              </a:rPr>
              <a:t>• Crear endpoint y deploy.</a:t>
            </a:r>
          </a:p>
          <a:p>
            <a:pPr>
              <a:spcAft>
                <a:spcPts val="800"/>
              </a:spcAft>
              <a:defRPr sz="1400" b="0">
                <a:solidFill>
                  <a:srgbClr val="0F172A"/>
                </a:solidFill>
                <a:latin typeface="Segoe UI"/>
              </a:defRPr>
            </a:pPr>
            <a:r>
              <a:rPr sz="1400" b="0">
                <a:solidFill>
                  <a:srgbClr val="0F172A"/>
                </a:solidFill>
                <a:latin typeface="Segoe UI"/>
              </a:rPr>
              <a:t>• Hacer 10 predicciones desde notebook local.</a:t>
            </a:r>
          </a:p>
          <a:p>
            <a:pPr>
              <a:spcAft>
                <a:spcPts val="800"/>
              </a:spcAft>
              <a:defRPr sz="1400" b="0">
                <a:solidFill>
                  <a:srgbClr val="0F172A"/>
                </a:solidFill>
                <a:latin typeface="Segoe UI"/>
              </a:defRPr>
            </a:pPr>
            <a:r>
              <a:rPr sz="1400" b="0">
                <a:solidFill>
                  <a:srgbClr val="0F172A"/>
                </a:solidFill>
                <a:latin typeface="Segoe UI"/>
              </a:rPr>
              <a:t>• (Opcional) cleanup para no gastar.</a:t>
            </a:r>
          </a:p>
        </p:txBody>
      </p:sp>
    </p:spTree>
  </p:cSld>
  <p:clrMapOvr>
    <a:masterClrMapping/>
  </p:clrMapOvr>
</p:sld>
</file>

<file path=ppt/slides/slide35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169</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169 — TF Lite (mobile/embedded)</a:t>
            </a:r>
          </a:p>
        </p:txBody>
      </p:sp>
    </p:spTree>
  </p:cSld>
  <p:clrMapOvr>
    <a:masterClrMapping/>
  </p:clrMapOvr>
</p:sld>
</file>

<file path=ppt/slides/slide35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169 — TF Lite (mobile/embedded)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19 § Deploying a Model to a Mobile or Embedded Device.  Duración estimada: 55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Convertir y desplegar un modelo a TensorFlow Lite (LiteRT) — runtime optimizado para móviles (Android/iOS), IoT y embedded (Raspberry Pi, microcontroladores). Aplicar quantization (int8) para reducir tamaño 4× y acelerar 2-4× en CPU móvil.</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Convertir SavedModel a .tflite: converter = tf.lite.TFLiteConverter.from_saved_model('servable/1/'); tflite_model = converter.convert().</a:t>
            </a:r>
          </a:p>
          <a:p>
            <a:pPr>
              <a:spcAft>
                <a:spcPts val="800"/>
              </a:spcAft>
              <a:defRPr sz="1400" b="0">
                <a:solidFill>
                  <a:srgbClr val="0F172A"/>
                </a:solidFill>
                <a:latin typeface="Segoe UI"/>
              </a:defRPr>
            </a:pPr>
            <a:r>
              <a:rPr sz="1400" b="0">
                <a:solidFill>
                  <a:srgbClr val="0F172A"/>
                </a:solidFill>
                <a:latin typeface="Segoe UI"/>
              </a:rPr>
              <a:t>• Aplicar quantization post-training (dynamic range, int8 full).</a:t>
            </a:r>
          </a:p>
          <a:p>
            <a:pPr>
              <a:spcAft>
                <a:spcPts val="800"/>
              </a:spcAft>
              <a:defRPr sz="1400" b="0">
                <a:solidFill>
                  <a:srgbClr val="0F172A"/>
                </a:solidFill>
                <a:latin typeface="Segoe UI"/>
              </a:defRPr>
            </a:pPr>
            <a:r>
              <a:rPr sz="1400" b="0">
                <a:solidFill>
                  <a:srgbClr val="0F172A"/>
                </a:solidFill>
                <a:latin typeface="Segoe UI"/>
              </a:rPr>
              <a:t>• Cargar y ejecutar inference con tf.lite.Interpreter.</a:t>
            </a:r>
          </a:p>
          <a:p>
            <a:pPr>
              <a:spcAft>
                <a:spcPts val="800"/>
              </a:spcAft>
              <a:defRPr sz="1400" b="0">
                <a:solidFill>
                  <a:srgbClr val="0F172A"/>
                </a:solidFill>
                <a:latin typeface="Segoe UI"/>
              </a:defRPr>
            </a:pPr>
            <a:r>
              <a:rPr sz="1400" b="0">
                <a:solidFill>
                  <a:srgbClr val="0F172A"/>
                </a:solidFill>
                <a:latin typeface="Segoe UI"/>
              </a:rPr>
              <a:t>• Conocer alternativas modernas: ONNX Runtime Mobile, CoreML (iOS), NNAPI (Android).</a:t>
            </a:r>
          </a:p>
          <a:p>
            <a:pPr>
              <a:spcAft>
                <a:spcPts val="800"/>
              </a:spcAft>
              <a:defRPr sz="1400" b="0">
                <a:solidFill>
                  <a:srgbClr val="0F172A"/>
                </a:solidFill>
                <a:latin typeface="Segoe UI"/>
              </a:defRPr>
            </a:pPr>
            <a:r>
              <a:rPr sz="1400" b="0">
                <a:solidFill>
                  <a:srgbClr val="0F172A"/>
                </a:solidFill>
                <a:latin typeface="Segoe UI"/>
              </a:rPr>
              <a:t>• Reconocer trade-off accuracy vs tamaño/velocidad.</a:t>
            </a:r>
          </a:p>
        </p:txBody>
      </p:sp>
    </p:spTree>
  </p:cSld>
  <p:clrMapOvr>
    <a:masterClrMapping/>
  </p:clrMapOvr>
</p:sld>
</file>

<file path=ppt/slides/slide35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169 — TF Lite (mobile/embedded)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TF Lite vs TF: subset de ops, runtime minimal.</a:t>
            </a:r>
          </a:p>
          <a:p>
            <a:pPr>
              <a:spcAft>
                <a:spcPts val="1000"/>
              </a:spcAft>
              <a:defRPr sz="1600" b="0">
                <a:solidFill>
                  <a:srgbClr val="0F172A"/>
                </a:solidFill>
                <a:latin typeface="Segoe UI"/>
              </a:defRPr>
            </a:pPr>
            <a:r>
              <a:rPr sz="1600" b="0">
                <a:solidFill>
                  <a:srgbClr val="0F172A"/>
                </a:solidFill>
                <a:latin typeface="Segoe UI"/>
              </a:rPr>
              <a:t>• Conversión SavedModel → tflite.</a:t>
            </a:r>
          </a:p>
          <a:p>
            <a:pPr>
              <a:spcAft>
                <a:spcPts val="1000"/>
              </a:spcAft>
              <a:defRPr sz="1600" b="0">
                <a:solidFill>
                  <a:srgbClr val="0F172A"/>
                </a:solidFill>
                <a:latin typeface="Segoe UI"/>
              </a:defRPr>
            </a:pPr>
            <a:r>
              <a:rPr sz="1600" b="0">
                <a:solidFill>
                  <a:srgbClr val="0F172A"/>
                </a:solidFill>
                <a:latin typeface="Segoe UI"/>
              </a:rPr>
              <a:t>• Quantization types: dynamic range (weights int8), int8 full (weights + activations), float16.</a:t>
            </a:r>
          </a:p>
          <a:p>
            <a:pPr>
              <a:spcAft>
                <a:spcPts val="1000"/>
              </a:spcAft>
              <a:defRPr sz="1600" b="0">
                <a:solidFill>
                  <a:srgbClr val="0F172A"/>
                </a:solidFill>
                <a:latin typeface="Segoe UI"/>
              </a:defRPr>
            </a:pPr>
            <a:r>
              <a:rPr sz="1600" b="0">
                <a:solidFill>
                  <a:srgbClr val="0F172A"/>
                </a:solidFill>
                <a:latin typeface="Segoe UI"/>
              </a:rPr>
              <a:t>• tf.lite.Interpreter API.</a:t>
            </a:r>
          </a:p>
          <a:p>
            <a:pPr>
              <a:spcAft>
                <a:spcPts val="1000"/>
              </a:spcAft>
              <a:defRPr sz="1600" b="0">
                <a:solidFill>
                  <a:srgbClr val="0F172A"/>
                </a:solidFill>
                <a:latin typeface="Segoe UI"/>
              </a:defRPr>
            </a:pPr>
            <a:r>
              <a:rPr sz="1600" b="0">
                <a:solidFill>
                  <a:srgbClr val="0F172A"/>
                </a:solidFill>
                <a:latin typeface="Segoe UI"/>
              </a:rPr>
              <a:t>• Mobile delegates: NNAPI, GPU, CoreML.</a:t>
            </a:r>
          </a:p>
        </p:txBody>
      </p:sp>
    </p:spTree>
  </p:cSld>
  <p:clrMapOvr>
    <a:masterClrMapping/>
  </p:clrMapOvr>
</p:sld>
</file>

<file path=ppt/slides/slide35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169 — TF Lite (mobile/embedded)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5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169 — TF Lite (mobile/embedded)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Convert: TFLiteConverter.from_saved_model(...).convert() → guardar .tflite.</a:t>
            </a:r>
          </a:p>
          <a:p>
            <a:pPr>
              <a:spcAft>
                <a:spcPts val="800"/>
              </a:spcAft>
              <a:defRPr sz="1400" b="0">
                <a:solidFill>
                  <a:srgbClr val="0F172A"/>
                </a:solidFill>
                <a:latin typeface="Segoe UI"/>
              </a:defRPr>
            </a:pPr>
            <a:r>
              <a:rPr sz="1400" b="0">
                <a:solidFill>
                  <a:srgbClr val="0F172A"/>
                </a:solidFill>
                <a:latin typeface="Segoe UI"/>
              </a:rPr>
              <a:t>• Inference: cargar .tflite y hacer predict con Interpreter.</a:t>
            </a:r>
          </a:p>
          <a:p>
            <a:pPr>
              <a:spcAft>
                <a:spcPts val="800"/>
              </a:spcAft>
              <a:defRPr sz="1400" b="0">
                <a:solidFill>
                  <a:srgbClr val="0F172A"/>
                </a:solidFill>
                <a:latin typeface="Segoe UI"/>
              </a:defRPr>
            </a:pPr>
            <a:r>
              <a:rPr sz="1400" b="0">
                <a:solidFill>
                  <a:srgbClr val="0F172A"/>
                </a:solidFill>
                <a:latin typeface="Segoe UI"/>
              </a:rPr>
              <a:t>• Dynamic range quant: converter.optimizations = [tf.lite.Optimize.DEFAULT].</a:t>
            </a:r>
          </a:p>
          <a:p>
            <a:pPr>
              <a:spcAft>
                <a:spcPts val="800"/>
              </a:spcAft>
              <a:defRPr sz="1400" b="0">
                <a:solidFill>
                  <a:srgbClr val="0F172A"/>
                </a:solidFill>
                <a:latin typeface="Segoe UI"/>
              </a:defRPr>
            </a:pPr>
            <a:r>
              <a:rPr sz="1400" b="0">
                <a:solidFill>
                  <a:srgbClr val="0F172A"/>
                </a:solidFill>
                <a:latin typeface="Segoe UI"/>
              </a:rPr>
              <a:t>• Full int8: definir representative_dataset y converter.target_spec.supported_ops = [tf.lite.OpsSet.TFLITE_BUILTINS_INT8].</a:t>
            </a:r>
          </a:p>
          <a:p>
            <a:pPr>
              <a:spcAft>
                <a:spcPts val="800"/>
              </a:spcAft>
              <a:defRPr sz="1400" b="0">
                <a:solidFill>
                  <a:srgbClr val="0F172A"/>
                </a:solidFill>
                <a:latin typeface="Segoe UI"/>
              </a:defRPr>
            </a:pPr>
            <a:r>
              <a:rPr sz="1400" b="0">
                <a:solidFill>
                  <a:srgbClr val="0F172A"/>
                </a:solidFill>
                <a:latin typeface="Segoe UI"/>
              </a:rPr>
              <a:t>• Latencia: medir tiempo de inference en CPU laptop.</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Convertir + 3 quantizations (none, dynamic, int8 full).</a:t>
            </a:r>
          </a:p>
          <a:p>
            <a:pPr>
              <a:spcAft>
                <a:spcPts val="800"/>
              </a:spcAft>
              <a:defRPr sz="1500" b="0">
                <a:solidFill>
                  <a:srgbClr val="0F172A"/>
                </a:solidFill>
                <a:latin typeface="Segoe UI"/>
              </a:defRPr>
            </a:pPr>
            <a:r>
              <a:rPr sz="1500" b="0">
                <a:solidFill>
                  <a:srgbClr val="0F172A"/>
                </a:solidFill>
                <a:latin typeface="Segoe UI"/>
              </a:rPr>
              <a:t>• Para cada uno: tamaño + accuracy en test + latencia.</a:t>
            </a:r>
          </a:p>
          <a:p>
            <a:pPr>
              <a:spcAft>
                <a:spcPts val="800"/>
              </a:spcAft>
              <a:defRPr sz="1500" b="0">
                <a:solidFill>
                  <a:srgbClr val="0F172A"/>
                </a:solidFill>
                <a:latin typeface="Segoe UI"/>
              </a:defRPr>
            </a:pPr>
            <a:r>
              <a:rPr sz="1500" b="0">
                <a:solidFill>
                  <a:srgbClr val="0F172A"/>
                </a:solidFill>
                <a:latin typeface="Segoe UI"/>
              </a:rPr>
              <a:t>• Reportar tabla comparativa.</a:t>
            </a:r>
          </a:p>
        </p:txBody>
      </p:sp>
    </p:spTree>
  </p:cSld>
  <p:clrMapOvr>
    <a:masterClrMapping/>
  </p:clrMapOvr>
</p:sld>
</file>

<file path=ppt/slides/slide35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170</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170 — TensorFlow.js (navegador)</a:t>
            </a:r>
          </a:p>
        </p:txBody>
      </p:sp>
    </p:spTree>
  </p:cSld>
  <p:clrMapOvr>
    <a:masterClrMapping/>
  </p:clrMapOvr>
</p:sld>
</file>

<file path=ppt/slides/slide35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170 — TensorFlow.js (navegador)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19 § Running a Model in a Web Page + TF.js docs.  Duración estimada: 55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Servir modelos directamente en el navegador con TensorFlow.js — corre client-side (privacidad, sin server cost, sin latency network). Alternativas modernas: ONNX Runtime Web, WebGPU-accelerated inference, transformers.js (Hugging Face) para LLMs en el browser.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Convertir un Keras model a TF.js format con tensorflowjs_converter.</a:t>
            </a:r>
          </a:p>
          <a:p>
            <a:pPr>
              <a:spcAft>
                <a:spcPts val="800"/>
              </a:spcAft>
              <a:defRPr sz="1400" b="0">
                <a:solidFill>
                  <a:srgbClr val="0F172A"/>
                </a:solidFill>
                <a:latin typeface="Segoe UI"/>
              </a:defRPr>
            </a:pPr>
            <a:r>
              <a:rPr sz="1400" b="0">
                <a:solidFill>
                  <a:srgbClr val="0F172A"/>
                </a:solidFill>
                <a:latin typeface="Segoe UI"/>
              </a:rPr>
              <a:t>• Cargar y hacer inference desde JavaScript en el browser.</a:t>
            </a:r>
          </a:p>
          <a:p>
            <a:pPr>
              <a:spcAft>
                <a:spcPts val="800"/>
              </a:spcAft>
              <a:defRPr sz="1400" b="0">
                <a:solidFill>
                  <a:srgbClr val="0F172A"/>
                </a:solidFill>
                <a:latin typeface="Segoe UI"/>
              </a:defRPr>
            </a:pPr>
            <a:r>
              <a:rPr sz="1400" b="0">
                <a:solidFill>
                  <a:srgbClr val="0F172A"/>
                </a:solidFill>
                <a:latin typeface="Segoe UI"/>
              </a:rPr>
              <a:t>• Conocer WebGL backend (default TF.js) y WebGPU (nuevo, más rápido).</a:t>
            </a:r>
          </a:p>
          <a:p>
            <a:pPr>
              <a:spcAft>
                <a:spcPts val="800"/>
              </a:spcAft>
              <a:defRPr sz="1400" b="0">
                <a:solidFill>
                  <a:srgbClr val="0F172A"/>
                </a:solidFill>
                <a:latin typeface="Segoe UI"/>
              </a:defRPr>
            </a:pPr>
            <a:r>
              <a:rPr sz="1400" b="0">
                <a:solidFill>
                  <a:srgbClr val="0F172A"/>
                </a:solidFill>
                <a:latin typeface="Segoe UI"/>
              </a:rPr>
              <a:t>• Usar transformers.js para correr modelos NLP/visión en browser.</a:t>
            </a:r>
          </a:p>
          <a:p>
            <a:pPr>
              <a:spcAft>
                <a:spcPts val="800"/>
              </a:spcAft>
              <a:defRPr sz="1400" b="0">
                <a:solidFill>
                  <a:srgbClr val="0F172A"/>
                </a:solidFill>
                <a:latin typeface="Segoe UI"/>
              </a:defRPr>
            </a:pPr>
            <a:r>
              <a:rPr sz="1400" b="0">
                <a:solidFill>
                  <a:srgbClr val="0F172A"/>
                </a:solidFill>
                <a:latin typeface="Segoe UI"/>
              </a:rPr>
              <a:t>• Reconocer cuándo conviene client-side vs server-side.</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105 — Keras Tuner (+ Optuna, Ray Tune)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6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170 — TensorFlow.js (navegador)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Conversion: tensorflowjs_converter --input_format=keras model.keras tfjs_model/.</a:t>
            </a:r>
          </a:p>
          <a:p>
            <a:pPr>
              <a:spcAft>
                <a:spcPts val="1000"/>
              </a:spcAft>
              <a:defRPr sz="1600" b="0">
                <a:solidFill>
                  <a:srgbClr val="0F172A"/>
                </a:solidFill>
                <a:latin typeface="Segoe UI"/>
              </a:defRPr>
            </a:pPr>
            <a:r>
              <a:rPr sz="1600" b="0">
                <a:solidFill>
                  <a:srgbClr val="0F172A"/>
                </a:solidFill>
                <a:latin typeface="Segoe UI"/>
              </a:rPr>
              <a:t>• JS API: const model = await tf.loadLayersModel('tfjs_model/model.json').</a:t>
            </a:r>
          </a:p>
          <a:p>
            <a:pPr>
              <a:spcAft>
                <a:spcPts val="1000"/>
              </a:spcAft>
              <a:defRPr sz="1600" b="0">
                <a:solidFill>
                  <a:srgbClr val="0F172A"/>
                </a:solidFill>
                <a:latin typeface="Segoe UI"/>
              </a:defRPr>
            </a:pPr>
            <a:r>
              <a:rPr sz="1600" b="0">
                <a:solidFill>
                  <a:srgbClr val="0F172A"/>
                </a:solidFill>
                <a:latin typeface="Segoe UI"/>
              </a:rPr>
              <a:t>• Backends: WebGL (default), WASM, WebGPU.</a:t>
            </a:r>
          </a:p>
          <a:p>
            <a:pPr>
              <a:spcAft>
                <a:spcPts val="1000"/>
              </a:spcAft>
              <a:defRPr sz="1600" b="0">
                <a:solidFill>
                  <a:srgbClr val="0F172A"/>
                </a:solidFill>
                <a:latin typeface="Segoe UI"/>
              </a:defRPr>
            </a:pPr>
            <a:r>
              <a:rPr sz="1600" b="0">
                <a:solidFill>
                  <a:srgbClr val="0F172A"/>
                </a:solidFill>
                <a:latin typeface="Segoe UI"/>
              </a:rPr>
              <a:t>• transformers.js: ONNX en browser, soporta BERT, GPT-2, Whisper.</a:t>
            </a:r>
          </a:p>
          <a:p>
            <a:pPr>
              <a:spcAft>
                <a:spcPts val="1000"/>
              </a:spcAft>
              <a:defRPr sz="1600" b="0">
                <a:solidFill>
                  <a:srgbClr val="0F172A"/>
                </a:solidFill>
                <a:latin typeface="Segoe UI"/>
              </a:defRPr>
            </a:pPr>
            <a:r>
              <a:rPr sz="1600" b="0">
                <a:solidFill>
                  <a:srgbClr val="0F172A"/>
                </a:solidFill>
                <a:latin typeface="Segoe UI"/>
              </a:rPr>
              <a:t>• Edge cases: tamaño del modelo (~5-50 MB ideal), latencia primer load.</a:t>
            </a:r>
          </a:p>
        </p:txBody>
      </p:sp>
    </p:spTree>
  </p:cSld>
  <p:clrMapOvr>
    <a:masterClrMapping/>
  </p:clrMapOvr>
</p:sld>
</file>

<file path=ppt/slides/slide36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170 — TensorFlow.js (navegador)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6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170 — TensorFlow.js (navegador)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Convert: tensorflowjs_converter --input_format=keras_saved_model servable/ tfjs_model/.</a:t>
            </a:r>
          </a:p>
          <a:p>
            <a:pPr>
              <a:spcAft>
                <a:spcPts val="800"/>
              </a:spcAft>
              <a:defRPr sz="1400" b="0">
                <a:solidFill>
                  <a:srgbClr val="0F172A"/>
                </a:solidFill>
                <a:latin typeface="Segoe UI"/>
              </a:defRPr>
            </a:pPr>
            <a:r>
              <a:rPr sz="1400" b="0">
                <a:solidFill>
                  <a:srgbClr val="0F172A"/>
                </a:solidFill>
                <a:latin typeface="Segoe UI"/>
              </a:rPr>
              <a:t>• HTML page: pagina simple que carga model.json, dibuja una imagen 28×28 en canvas, predice.</a:t>
            </a:r>
          </a:p>
          <a:p>
            <a:pPr>
              <a:spcAft>
                <a:spcPts val="800"/>
              </a:spcAft>
              <a:defRPr sz="1400" b="0">
                <a:solidFill>
                  <a:srgbClr val="0F172A"/>
                </a:solidFill>
                <a:latin typeface="Segoe UI"/>
              </a:defRPr>
            </a:pPr>
            <a:r>
              <a:rPr sz="1400" b="0">
                <a:solidFill>
                  <a:srgbClr val="0F172A"/>
                </a:solidFill>
                <a:latin typeface="Segoe UI"/>
              </a:rPr>
              <a:t>• WebGPU: await tf.setBackend('webgpu').</a:t>
            </a:r>
          </a:p>
          <a:p>
            <a:pPr>
              <a:spcAft>
                <a:spcPts val="800"/>
              </a:spcAft>
              <a:defRPr sz="1400" b="0">
                <a:solidFill>
                  <a:srgbClr val="0F172A"/>
                </a:solidFill>
                <a:latin typeface="Segoe UI"/>
              </a:defRPr>
            </a:pPr>
            <a:r>
              <a:rPr sz="1400" b="0">
                <a:solidFill>
                  <a:srgbClr val="0F172A"/>
                </a:solidFill>
                <a:latin typeface="Segoe UI"/>
              </a:rPr>
              <a:t>• transformers.js: import { pipeline } from '@xenova/transformers'.</a:t>
            </a:r>
          </a:p>
          <a:p>
            <a:pPr>
              <a:spcAft>
                <a:spcPts val="800"/>
              </a:spcAft>
              <a:defRPr sz="1400" b="0">
                <a:solidFill>
                  <a:srgbClr val="0F172A"/>
                </a:solidFill>
                <a:latin typeface="Segoe UI"/>
              </a:defRPr>
            </a:pPr>
            <a:r>
              <a:rPr sz="1400" b="0">
                <a:solidFill>
                  <a:srgbClr val="0F172A"/>
                </a:solidFill>
                <a:latin typeface="Segoe UI"/>
              </a:rPr>
              <a:t>• PWA: empaquetar como Progressive Web App con service worker para offline inference.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Convertir modelo a TF.js.</a:t>
            </a:r>
          </a:p>
          <a:p>
            <a:pPr>
              <a:spcAft>
                <a:spcPts val="800"/>
              </a:spcAft>
              <a:defRPr sz="1500" b="0">
                <a:solidFill>
                  <a:srgbClr val="0F172A"/>
                </a:solidFill>
                <a:latin typeface="Segoe UI"/>
              </a:defRPr>
            </a:pPr>
            <a:r>
              <a:rPr sz="1500" b="0">
                <a:solidFill>
                  <a:srgbClr val="0F172A"/>
                </a:solidFill>
                <a:latin typeface="Segoe UI"/>
              </a:rPr>
              <a:t>• Página HTML con canvas donde el usuario dibuja.</a:t>
            </a:r>
          </a:p>
          <a:p>
            <a:pPr>
              <a:spcAft>
                <a:spcPts val="800"/>
              </a:spcAft>
              <a:defRPr sz="1500" b="0">
                <a:solidFill>
                  <a:srgbClr val="0F172A"/>
                </a:solidFill>
                <a:latin typeface="Segoe UI"/>
              </a:defRPr>
            </a:pPr>
            <a:r>
              <a:rPr sz="1500" b="0">
                <a:solidFill>
                  <a:srgbClr val="0F172A"/>
                </a:solidFill>
                <a:latin typeface="Segoe UI"/>
              </a:rPr>
              <a:t>• Botón "Predict" → muestra clase + probabilidades.</a:t>
            </a:r>
          </a:p>
        </p:txBody>
      </p:sp>
    </p:spTree>
  </p:cSld>
  <p:clrMapOvr>
    <a:masterClrMapping/>
  </p:clrMapOvr>
</p:sld>
</file>

<file path=ppt/slides/slide36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171</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171 — Aceleración con GPU</a:t>
            </a:r>
          </a:p>
        </p:txBody>
      </p:sp>
    </p:spTree>
  </p:cSld>
  <p:clrMapOvr>
    <a:masterClrMapping/>
  </p:clrMapOvr>
</p:sld>
</file>

<file path=ppt/slides/slide36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171 — Aceleración con GPU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19 § Using GPUs to Speed Up Computations.  Duración estimada: 60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Configurar GPU para DL: drivers, CUDA, cuDNN, verificación. Conocer mixed precision (bfloat16/float16) que duplica throughput en GPUs modernas (Ampere/Hopper). Profilear con TensorBoard Profiler para identificar bottlenecks (data loading vs compute vs sync).</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Verificar GPU: tf.config.list_physical_devices('GPU'), torch.cuda.is_available().</a:t>
            </a:r>
          </a:p>
          <a:p>
            <a:pPr>
              <a:spcAft>
                <a:spcPts val="800"/>
              </a:spcAft>
              <a:defRPr sz="1400" b="0">
                <a:solidFill>
                  <a:srgbClr val="0F172A"/>
                </a:solidFill>
                <a:latin typeface="Segoe UI"/>
              </a:defRPr>
            </a:pPr>
            <a:r>
              <a:rPr sz="1400" b="0">
                <a:solidFill>
                  <a:srgbClr val="0F172A"/>
                </a:solidFill>
                <a:latin typeface="Segoe UI"/>
              </a:rPr>
              <a:t>• Activar mixed precision: keras.mixed_precision.set_global_policy('mixed_float16') (Volta+) o 'mixed_bfloat16' (Ampere+).</a:t>
            </a:r>
          </a:p>
          <a:p>
            <a:pPr>
              <a:spcAft>
                <a:spcPts val="800"/>
              </a:spcAft>
              <a:defRPr sz="1400" b="0">
                <a:solidFill>
                  <a:srgbClr val="0F172A"/>
                </a:solidFill>
                <a:latin typeface="Segoe UI"/>
              </a:defRPr>
            </a:pPr>
            <a:r>
              <a:rPr sz="1400" b="0">
                <a:solidFill>
                  <a:srgbClr val="0F172A"/>
                </a:solidFill>
                <a:latin typeface="Segoe UI"/>
              </a:rPr>
              <a:t>• Limitar memoria GPU: set_memory_growth(True) para no consumir toda al inicio.</a:t>
            </a:r>
          </a:p>
          <a:p>
            <a:pPr>
              <a:spcAft>
                <a:spcPts val="800"/>
              </a:spcAft>
              <a:defRPr sz="1400" b="0">
                <a:solidFill>
                  <a:srgbClr val="0F172A"/>
                </a:solidFill>
                <a:latin typeface="Segoe UI"/>
              </a:defRPr>
            </a:pPr>
            <a:r>
              <a:rPr sz="1400" b="0">
                <a:solidFill>
                  <a:srgbClr val="0F172A"/>
                </a:solidFill>
                <a:latin typeface="Segoe UI"/>
              </a:rPr>
              <a:t>• Multi-GPU básico con tf.distribute.MirroredStrategy (clase 144 profundiza).</a:t>
            </a:r>
          </a:p>
          <a:p>
            <a:pPr>
              <a:spcAft>
                <a:spcPts val="800"/>
              </a:spcAft>
              <a:defRPr sz="1400" b="0">
                <a:solidFill>
                  <a:srgbClr val="0F172A"/>
                </a:solidFill>
                <a:latin typeface="Segoe UI"/>
              </a:defRPr>
            </a:pPr>
            <a:r>
              <a:rPr sz="1400" b="0">
                <a:solidFill>
                  <a:srgbClr val="0F172A"/>
                </a:solidFill>
                <a:latin typeface="Segoe UI"/>
              </a:rPr>
              <a:t>• Profilear con TensorBoard Profiler.</a:t>
            </a:r>
          </a:p>
        </p:txBody>
      </p:sp>
    </p:spTree>
  </p:cSld>
  <p:clrMapOvr>
    <a:masterClrMapping/>
  </p:clrMapOvr>
</p:sld>
</file>

<file path=ppt/slides/slide36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171 — Aceleración con GPU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CUDA toolkit + cuDNN versions matching.</a:t>
            </a:r>
          </a:p>
          <a:p>
            <a:pPr>
              <a:spcAft>
                <a:spcPts val="1000"/>
              </a:spcAft>
              <a:defRPr sz="1600" b="0">
                <a:solidFill>
                  <a:srgbClr val="0F172A"/>
                </a:solidFill>
                <a:latin typeface="Segoe UI"/>
              </a:defRPr>
            </a:pPr>
            <a:r>
              <a:rPr sz="1600" b="0">
                <a:solidFill>
                  <a:srgbClr val="0F172A"/>
                </a:solidFill>
                <a:latin typeface="Segoe UI"/>
              </a:rPr>
              <a:t>• nvidia-smi para monitor.</a:t>
            </a:r>
          </a:p>
          <a:p>
            <a:pPr>
              <a:spcAft>
                <a:spcPts val="1000"/>
              </a:spcAft>
              <a:defRPr sz="1600" b="0">
                <a:solidFill>
                  <a:srgbClr val="0F172A"/>
                </a:solidFill>
                <a:latin typeface="Segoe UI"/>
              </a:defRPr>
            </a:pPr>
            <a:r>
              <a:rPr sz="1600" b="0">
                <a:solidFill>
                  <a:srgbClr val="0F172A"/>
                </a:solidFill>
                <a:latin typeface="Segoe UI"/>
              </a:rPr>
              <a:t>• Mixed precision: float16 (Volta+, 16 GB max) vs bfloat16 (Ampere+, mismo exponente que float32, más estable).</a:t>
            </a:r>
          </a:p>
          <a:p>
            <a:pPr>
              <a:spcAft>
                <a:spcPts val="1000"/>
              </a:spcAft>
              <a:defRPr sz="1600" b="0">
                <a:solidFill>
                  <a:srgbClr val="0F172A"/>
                </a:solidFill>
                <a:latin typeface="Segoe UI"/>
              </a:defRPr>
            </a:pPr>
            <a:r>
              <a:rPr sz="1600" b="0">
                <a:solidFill>
                  <a:srgbClr val="0F172A"/>
                </a:solidFill>
                <a:latin typeface="Segoe UI"/>
              </a:rPr>
              <a:t>• Memory growth vs allocated all.</a:t>
            </a:r>
          </a:p>
          <a:p>
            <a:pPr>
              <a:spcAft>
                <a:spcPts val="1000"/>
              </a:spcAft>
              <a:defRPr sz="1600" b="0">
                <a:solidFill>
                  <a:srgbClr val="0F172A"/>
                </a:solidFill>
                <a:latin typeface="Segoe UI"/>
              </a:defRPr>
            </a:pPr>
            <a:r>
              <a:rPr sz="1600" b="0">
                <a:solidFill>
                  <a:srgbClr val="0F172A"/>
                </a:solidFill>
                <a:latin typeface="Segoe UI"/>
              </a:rPr>
              <a:t>• Profiling con TensorBoard.</a:t>
            </a:r>
          </a:p>
          <a:p>
            <a:pPr>
              <a:spcAft>
                <a:spcPts val="1000"/>
              </a:spcAft>
              <a:defRPr sz="1600" b="0">
                <a:solidFill>
                  <a:srgbClr val="0F172A"/>
                </a:solidFill>
                <a:latin typeface="Segoe UI"/>
              </a:defRPr>
            </a:pPr>
            <a:r>
              <a:rPr sz="1600" b="0">
                <a:solidFill>
                  <a:srgbClr val="0F172A"/>
                </a:solidFill>
                <a:latin typeface="Segoe UI"/>
              </a:rPr>
              <a:t>• GPUs típicos en 2026: H100, H200 (server); RTX 5090 (consumer).</a:t>
            </a:r>
          </a:p>
        </p:txBody>
      </p:sp>
    </p:spTree>
  </p:cSld>
  <p:clrMapOvr>
    <a:masterClrMapping/>
  </p:clrMapOvr>
</p:sld>
</file>

<file path=ppt/slides/slide36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171 — Aceleración con GPU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6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171 — Aceleración con GPU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GPU check: imprimir tf.config.list_physical_devices('GPU'), tf.config.list_logical_devices('GPU'), nvidia-smi.</a:t>
            </a:r>
          </a:p>
          <a:p>
            <a:pPr>
              <a:spcAft>
                <a:spcPts val="800"/>
              </a:spcAft>
              <a:defRPr sz="1400" b="0">
                <a:solidFill>
                  <a:srgbClr val="0F172A"/>
                </a:solidFill>
                <a:latin typeface="Segoe UI"/>
              </a:defRPr>
            </a:pPr>
            <a:r>
              <a:rPr sz="1400" b="0">
                <a:solidFill>
                  <a:srgbClr val="0F172A"/>
                </a:solidFill>
                <a:latin typeface="Segoe UI"/>
              </a:rPr>
              <a:t>• Memory growth: tf.config.experimental.set_memory_growth(gpu, True) para evitar reservar 100 % al inicio.</a:t>
            </a:r>
          </a:p>
          <a:p>
            <a:pPr>
              <a:spcAft>
                <a:spcPts val="800"/>
              </a:spcAft>
              <a:defRPr sz="1400" b="0">
                <a:solidFill>
                  <a:srgbClr val="0F172A"/>
                </a:solidFill>
                <a:latin typeface="Segoe UI"/>
              </a:defRPr>
            </a:pPr>
            <a:r>
              <a:rPr sz="1400" b="0">
                <a:solidFill>
                  <a:srgbClr val="0F172A"/>
                </a:solidFill>
                <a:latin typeface="Segoe UI"/>
              </a:rPr>
              <a:t>• Mixed precision: keras.mixed_precision.set_global_policy('mixed_float16').</a:t>
            </a:r>
          </a:p>
          <a:p>
            <a:pPr>
              <a:spcAft>
                <a:spcPts val="800"/>
              </a:spcAft>
              <a:defRPr sz="1400" b="0">
                <a:solidFill>
                  <a:srgbClr val="0F172A"/>
                </a:solidFill>
                <a:latin typeface="Segoe UI"/>
              </a:defRPr>
            </a:pPr>
            <a:r>
              <a:rPr sz="1400" b="0">
                <a:solidFill>
                  <a:srgbClr val="0F172A"/>
                </a:solidFill>
                <a:latin typeface="Segoe UI"/>
              </a:rPr>
              <a:t>• Profile: keras.callbacks.TensorBoard(log_dir=..., profile_batch=(5, 10)).</a:t>
            </a:r>
          </a:p>
          <a:p>
            <a:pPr>
              <a:spcAft>
                <a:spcPts val="800"/>
              </a:spcAft>
              <a:defRPr sz="1400" b="0">
                <a:solidFill>
                  <a:srgbClr val="0F172A"/>
                </a:solidFill>
                <a:latin typeface="Segoe UI"/>
              </a:defRPr>
            </a:pPr>
            <a:r>
              <a:rPr sz="1400" b="0">
                <a:solidFill>
                  <a:srgbClr val="0F172A"/>
                </a:solidFill>
                <a:latin typeface="Segoe UI"/>
              </a:rPr>
              <a:t>• Bottleneck: si la GPU está al 30 %, el bottleneck es data loading.</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Baseline con default config.</a:t>
            </a:r>
          </a:p>
          <a:p>
            <a:pPr>
              <a:spcAft>
                <a:spcPts val="800"/>
              </a:spcAft>
              <a:defRPr sz="1400" b="0">
                <a:solidFill>
                  <a:srgbClr val="0F172A"/>
                </a:solidFill>
                <a:latin typeface="Segoe UI"/>
              </a:defRPr>
            </a:pPr>
            <a:r>
              <a:rPr sz="1400" b="0">
                <a:solidFill>
                  <a:srgbClr val="0F172A"/>
                </a:solidFill>
                <a:latin typeface="Segoe UI"/>
              </a:rPr>
              <a:t>• Activar mixed precision + memory_growth.</a:t>
            </a:r>
          </a:p>
          <a:p>
            <a:pPr>
              <a:spcAft>
                <a:spcPts val="800"/>
              </a:spcAft>
              <a:defRPr sz="1400" b="0">
                <a:solidFill>
                  <a:srgbClr val="0F172A"/>
                </a:solidFill>
                <a:latin typeface="Segoe UI"/>
              </a:defRPr>
            </a:pPr>
            <a:r>
              <a:rPr sz="1400" b="0">
                <a:solidFill>
                  <a:srgbClr val="0F172A"/>
                </a:solidFill>
                <a:latin typeface="Segoe UI"/>
              </a:rPr>
              <a:t>• Profile y identificar bottleneck.</a:t>
            </a:r>
          </a:p>
          <a:p>
            <a:pPr>
              <a:spcAft>
                <a:spcPts val="800"/>
              </a:spcAft>
              <a:defRPr sz="1400" b="0">
                <a:solidFill>
                  <a:srgbClr val="0F172A"/>
                </a:solidFill>
                <a:latin typeface="Segoe UI"/>
              </a:defRPr>
            </a:pPr>
            <a:r>
              <a:rPr sz="1400" b="0">
                <a:solidFill>
                  <a:srgbClr val="0F172A"/>
                </a:solidFill>
                <a:latin typeface="Segoe UI"/>
              </a:rPr>
              <a:t>• Aplicar fix (más prefetch, batch más grande, etc.).</a:t>
            </a:r>
          </a:p>
          <a:p>
            <a:pPr>
              <a:spcAft>
                <a:spcPts val="800"/>
              </a:spcAft>
              <a:defRPr sz="1400" b="0">
                <a:solidFill>
                  <a:srgbClr val="0F172A"/>
                </a:solidFill>
                <a:latin typeface="Segoe UI"/>
              </a:defRPr>
            </a:pPr>
            <a:r>
              <a:rPr sz="1400" b="0">
                <a:solidFill>
                  <a:srgbClr val="0F172A"/>
                </a:solidFill>
                <a:latin typeface="Segoe UI"/>
              </a:rPr>
              <a:t>• Reportar speedup wall-clock.</a:t>
            </a:r>
          </a:p>
        </p:txBody>
      </p:sp>
    </p:spTree>
  </p:cSld>
  <p:clrMapOvr>
    <a:masterClrMapping/>
  </p:clrMapOvr>
</p:sld>
</file>

<file path=ppt/slides/slide36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172</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172 — Entrenamiento multi-dispositivo, tf.distribute</a:t>
            </a:r>
          </a:p>
        </p:txBody>
      </p:sp>
    </p:spTree>
  </p:cSld>
  <p:clrMapOvr>
    <a:masterClrMapping/>
  </p:clrMapOvr>
</p:sld>
</file>

<file path=ppt/slides/slide36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172 — Entrenamiento multi-dispositivo, tf.distribute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19 § Training Models Across Multiple Devices.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Escalar el training a múltiples GPUs (y multi-nodos). Conocer las 3 estrategias TF: MirroredStrategy (1 nodo, varias GPUs), MultiWorkerMirroredStrategy (varios nodos), TPUStrategy. Conocer equivalentes PyTorch (DDP, FSDP) que son estándar para LLMs grandes.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MirroredStrategy en un único nodo con N GPUs.</a:t>
            </a:r>
          </a:p>
          <a:p>
            <a:pPr>
              <a:spcAft>
                <a:spcPts val="800"/>
              </a:spcAft>
              <a:defRPr sz="1400" b="0">
                <a:solidFill>
                  <a:srgbClr val="0F172A"/>
                </a:solidFill>
                <a:latin typeface="Segoe UI"/>
              </a:defRPr>
            </a:pPr>
            <a:r>
              <a:rPr sz="1400" b="0">
                <a:solidFill>
                  <a:srgbClr val="0F172A"/>
                </a:solidFill>
                <a:latin typeface="Segoe UI"/>
              </a:rPr>
              <a:t>• Entender data parallelism: cada GPU procesa su mini-batch, gradients se promedian (all-reduce).</a:t>
            </a:r>
          </a:p>
          <a:p>
            <a:pPr>
              <a:spcAft>
                <a:spcPts val="800"/>
              </a:spcAft>
              <a:defRPr sz="1400" b="0">
                <a:solidFill>
                  <a:srgbClr val="0F172A"/>
                </a:solidFill>
                <a:latin typeface="Segoe UI"/>
              </a:defRPr>
            </a:pPr>
            <a:r>
              <a:rPr sz="1400" b="0">
                <a:solidFill>
                  <a:srgbClr val="0F172A"/>
                </a:solidFill>
                <a:latin typeface="Segoe UI"/>
              </a:rPr>
              <a:t>• Diferenciar de model parallelism (modelo dividido entre GPUs) y pipeline parallelism.</a:t>
            </a:r>
          </a:p>
          <a:p>
            <a:pPr>
              <a:spcAft>
                <a:spcPts val="800"/>
              </a:spcAft>
              <a:defRPr sz="1400" b="0">
                <a:solidFill>
                  <a:srgbClr val="0F172A"/>
                </a:solidFill>
                <a:latin typeface="Segoe UI"/>
              </a:defRPr>
            </a:pPr>
            <a:r>
              <a:rPr sz="1400" b="0">
                <a:solidFill>
                  <a:srgbClr val="0F172A"/>
                </a:solidFill>
                <a:latin typeface="Segoe UI"/>
              </a:rPr>
              <a:t>• Conocer FSDP (Fully Sharded Data Parallel) para modelos demasiado grandes para 1 GPU (LLMs).</a:t>
            </a:r>
          </a:p>
          <a:p>
            <a:pPr>
              <a:spcAft>
                <a:spcPts val="800"/>
              </a:spcAft>
              <a:defRPr sz="1400" b="0">
                <a:solidFill>
                  <a:srgbClr val="0F172A"/>
                </a:solidFill>
                <a:latin typeface="Segoe UI"/>
              </a:defRPr>
            </a:pPr>
            <a:r>
              <a:rPr sz="1400" b="0">
                <a:solidFill>
                  <a:srgbClr val="0F172A"/>
                </a:solidFill>
                <a:latin typeface="Segoe UI"/>
              </a:rPr>
              <a:t>• Saber que PyTorch Lightning abstrae todo esto cambiando un kwarg.</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105 — Keras Tuner (+ Optuna, Ray Tune)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Keras Tuner — RandomSearch: tunear units ∈ {32, 64, 128} y lr ∈ [1e-4, 1e-2] log con 20 trials.</a:t>
            </a:r>
          </a:p>
          <a:p>
            <a:pPr>
              <a:spcAft>
                <a:spcPts val="800"/>
              </a:spcAft>
              <a:defRPr sz="1400" b="0">
                <a:solidFill>
                  <a:srgbClr val="0F172A"/>
                </a:solidFill>
                <a:latin typeface="Segoe UI"/>
              </a:defRPr>
            </a:pPr>
            <a:r>
              <a:rPr sz="1400" b="0">
                <a:solidFill>
                  <a:srgbClr val="0F172A"/>
                </a:solidFill>
                <a:latin typeface="Segoe UI"/>
              </a:rPr>
              <a:t>• Keras Tuner — Hyperband: el mismo espacio, 50 trials con Hyperband.</a:t>
            </a:r>
          </a:p>
          <a:p>
            <a:pPr>
              <a:spcAft>
                <a:spcPts val="800"/>
              </a:spcAft>
              <a:defRPr sz="1400" b="0">
                <a:solidFill>
                  <a:srgbClr val="0F172A"/>
                </a:solidFill>
                <a:latin typeface="Segoe UI"/>
              </a:defRPr>
            </a:pPr>
            <a:r>
              <a:rPr sz="1400" b="0">
                <a:solidFill>
                  <a:srgbClr val="0F172A"/>
                </a:solidFill>
                <a:latin typeface="Segoe UI"/>
              </a:rPr>
              <a:t>• Optuna: traducir el espacio a Optuna; correr 50 trials con HyperbandPruner; graficar plot_optimization_history y plot_param_importances.</a:t>
            </a:r>
          </a:p>
          <a:p>
            <a:pPr>
              <a:spcAft>
                <a:spcPts val="800"/>
              </a:spcAft>
              <a:defRPr sz="1400" b="0">
                <a:solidFill>
                  <a:srgbClr val="0F172A"/>
                </a:solidFill>
                <a:latin typeface="Segoe UI"/>
              </a:defRPr>
            </a:pPr>
            <a:r>
              <a:rPr sz="1400" b="0">
                <a:solidFill>
                  <a:srgbClr val="0F172A"/>
                </a:solidFill>
                <a:latin typeface="Segoe UI"/>
              </a:rPr>
              <a:t>• Multi-objective: optimizar simultáneamente val_accuracy (max) y n_params (min) con optuna.create_study(directions=['maximize', 'minimize']).</a:t>
            </a:r>
          </a:p>
          <a:p>
            <a:pPr>
              <a:spcAft>
                <a:spcPts val="800"/>
              </a:spcAft>
              <a:defRPr sz="1400" b="0">
                <a:solidFill>
                  <a:srgbClr val="0F172A"/>
                </a:solidFill>
                <a:latin typeface="Segoe UI"/>
              </a:defRPr>
            </a:pPr>
            <a:r>
              <a:rPr sz="1400" b="0">
                <a:solidFill>
                  <a:srgbClr val="0F172A"/>
                </a:solidFill>
                <a:latin typeface="Segoe UI"/>
              </a:rPr>
              <a:t>• Visualización: con Optuna, generar plot_parallel_coordinate(study) y entender qué dimensiones son las más sensibles.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Espacio: n_layers ∈ [1, 4], units ∈ {32, 64, 128, 256}, dropout ∈ [0, 0.5], lr ∈ [1e-5, 1e-2] log, optimizer ∈ {Adam, SGD}.</a:t>
            </a:r>
          </a:p>
          <a:p>
            <a:pPr>
              <a:spcAft>
                <a:spcPts val="800"/>
              </a:spcAft>
              <a:defRPr sz="1500" b="0">
                <a:solidFill>
                  <a:srgbClr val="0F172A"/>
                </a:solidFill>
                <a:latin typeface="Segoe UI"/>
              </a:defRPr>
            </a:pPr>
            <a:r>
              <a:rPr sz="1500" b="0">
                <a:solidFill>
                  <a:srgbClr val="0F172A"/>
                </a:solidFill>
                <a:latin typeface="Segoe UI"/>
              </a:rPr>
              <a:t>• 100 trials con HyperbandPruner, n_jobs=2.</a:t>
            </a:r>
          </a:p>
          <a:p>
            <a:pPr>
              <a:spcAft>
                <a:spcPts val="800"/>
              </a:spcAft>
              <a:defRPr sz="1500" b="0">
                <a:solidFill>
                  <a:srgbClr val="0F172A"/>
                </a:solidFill>
                <a:latin typeface="Segoe UI"/>
              </a:defRPr>
            </a:pPr>
            <a:r>
              <a:rPr sz="1500" b="0">
                <a:solidFill>
                  <a:srgbClr val="0F172A"/>
                </a:solidFill>
                <a:latin typeface="Segoe UI"/>
              </a:rPr>
              <a:t>• Reportar best_params, best_value, y guardar el modelo final entrenado con esos params.</a:t>
            </a:r>
          </a:p>
          <a:p>
            <a:pPr>
              <a:spcAft>
                <a:spcPts val="800"/>
              </a:spcAft>
              <a:defRPr sz="1500" b="0">
                <a:solidFill>
                  <a:srgbClr val="0F172A"/>
                </a:solidFill>
                <a:latin typeface="Segoe UI"/>
              </a:defRPr>
            </a:pPr>
            <a:r>
              <a:rPr sz="1500" b="0">
                <a:solidFill>
                  <a:srgbClr val="0F172A"/>
                </a:solidFill>
                <a:latin typeface="Segoe UI"/>
              </a:rPr>
              <a:t>• Generar los 3 plots de visualización.</a:t>
            </a:r>
          </a:p>
        </p:txBody>
      </p:sp>
    </p:spTree>
  </p:cSld>
  <p:clrMapOvr>
    <a:masterClrMapping/>
  </p:clrMapOvr>
</p:sld>
</file>

<file path=ppt/slides/slide37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172 — Entrenamiento multi-dispositivo, tf.distribute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Data parallelism: misma red replicada, distinto batch por GPU.</a:t>
            </a:r>
          </a:p>
          <a:p>
            <a:pPr>
              <a:spcAft>
                <a:spcPts val="1000"/>
              </a:spcAft>
              <a:defRPr sz="1600" b="0">
                <a:solidFill>
                  <a:srgbClr val="0F172A"/>
                </a:solidFill>
                <a:latin typeface="Segoe UI"/>
              </a:defRPr>
            </a:pPr>
            <a:r>
              <a:rPr sz="1600" b="0">
                <a:solidFill>
                  <a:srgbClr val="0F172A"/>
                </a:solidFill>
                <a:latin typeface="Segoe UI"/>
              </a:rPr>
              <a:t>• Model parallelism: red dividida (tensor parallel, pipeline parallel).</a:t>
            </a:r>
          </a:p>
          <a:p>
            <a:pPr>
              <a:spcAft>
                <a:spcPts val="1000"/>
              </a:spcAft>
              <a:defRPr sz="1600" b="0">
                <a:solidFill>
                  <a:srgbClr val="0F172A"/>
                </a:solidFill>
                <a:latin typeface="Segoe UI"/>
              </a:defRPr>
            </a:pPr>
            <a:r>
              <a:rPr sz="1600" b="0">
                <a:solidFill>
                  <a:srgbClr val="0F172A"/>
                </a:solidFill>
                <a:latin typeface="Segoe UI"/>
              </a:rPr>
              <a:t>• FSDP / DeepSpeed ZeRO: shard de parámetros, gradientes, optimizer states.</a:t>
            </a:r>
          </a:p>
          <a:p>
            <a:pPr>
              <a:spcAft>
                <a:spcPts val="1000"/>
              </a:spcAft>
              <a:defRPr sz="1600" b="0">
                <a:solidFill>
                  <a:srgbClr val="0F172A"/>
                </a:solidFill>
                <a:latin typeface="Segoe UI"/>
              </a:defRPr>
            </a:pPr>
            <a:r>
              <a:rPr sz="1600" b="0">
                <a:solidFill>
                  <a:srgbClr val="0F172A"/>
                </a:solidFill>
                <a:latin typeface="Segoe UI"/>
              </a:rPr>
              <a:t>• TF: MirroredStrategy, MultiWorkerMirroredStrategy, TPUStrategy.</a:t>
            </a:r>
          </a:p>
          <a:p>
            <a:pPr>
              <a:spcAft>
                <a:spcPts val="1000"/>
              </a:spcAft>
              <a:defRPr sz="1600" b="0">
                <a:solidFill>
                  <a:srgbClr val="0F172A"/>
                </a:solidFill>
                <a:latin typeface="Segoe UI"/>
              </a:defRPr>
            </a:pPr>
            <a:r>
              <a:rPr sz="1600" b="0">
                <a:solidFill>
                  <a:srgbClr val="0F172A"/>
                </a:solidFill>
                <a:latin typeface="Segoe UI"/>
              </a:rPr>
              <a:t>• PyTorch: DistributedDataParallel, FullyShardedDataParallel, DeepSpeed.</a:t>
            </a:r>
          </a:p>
          <a:p>
            <a:pPr>
              <a:spcAft>
                <a:spcPts val="1000"/>
              </a:spcAft>
              <a:defRPr sz="1600" b="0">
                <a:solidFill>
                  <a:srgbClr val="0F172A"/>
                </a:solidFill>
                <a:latin typeface="Segoe UI"/>
              </a:defRPr>
            </a:pPr>
            <a:r>
              <a:rPr sz="1600" b="0">
                <a:solidFill>
                  <a:srgbClr val="0F172A"/>
                </a:solidFill>
                <a:latin typeface="Segoe UI"/>
              </a:rPr>
              <a:t>• Lightning / Accelerate: abstracciones de alto nivel.</a:t>
            </a:r>
          </a:p>
        </p:txBody>
      </p:sp>
    </p:spTree>
  </p:cSld>
  <p:clrMapOvr>
    <a:masterClrMapping/>
  </p:clrMapOvr>
</p:sld>
</file>

<file path=ppt/slides/slide37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172 — Entrenamiento multi-dispositivo, tf.distribute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7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172 — Entrenamiento multi-dispositivo, tf.distribute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MirroredStrategy: strategy = tf.distribute.MirroredStrategy().</a:t>
            </a:r>
          </a:p>
          <a:p>
            <a:pPr>
              <a:spcAft>
                <a:spcPts val="800"/>
              </a:spcAft>
              <a:defRPr sz="1400" b="0">
                <a:solidFill>
                  <a:srgbClr val="0F172A"/>
                </a:solidFill>
                <a:latin typeface="Segoe UI"/>
              </a:defRPr>
            </a:pPr>
            <a:r>
              <a:rPr sz="1400" b="0">
                <a:solidFill>
                  <a:srgbClr val="0F172A"/>
                </a:solidFill>
                <a:latin typeface="Segoe UI"/>
              </a:rPr>
              <a:t>• Batch effective: si tenés 4 GPUs y batch_size=32, el batch global es 128.</a:t>
            </a:r>
          </a:p>
          <a:p>
            <a:pPr>
              <a:spcAft>
                <a:spcPts val="800"/>
              </a:spcAft>
              <a:defRPr sz="1400" b="0">
                <a:solidFill>
                  <a:srgbClr val="0F172A"/>
                </a:solidFill>
                <a:latin typeface="Segoe UI"/>
              </a:defRPr>
            </a:pPr>
            <a:r>
              <a:rPr sz="1400" b="0">
                <a:solidFill>
                  <a:srgbClr val="0F172A"/>
                </a:solidFill>
                <a:latin typeface="Segoe UI"/>
              </a:rPr>
              <a:t>• Gradient accumulation: simular batch=512 acumulando 4 mini-batches de 128.</a:t>
            </a:r>
          </a:p>
          <a:p>
            <a:pPr>
              <a:spcAft>
                <a:spcPts val="800"/>
              </a:spcAft>
              <a:defRPr sz="1400" b="0">
                <a:solidFill>
                  <a:srgbClr val="0F172A"/>
                </a:solidFill>
                <a:latin typeface="Segoe UI"/>
              </a:defRPr>
            </a:pPr>
            <a:r>
              <a:rPr sz="1400" b="0">
                <a:solidFill>
                  <a:srgbClr val="0F172A"/>
                </a:solidFill>
                <a:latin typeface="Segoe UI"/>
              </a:rPr>
              <a:t>• PyTorch DDP: comando torchrun --nproc_per_node=4 train.py con DistributedDataParallel(model).</a:t>
            </a:r>
          </a:p>
          <a:p>
            <a:pPr>
              <a:spcAft>
                <a:spcPts val="800"/>
              </a:spcAft>
              <a:defRPr sz="1400" b="0">
                <a:solidFill>
                  <a:srgbClr val="0F172A"/>
                </a:solidFill>
                <a:latin typeface="Segoe UI"/>
              </a:defRPr>
            </a:pPr>
            <a:r>
              <a:rPr sz="1400" b="0">
                <a:solidFill>
                  <a:srgbClr val="0F172A"/>
                </a:solidFill>
                <a:latin typeface="Segoe UI"/>
              </a:rPr>
              <a:t>• PyTorch Lightning: trainer = L.Trainer(strategy='ddp', devices=4).</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Mismo modelo en single-GPU vs MirroredStrategy(2 GPUs).</a:t>
            </a:r>
          </a:p>
          <a:p>
            <a:pPr>
              <a:spcAft>
                <a:spcPts val="800"/>
              </a:spcAft>
              <a:defRPr sz="1500" b="0">
                <a:solidFill>
                  <a:srgbClr val="0F172A"/>
                </a:solidFill>
                <a:latin typeface="Segoe UI"/>
              </a:defRPr>
            </a:pPr>
            <a:r>
              <a:rPr sz="1500" b="0">
                <a:solidFill>
                  <a:srgbClr val="0F172A"/>
                </a:solidFill>
                <a:latin typeface="Segoe UI"/>
              </a:rPr>
              <a:t>• Reportar wall-time por epoch.</a:t>
            </a:r>
          </a:p>
          <a:p>
            <a:pPr>
              <a:spcAft>
                <a:spcPts val="800"/>
              </a:spcAft>
              <a:defRPr sz="1500" b="0">
                <a:solidFill>
                  <a:srgbClr val="0F172A"/>
                </a:solidFill>
                <a:latin typeface="Segoe UI"/>
              </a:defRPr>
            </a:pPr>
            <a:r>
              <a:rPr sz="1500" b="0">
                <a:solidFill>
                  <a:srgbClr val="0F172A"/>
                </a:solidFill>
                <a:latin typeface="Segoe UI"/>
              </a:rPr>
              <a:t>• Verificar que la accuracy final es similar.</a:t>
            </a:r>
          </a:p>
        </p:txBody>
      </p:sp>
    </p:spTree>
  </p:cSld>
  <p:clrMapOvr>
    <a:masterClrMapping/>
  </p:clrMapOvr>
</p:sld>
</file>

<file path=ppt/slides/slide37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173</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173 — JAX y Flax: el stack moderno de Google para DL</a:t>
            </a:r>
          </a:p>
        </p:txBody>
      </p:sp>
    </p:spTree>
  </p:cSld>
  <p:clrMapOvr>
    <a:masterClrMapping/>
  </p:clrMapOvr>
</p:sld>
</file>

<file path=ppt/slides/slide37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173 — JAX y Flax: el stack moderno de Google para DL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JAX docs + Flax NNX docs.  Duración estimada: 85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Aprender JAX (Google 2018) y Flax (NN library on top of JAX) — el stack que sostiene AlphaFold, Gemini, MaxText, AlphaCode y muchos modelos modernos. Cubrir jit, vmap, pmap, grad, transformaciones funcionales, y Flax NNX (la nueva API 2024, similar a PyTorch).</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Diferenciar JAX (NumPy + autodiff + XLA) de NumPy plano.</a:t>
            </a:r>
          </a:p>
          <a:p>
            <a:pPr>
              <a:spcAft>
                <a:spcPts val="800"/>
              </a:spcAft>
              <a:defRPr sz="1400" b="0">
                <a:solidFill>
                  <a:srgbClr val="0F172A"/>
                </a:solidFill>
                <a:latin typeface="Segoe UI"/>
              </a:defRPr>
            </a:pPr>
            <a:r>
              <a:rPr sz="1400" b="0">
                <a:solidFill>
                  <a:srgbClr val="0F172A"/>
                </a:solidFill>
                <a:latin typeface="Segoe UI"/>
              </a:rPr>
              <a:t>• Usar jax.jit para compilación XLA (2-10× speedup automático).</a:t>
            </a:r>
          </a:p>
          <a:p>
            <a:pPr>
              <a:spcAft>
                <a:spcPts val="800"/>
              </a:spcAft>
              <a:defRPr sz="1400" b="0">
                <a:solidFill>
                  <a:srgbClr val="0F172A"/>
                </a:solidFill>
                <a:latin typeface="Segoe UI"/>
              </a:defRPr>
            </a:pPr>
            <a:r>
              <a:rPr sz="1400" b="0">
                <a:solidFill>
                  <a:srgbClr val="0F172A"/>
                </a:solidFill>
                <a:latin typeface="Segoe UI"/>
              </a:rPr>
              <a:t>• Aplicar jax.vmap (vectorización automática) y jax.grad (autodiff funcional).</a:t>
            </a:r>
          </a:p>
          <a:p>
            <a:pPr>
              <a:spcAft>
                <a:spcPts val="800"/>
              </a:spcAft>
              <a:defRPr sz="1400" b="0">
                <a:solidFill>
                  <a:srgbClr val="0F172A"/>
                </a:solidFill>
                <a:latin typeface="Segoe UI"/>
              </a:defRPr>
            </a:pPr>
            <a:r>
              <a:rPr sz="1400" b="0">
                <a:solidFill>
                  <a:srgbClr val="0F172A"/>
                </a:solidFill>
                <a:latin typeface="Segoe UI"/>
              </a:rPr>
              <a:t>• Construir modelos con Flax NNX (API moderna similar a PyTorch).</a:t>
            </a:r>
          </a:p>
          <a:p>
            <a:pPr>
              <a:spcAft>
                <a:spcPts val="800"/>
              </a:spcAft>
              <a:defRPr sz="1400" b="0">
                <a:solidFill>
                  <a:srgbClr val="0F172A"/>
                </a:solidFill>
                <a:latin typeface="Segoe UI"/>
              </a:defRPr>
            </a:pPr>
            <a:r>
              <a:rPr sz="1400" b="0">
                <a:solidFill>
                  <a:srgbClr val="0F172A"/>
                </a:solidFill>
                <a:latin typeface="Segoe UI"/>
              </a:rPr>
              <a:t>• Reconocer cuándo elegir JAX sobre PyTorch (TPU, escala extrema, research).</a:t>
            </a:r>
          </a:p>
        </p:txBody>
      </p:sp>
    </p:spTree>
  </p:cSld>
  <p:clrMapOvr>
    <a:masterClrMapping/>
  </p:clrMapOvr>
</p:sld>
</file>

<file path=ppt/slides/slide37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173 — JAX y Flax: el stack moderno de Google para DL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Functional programming: funciones puras, no mutación.</a:t>
            </a:r>
          </a:p>
          <a:p>
            <a:pPr>
              <a:spcAft>
                <a:spcPts val="1000"/>
              </a:spcAft>
              <a:defRPr sz="1600" b="0">
                <a:solidFill>
                  <a:srgbClr val="0F172A"/>
                </a:solidFill>
                <a:latin typeface="Segoe UI"/>
              </a:defRPr>
            </a:pPr>
            <a:r>
              <a:rPr sz="1600" b="0">
                <a:solidFill>
                  <a:srgbClr val="0F172A"/>
                </a:solidFill>
                <a:latin typeface="Segoe UI"/>
              </a:rPr>
              <a:t>• jit, grad, vmap, pmap como transformaciones.</a:t>
            </a:r>
          </a:p>
          <a:p>
            <a:pPr>
              <a:spcAft>
                <a:spcPts val="1000"/>
              </a:spcAft>
              <a:defRPr sz="1600" b="0">
                <a:solidFill>
                  <a:srgbClr val="0F172A"/>
                </a:solidFill>
                <a:latin typeface="Segoe UI"/>
              </a:defRPr>
            </a:pPr>
            <a:r>
              <a:rPr sz="1600" b="0">
                <a:solidFill>
                  <a:srgbClr val="0F172A"/>
                </a:solidFill>
                <a:latin typeface="Segoe UI"/>
              </a:rPr>
              <a:t>• XLA: compilación a hardware específico (CPU, GPU, TPU).</a:t>
            </a:r>
          </a:p>
          <a:p>
            <a:pPr>
              <a:spcAft>
                <a:spcPts val="1000"/>
              </a:spcAft>
              <a:defRPr sz="1600" b="0">
                <a:solidFill>
                  <a:srgbClr val="0F172A"/>
                </a:solidFill>
                <a:latin typeface="Segoe UI"/>
              </a:defRPr>
            </a:pPr>
            <a:r>
              <a:rPr sz="1600" b="0">
                <a:solidFill>
                  <a:srgbClr val="0F172A"/>
                </a:solidFill>
                <a:latin typeface="Segoe UI"/>
              </a:rPr>
              <a:t>• PRNG explícito (jax.random.PRNGKey).</a:t>
            </a:r>
          </a:p>
          <a:p>
            <a:pPr>
              <a:spcAft>
                <a:spcPts val="1000"/>
              </a:spcAft>
              <a:defRPr sz="1600" b="0">
                <a:solidFill>
                  <a:srgbClr val="0F172A"/>
                </a:solidFill>
                <a:latin typeface="Segoe UI"/>
              </a:defRPr>
            </a:pPr>
            <a:r>
              <a:rPr sz="1600" b="0">
                <a:solidFill>
                  <a:srgbClr val="0F172A"/>
                </a:solidFill>
                <a:latin typeface="Segoe UI"/>
              </a:rPr>
              <a:t>• Flax: NN library. Antes Linen (functional), ahora NNX (stateful, más parecido a PyTorch).</a:t>
            </a:r>
          </a:p>
          <a:p>
            <a:pPr>
              <a:spcAft>
                <a:spcPts val="1000"/>
              </a:spcAft>
              <a:defRPr sz="1600" b="0">
                <a:solidFill>
                  <a:srgbClr val="0F172A"/>
                </a:solidFill>
                <a:latin typeface="Segoe UI"/>
              </a:defRPr>
            </a:pPr>
            <a:r>
              <a:rPr sz="1600" b="0">
                <a:solidFill>
                  <a:srgbClr val="0F172A"/>
                </a:solidFill>
                <a:latin typeface="Segoe UI"/>
              </a:rPr>
              <a:t>• Optax: optimizadores.</a:t>
            </a:r>
          </a:p>
        </p:txBody>
      </p:sp>
    </p:spTree>
  </p:cSld>
  <p:clrMapOvr>
    <a:masterClrMapping/>
  </p:clrMapOvr>
</p:sld>
</file>

<file path=ppt/slides/slide37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173 — JAX y Flax: el stack moderno de Google para DL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Cubrimos jit, grad, vmap y un MLP con Flax. Fallback en numpy con autograd manual si JAX no está disponible.</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 time</a:t>
            </a:r>
          </a:p>
          <a:p>
            <a:pPr>
              <a:defRPr sz="1200" b="0">
                <a:solidFill>
                  <a:srgbClr val="F8FAFC"/>
                </a:solidFill>
                <a:latin typeface="Courier New"/>
              </a:defRPr>
            </a:pPr>
            <a:r>
              <a:rPr sz="1200" b="0">
                <a:solidFill>
                  <a:srgbClr val="F8FAFC"/>
                </a:solidFill>
                <a:latin typeface="Courier New"/>
              </a:rPr>
              <a:t>JAX_OK = False</a:t>
            </a:r>
          </a:p>
          <a:p>
            <a:pPr>
              <a:defRPr sz="1200" b="0">
                <a:solidFill>
                  <a:srgbClr val="F8FAFC"/>
                </a:solidFill>
                <a:latin typeface="Courier New"/>
              </a:defRPr>
            </a:pPr>
            <a:r>
              <a:rPr sz="1200" b="0">
                <a:solidFill>
                  <a:srgbClr val="F8FAFC"/>
                </a:solidFill>
                <a:latin typeface="Courier New"/>
              </a:rPr>
              <a:t>try:</a:t>
            </a:r>
          </a:p>
          <a:p>
            <a:pPr>
              <a:defRPr sz="1200" b="0">
                <a:solidFill>
                  <a:srgbClr val="F8FAFC"/>
                </a:solidFill>
                <a:latin typeface="Courier New"/>
              </a:defRPr>
            </a:pPr>
            <a:r>
              <a:rPr sz="1200" b="0">
                <a:solidFill>
                  <a:srgbClr val="F8FAFC"/>
                </a:solidFill>
                <a:latin typeface="Courier New"/>
              </a:rPr>
              <a:t>    import jax, jax.numpy as jnp</a:t>
            </a:r>
          </a:p>
          <a:p>
            <a:pPr>
              <a:defRPr sz="1200" b="0">
                <a:solidFill>
                  <a:srgbClr val="F8FAFC"/>
                </a:solidFill>
                <a:latin typeface="Courier New"/>
              </a:defRPr>
            </a:pPr>
            <a:r>
              <a:rPr sz="1200" b="0">
                <a:solidFill>
                  <a:srgbClr val="F8FAFC"/>
                </a:solidFill>
                <a:latin typeface="Courier New"/>
              </a:rPr>
              <a:t>    JAX_OK = True</a:t>
            </a:r>
          </a:p>
          <a:p>
            <a:pPr>
              <a:defRPr sz="1200" b="0">
                <a:solidFill>
                  <a:srgbClr val="F8FAFC"/>
                </a:solidFill>
                <a:latin typeface="Courier New"/>
              </a:defRPr>
            </a:pPr>
            <a:r>
              <a:rPr sz="1200" b="0">
                <a:solidFill>
                  <a:srgbClr val="F8FAFC"/>
                </a:solidFill>
                <a:latin typeface="Courier New"/>
              </a:rPr>
              <a:t>    print(f'JAX {jax.__version__} | devices: {jax.devices()}')</a:t>
            </a:r>
          </a:p>
          <a:p>
            <a:pPr>
              <a:defRPr sz="1200" b="0">
                <a:solidFill>
                  <a:srgbClr val="F8FAFC"/>
                </a:solidFill>
                <a:latin typeface="Courier New"/>
              </a:defRPr>
            </a:pPr>
            <a:r>
              <a:rPr sz="1200" b="0">
                <a:solidFill>
                  <a:srgbClr val="F8FAFC"/>
                </a:solidFill>
                <a:latin typeface="Courier New"/>
              </a:rPr>
              <a:t>except Exception:</a:t>
            </a:r>
          </a:p>
          <a:p>
            <a:pPr>
              <a:defRPr sz="1200" b="0">
                <a:solidFill>
                  <a:srgbClr val="F8FAFC"/>
                </a:solidFill>
                <a:latin typeface="Courier New"/>
              </a:defRPr>
            </a:pPr>
            <a:r>
              <a:rPr sz="1200" b="0">
                <a:solidFill>
                  <a:srgbClr val="F8FAFC"/>
                </a:solidFill>
                <a:latin typeface="Courier New"/>
              </a:rPr>
              <a:t>    print('JAX no disponible → fallback con numpy + grad manual')</a:t>
            </a:r>
          </a:p>
        </p:txBody>
      </p:sp>
    </p:spTree>
  </p:cSld>
  <p:clrMapOvr>
    <a:masterClrMapping/>
  </p:clrMapOvr>
</p:sld>
</file>

<file path=ppt/slides/slide37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173 — JAX y Flax: el stack moderno de Google para DL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JAX basic: import jax.numpy as jnp; x = jnp.array([1.,2.,3.]); jnp.sum(x**2).</a:t>
            </a:r>
          </a:p>
          <a:p>
            <a:pPr>
              <a:spcAft>
                <a:spcPts val="800"/>
              </a:spcAft>
              <a:defRPr sz="1400" b="0">
                <a:solidFill>
                  <a:srgbClr val="0F172A"/>
                </a:solidFill>
                <a:latin typeface="Segoe UI"/>
              </a:defRPr>
            </a:pPr>
            <a:r>
              <a:rPr sz="1400" b="0">
                <a:solidFill>
                  <a:srgbClr val="0F172A"/>
                </a:solidFill>
                <a:latin typeface="Segoe UI"/>
              </a:rPr>
              <a:t>• grad: grad_f = jax.grad(lambda x: x**3); grad_f(2.) → 12.</a:t>
            </a:r>
          </a:p>
          <a:p>
            <a:pPr>
              <a:spcAft>
                <a:spcPts val="800"/>
              </a:spcAft>
              <a:defRPr sz="1400" b="0">
                <a:solidFill>
                  <a:srgbClr val="0F172A"/>
                </a:solidFill>
                <a:latin typeface="Segoe UI"/>
              </a:defRPr>
            </a:pPr>
            <a:r>
              <a:rPr sz="1400" b="0">
                <a:solidFill>
                  <a:srgbClr val="0F172A"/>
                </a:solidFill>
                <a:latin typeface="Segoe UI"/>
              </a:rPr>
              <a:t>• jit speedup: definir función numérica, medir tiempo con y sin @jax.jit.</a:t>
            </a:r>
          </a:p>
          <a:p>
            <a:pPr>
              <a:spcAft>
                <a:spcPts val="800"/>
              </a:spcAft>
              <a:defRPr sz="1400" b="0">
                <a:solidFill>
                  <a:srgbClr val="0F172A"/>
                </a:solidFill>
                <a:latin typeface="Segoe UI"/>
              </a:defRPr>
            </a:pPr>
            <a:r>
              <a:rPr sz="1400" b="0">
                <a:solidFill>
                  <a:srgbClr val="0F172A"/>
                </a:solidFill>
                <a:latin typeface="Segoe UI"/>
              </a:rPr>
              <a:t>• vmap: función para una muestra → vmap para procesar batch.</a:t>
            </a:r>
          </a:p>
          <a:p>
            <a:pPr>
              <a:spcAft>
                <a:spcPts val="800"/>
              </a:spcAft>
              <a:defRPr sz="1400" b="0">
                <a:solidFill>
                  <a:srgbClr val="0F172A"/>
                </a:solidFill>
                <a:latin typeface="Segoe UI"/>
              </a:defRPr>
            </a:pPr>
            <a:r>
              <a:rPr sz="1400" b="0">
                <a:solidFill>
                  <a:srgbClr val="0F172A"/>
                </a:solidFill>
                <a:latin typeface="Segoe UI"/>
              </a:rPr>
              <a:t>• Flax NNX MLP: definir modelo, training step, entrenar Fashion-MNIST.</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Modelo Flax NNX con 2 capas Dense.</a:t>
            </a:r>
          </a:p>
          <a:p>
            <a:pPr>
              <a:spcAft>
                <a:spcPts val="800"/>
              </a:spcAft>
              <a:defRPr sz="1500" b="0">
                <a:solidFill>
                  <a:srgbClr val="0F172A"/>
                </a:solidFill>
                <a:latin typeface="Segoe UI"/>
              </a:defRPr>
            </a:pPr>
            <a:r>
              <a:rPr sz="1500" b="0">
                <a:solidFill>
                  <a:srgbClr val="0F172A"/>
                </a:solidFill>
                <a:latin typeface="Segoe UI"/>
              </a:rPr>
              <a:t>• Optax adam(1e-3).</a:t>
            </a:r>
          </a:p>
          <a:p>
            <a:pPr>
              <a:spcAft>
                <a:spcPts val="800"/>
              </a:spcAft>
              <a:defRPr sz="1500" b="0">
                <a:solidFill>
                  <a:srgbClr val="0F172A"/>
                </a:solidFill>
                <a:latin typeface="Segoe UI"/>
              </a:defRPr>
            </a:pPr>
            <a:r>
              <a:rPr sz="1500" b="0">
                <a:solidFill>
                  <a:srgbClr val="0F172A"/>
                </a:solidFill>
                <a:latin typeface="Segoe UI"/>
              </a:rPr>
              <a:t>• Training loop con jit.</a:t>
            </a:r>
          </a:p>
          <a:p>
            <a:pPr>
              <a:spcAft>
                <a:spcPts val="800"/>
              </a:spcAft>
              <a:defRPr sz="1500" b="0">
                <a:solidFill>
                  <a:srgbClr val="0F172A"/>
                </a:solidFill>
                <a:latin typeface="Segoe UI"/>
              </a:defRPr>
            </a:pPr>
            <a:r>
              <a:rPr sz="1500" b="0">
                <a:solidFill>
                  <a:srgbClr val="0F172A"/>
                </a:solidFill>
                <a:latin typeface="Segoe UI"/>
              </a:rPr>
              <a:t>• Reportar accuracy + tiempo vs equivalente PyTorch.</a:t>
            </a:r>
          </a:p>
        </p:txBody>
      </p:sp>
    </p:spTree>
  </p:cSld>
  <p:clrMapOvr>
    <a:masterClrMapping/>
  </p:clrMapOvr>
</p:sld>
</file>

<file path=ppt/slides/slide37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174</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174 — Entrenamiento a escala con Vertex AI</a:t>
            </a:r>
          </a:p>
        </p:txBody>
      </p:sp>
    </p:spTree>
  </p:cSld>
  <p:clrMapOvr>
    <a:masterClrMapping/>
  </p:clrMapOvr>
</p:sld>
</file>

<file path=ppt/slides/slide37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174 — Entrenamiento a escala con Vertex AI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19 § Running Large Training Jobs on Vertex AI + docs Vertex AI Training.  Duración estimada: 65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Cierre del bloque de despliegue: lanzar training jobs a escala en Vertex AI (GCP managed) — cluster automático, GPUs/TPUs on-demand, hyperparameter tuning distribuido. Conocer alternativas: AWS SageMaker Training, Azure ML Jobs, y plataformas dedicadas a LLMs (Modal, Together AI).</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Empaquetar un training script como Docker container.</a:t>
            </a:r>
          </a:p>
          <a:p>
            <a:pPr>
              <a:spcAft>
                <a:spcPts val="800"/>
              </a:spcAft>
              <a:defRPr sz="1400" b="0">
                <a:solidFill>
                  <a:srgbClr val="0F172A"/>
                </a:solidFill>
                <a:latin typeface="Segoe UI"/>
              </a:defRPr>
            </a:pPr>
            <a:r>
              <a:rPr sz="1400" b="0">
                <a:solidFill>
                  <a:srgbClr val="0F172A"/>
                </a:solidFill>
                <a:latin typeface="Segoe UI"/>
              </a:rPr>
              <a:t>• Lanzar un Custom Training Job en Vertex AI con gcloud ai custom-jobs create.</a:t>
            </a:r>
          </a:p>
          <a:p>
            <a:pPr>
              <a:spcAft>
                <a:spcPts val="800"/>
              </a:spcAft>
              <a:defRPr sz="1400" b="0">
                <a:solidFill>
                  <a:srgbClr val="0F172A"/>
                </a:solidFill>
                <a:latin typeface="Segoe UI"/>
              </a:defRPr>
            </a:pPr>
            <a:r>
              <a:rPr sz="1400" b="0">
                <a:solidFill>
                  <a:srgbClr val="0F172A"/>
                </a:solidFill>
                <a:latin typeface="Segoe UI"/>
              </a:rPr>
              <a:t>• Configurar HP tuning con Vertex AI Vizier.</a:t>
            </a:r>
          </a:p>
          <a:p>
            <a:pPr>
              <a:spcAft>
                <a:spcPts val="800"/>
              </a:spcAft>
              <a:defRPr sz="1400" b="0">
                <a:solidFill>
                  <a:srgbClr val="0F172A"/>
                </a:solidFill>
                <a:latin typeface="Segoe UI"/>
              </a:defRPr>
            </a:pPr>
            <a:r>
              <a:rPr sz="1400" b="0">
                <a:solidFill>
                  <a:srgbClr val="0F172A"/>
                </a:solidFill>
                <a:latin typeface="Segoe UI"/>
              </a:rPr>
              <a:t>• Usar TPU Pods para training distribuido extremo.</a:t>
            </a:r>
          </a:p>
          <a:p>
            <a:pPr>
              <a:spcAft>
                <a:spcPts val="800"/>
              </a:spcAft>
              <a:defRPr sz="1400" b="0">
                <a:solidFill>
                  <a:srgbClr val="0F172A"/>
                </a:solidFill>
                <a:latin typeface="Segoe UI"/>
              </a:defRPr>
            </a:pPr>
            <a:r>
              <a:rPr sz="1400" b="0">
                <a:solidFill>
                  <a:srgbClr val="0F172A"/>
                </a:solidFill>
                <a:latin typeface="Segoe UI"/>
              </a:rPr>
              <a:t>• Conocer alternativas cloud-agnostic (Modal, Together, RunPod).</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106</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106 — Ray Tune: HPO distribuido y a escala</a:t>
            </a:r>
          </a:p>
        </p:txBody>
      </p:sp>
    </p:spTree>
  </p:cSld>
  <p:clrMapOvr>
    <a:masterClrMapping/>
  </p:clrMapOvr>
</p:sld>
</file>

<file path=ppt/slides/slide38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174 — Entrenamiento a escala con Vertex AI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Custom container vs prebuilt container en Vertex.</a:t>
            </a:r>
          </a:p>
          <a:p>
            <a:pPr>
              <a:spcAft>
                <a:spcPts val="1000"/>
              </a:spcAft>
              <a:defRPr sz="1600" b="0">
                <a:solidFill>
                  <a:srgbClr val="0F172A"/>
                </a:solidFill>
                <a:latin typeface="Segoe UI"/>
              </a:defRPr>
            </a:pPr>
            <a:r>
              <a:rPr sz="1600" b="0">
                <a:solidFill>
                  <a:srgbClr val="0F172A"/>
                </a:solidFill>
                <a:latin typeface="Segoe UI"/>
              </a:rPr>
              <a:t>• WorkerPoolSpec: master + workers + parameter servers.</a:t>
            </a:r>
          </a:p>
          <a:p>
            <a:pPr>
              <a:spcAft>
                <a:spcPts val="1000"/>
              </a:spcAft>
              <a:defRPr sz="1600" b="0">
                <a:solidFill>
                  <a:srgbClr val="0F172A"/>
                </a:solidFill>
                <a:latin typeface="Segoe UI"/>
              </a:defRPr>
            </a:pPr>
            <a:r>
              <a:rPr sz="1600" b="0">
                <a:solidFill>
                  <a:srgbClr val="0F172A"/>
                </a:solidFill>
                <a:latin typeface="Segoe UI"/>
              </a:rPr>
              <a:t>• TPU pods para training a escala.</a:t>
            </a:r>
          </a:p>
          <a:p>
            <a:pPr>
              <a:spcAft>
                <a:spcPts val="1000"/>
              </a:spcAft>
              <a:defRPr sz="1600" b="0">
                <a:solidFill>
                  <a:srgbClr val="0F172A"/>
                </a:solidFill>
                <a:latin typeface="Segoe UI"/>
              </a:defRPr>
            </a:pPr>
            <a:r>
              <a:rPr sz="1600" b="0">
                <a:solidFill>
                  <a:srgbClr val="0F172A"/>
                </a:solidFill>
                <a:latin typeface="Segoe UI"/>
              </a:rPr>
              <a:t>• Hyperparameter tuning con Vizier (Bayesian search).</a:t>
            </a:r>
          </a:p>
          <a:p>
            <a:pPr>
              <a:spcAft>
                <a:spcPts val="1000"/>
              </a:spcAft>
              <a:defRPr sz="1600" b="0">
                <a:solidFill>
                  <a:srgbClr val="0F172A"/>
                </a:solidFill>
                <a:latin typeface="Segoe UI"/>
              </a:defRPr>
            </a:pPr>
            <a:r>
              <a:rPr sz="1600" b="0">
                <a:solidFill>
                  <a:srgbClr val="0F172A"/>
                </a:solidFill>
                <a:latin typeface="Segoe UI"/>
              </a:rPr>
              <a:t>• Costos: GPU/TPU hours.</a:t>
            </a:r>
          </a:p>
          <a:p>
            <a:pPr>
              <a:spcAft>
                <a:spcPts val="1000"/>
              </a:spcAft>
              <a:defRPr sz="1600" b="0">
                <a:solidFill>
                  <a:srgbClr val="0F172A"/>
                </a:solidFill>
                <a:latin typeface="Segoe UI"/>
              </a:defRPr>
            </a:pPr>
            <a:r>
              <a:rPr sz="1600" b="0">
                <a:solidFill>
                  <a:srgbClr val="0F172A"/>
                </a:solidFill>
                <a:latin typeface="Segoe UI"/>
              </a:rPr>
              <a:t>• Alternativas: SageMaker, Modal, Together, RunPod, Lambda Labs.</a:t>
            </a:r>
          </a:p>
        </p:txBody>
      </p:sp>
    </p:spTree>
  </p:cSld>
  <p:clrMapOvr>
    <a:masterClrMapping/>
  </p:clrMapOvr>
</p:sld>
</file>

<file path=ppt/slides/slide38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174 — Entrenamiento a escala con Vertex AI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38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174 — Entrenamiento a escala con Vertex AI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Dockerize: escribir Dockerfile con TF + tu training script.</a:t>
            </a:r>
          </a:p>
          <a:p>
            <a:pPr>
              <a:spcAft>
                <a:spcPts val="800"/>
              </a:spcAft>
              <a:defRPr sz="1400" b="0">
                <a:solidFill>
                  <a:srgbClr val="0F172A"/>
                </a:solidFill>
                <a:latin typeface="Segoe UI"/>
              </a:defRPr>
            </a:pPr>
            <a:r>
              <a:rPr sz="1400" b="0">
                <a:solidFill>
                  <a:srgbClr val="0F172A"/>
                </a:solidFill>
                <a:latin typeface="Segoe UI"/>
              </a:rPr>
              <a:t>• Lanzar job: aiplatform.CustomJob(display_name='exp1', worker_pool_specs=[...]).run().</a:t>
            </a:r>
          </a:p>
          <a:p>
            <a:pPr>
              <a:spcAft>
                <a:spcPts val="800"/>
              </a:spcAft>
              <a:defRPr sz="1400" b="0">
                <a:solidFill>
                  <a:srgbClr val="0F172A"/>
                </a:solidFill>
                <a:latin typeface="Segoe UI"/>
              </a:defRPr>
            </a:pPr>
            <a:r>
              <a:rPr sz="1400" b="0">
                <a:solidFill>
                  <a:srgbClr val="0F172A"/>
                </a:solidFill>
                <a:latin typeface="Segoe UI"/>
              </a:rPr>
              <a:t>• HP tuning: HyperparameterTuningJob con Vizier; 20 trials.</a:t>
            </a:r>
          </a:p>
          <a:p>
            <a:pPr>
              <a:spcAft>
                <a:spcPts val="800"/>
              </a:spcAft>
              <a:defRPr sz="1400" b="0">
                <a:solidFill>
                  <a:srgbClr val="0F172A"/>
                </a:solidFill>
                <a:latin typeface="Segoe UI"/>
              </a:defRPr>
            </a:pPr>
            <a:r>
              <a:rPr sz="1400" b="0">
                <a:solidFill>
                  <a:srgbClr val="0F172A"/>
                </a:solidFill>
                <a:latin typeface="Segoe UI"/>
              </a:rPr>
              <a:t>• Multi-GPU spec: machine_type='a2-highgpu-4g' (4× A100).</a:t>
            </a:r>
          </a:p>
          <a:p>
            <a:pPr>
              <a:spcAft>
                <a:spcPts val="800"/>
              </a:spcAft>
              <a:defRPr sz="1400" b="0">
                <a:solidFill>
                  <a:srgbClr val="0F172A"/>
                </a:solidFill>
                <a:latin typeface="Segoe UI"/>
              </a:defRPr>
            </a:pPr>
            <a:r>
              <a:rPr sz="1400" b="0">
                <a:solidFill>
                  <a:srgbClr val="0F172A"/>
                </a:solidFill>
                <a:latin typeface="Segoe UI"/>
              </a:rPr>
              <a:t>• TensorBoard integration: Vertex TB para monitor.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Containerizar.</a:t>
            </a:r>
          </a:p>
          <a:p>
            <a:pPr>
              <a:spcAft>
                <a:spcPts val="800"/>
              </a:spcAft>
              <a:defRPr sz="1500" b="0">
                <a:solidFill>
                  <a:srgbClr val="0F172A"/>
                </a:solidFill>
                <a:latin typeface="Segoe UI"/>
              </a:defRPr>
            </a:pPr>
            <a:r>
              <a:rPr sz="1500" b="0">
                <a:solidFill>
                  <a:srgbClr val="0F172A"/>
                </a:solidFill>
                <a:latin typeface="Segoe UI"/>
              </a:rPr>
              <a:t>• Job de 1 GPU (n1-standard-4 + T4).</a:t>
            </a:r>
          </a:p>
          <a:p>
            <a:pPr>
              <a:spcAft>
                <a:spcPts val="800"/>
              </a:spcAft>
              <a:defRPr sz="1500" b="0">
                <a:solidFill>
                  <a:srgbClr val="0F172A"/>
                </a:solidFill>
                <a:latin typeface="Segoe UI"/>
              </a:defRPr>
            </a:pPr>
            <a:r>
              <a:rPr sz="1500" b="0">
                <a:solidFill>
                  <a:srgbClr val="0F172A"/>
                </a:solidFill>
                <a:latin typeface="Segoe UI"/>
              </a:rPr>
              <a:t>• Logs y output a GCS.</a:t>
            </a:r>
          </a:p>
          <a:p>
            <a:pPr>
              <a:spcAft>
                <a:spcPts val="800"/>
              </a:spcAft>
              <a:defRPr sz="1500" b="0">
                <a:solidFill>
                  <a:srgbClr val="0F172A"/>
                </a:solidFill>
                <a:latin typeface="Segoe UI"/>
              </a:defRPr>
            </a:pPr>
            <a:r>
              <a:rPr sz="1500" b="0">
                <a:solidFill>
                  <a:srgbClr val="0F172A"/>
                </a:solidFill>
                <a:latin typeface="Segoe UI"/>
              </a:rPr>
              <a:t>• Verificar accuracy similar a entrenamiento local.</a:t>
            </a:r>
          </a:p>
        </p:txBody>
      </p:sp>
    </p:spTree>
  </p:cSld>
  <p:clrMapOvr>
    <a:masterClrMapping/>
  </p:clrMapOvr>
</p:sld>
</file>

<file path=ppt/slides/slide383.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Fin de la Parte 2</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Keras, TensorFlow, Transformers, RL y Despliegue</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743200"/>
            <a:ext cx="10332720" cy="2286000"/>
          </a:xfrm>
          <a:prstGeom prst="rect">
            <a:avLst/>
          </a:prstGeom>
          <a:noFill/>
        </p:spPr>
        <p:txBody>
          <a:bodyPr wrap="square">
            <a:spAutoFit/>
          </a:bodyPr>
          <a:lstStyle/>
          <a:p>
            <a:pPr>
              <a:defRPr sz="2600" b="1">
                <a:solidFill>
                  <a:srgbClr val="0F172A"/>
                </a:solidFill>
                <a:latin typeface="Segoe UI Semibold"/>
              </a:defRPr>
            </a:pPr>
            <a:r>
              <a:rPr sz="2600" b="1">
                <a:solidFill>
                  <a:srgbClr val="0F172A"/>
                </a:solidFill>
                <a:latin typeface="Segoe UI Semibold"/>
              </a:rPr>
              <a:t>Fin de la Parte 2 — siguiente: Parte 3</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106 — Ray Tune: HPO distribuido y a escala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Liaw et al. (2018) Ray Tune + Ray docs.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Escalar hyperparameter tuning de DL a cluster con Ray Tune — el framework distribuido que la industria (Uber, Anyscale, OpenAI) usa cuando los trials toman horas y se necesitan decenas en paralelo. Cubrir orquestación, schedulers modernos (ASHA, PBT Population Based Training), integración con W&amp;B, MLflow, y combinación con Optuna como search algorithm.</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Definir trainable(config) y reportar progreso con tune.report(loss=...).</a:t>
            </a:r>
          </a:p>
          <a:p>
            <a:pPr>
              <a:spcAft>
                <a:spcPts val="800"/>
              </a:spcAft>
              <a:defRPr sz="1400" b="0">
                <a:solidFill>
                  <a:srgbClr val="0F172A"/>
                </a:solidFill>
                <a:latin typeface="Segoe UI"/>
              </a:defRPr>
            </a:pPr>
            <a:r>
              <a:rPr sz="1400" b="0">
                <a:solidFill>
                  <a:srgbClr val="0F172A"/>
                </a:solidFill>
                <a:latin typeface="Segoe UI"/>
              </a:rPr>
              <a:t>• Configurar ASHA (Async Successive Halving) para podar trials malos.</a:t>
            </a:r>
          </a:p>
          <a:p>
            <a:pPr>
              <a:spcAft>
                <a:spcPts val="800"/>
              </a:spcAft>
              <a:defRPr sz="1400" b="0">
                <a:solidFill>
                  <a:srgbClr val="0F172A"/>
                </a:solidFill>
                <a:latin typeface="Segoe UI"/>
              </a:defRPr>
            </a:pPr>
            <a:r>
              <a:rPr sz="1400" b="0">
                <a:solidFill>
                  <a:srgbClr val="0F172A"/>
                </a:solidFill>
                <a:latin typeface="Segoe UI"/>
              </a:rPr>
              <a:t>• Aplicar Population Based Training (PBT) para evolución de hyperparams durante training.</a:t>
            </a:r>
          </a:p>
          <a:p>
            <a:pPr>
              <a:spcAft>
                <a:spcPts val="800"/>
              </a:spcAft>
              <a:defRPr sz="1400" b="0">
                <a:solidFill>
                  <a:srgbClr val="0F172A"/>
                </a:solidFill>
                <a:latin typeface="Segoe UI"/>
              </a:defRPr>
            </a:pPr>
            <a:r>
              <a:rPr sz="1400" b="0">
                <a:solidFill>
                  <a:srgbClr val="0F172A"/>
                </a:solidFill>
                <a:latin typeface="Segoe UI"/>
              </a:rPr>
              <a:t>• Asignar recursos: resources_per_trial={'cpu': 2, 'gpu': 1}.</a:t>
            </a:r>
          </a:p>
          <a:p>
            <a:pPr>
              <a:spcAft>
                <a:spcPts val="800"/>
              </a:spcAft>
              <a:defRPr sz="1400" b="0">
                <a:solidFill>
                  <a:srgbClr val="0F172A"/>
                </a:solidFill>
                <a:latin typeface="Segoe UI"/>
              </a:defRPr>
            </a:pPr>
            <a:r>
              <a:rPr sz="1400" b="0">
                <a:solidFill>
                  <a:srgbClr val="0F172A"/>
                </a:solidFill>
                <a:latin typeface="Segoe UI"/>
              </a:rPr>
              <a:t>• Usar OptunaSearch como search algorithm + Ray Tune como orchestrator.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Parte 2 — Índice</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Página 3 de 6</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Clase 128 — Clase 128 — Capas convolucionales, filtros, feature maps</a:t>
            </a:r>
          </a:p>
          <a:p>
            <a:pPr>
              <a:spcAft>
                <a:spcPts val="1000"/>
              </a:spcAft>
              <a:defRPr sz="1600" b="0">
                <a:solidFill>
                  <a:srgbClr val="0F172A"/>
                </a:solidFill>
                <a:latin typeface="Segoe UI"/>
              </a:defRPr>
            </a:pPr>
            <a:r>
              <a:rPr sz="1600" b="0">
                <a:solidFill>
                  <a:srgbClr val="0F172A"/>
                </a:solidFill>
                <a:latin typeface="Segoe UI"/>
              </a:rPr>
              <a:t>• Clase 129 — Clase 129 — Pooling</a:t>
            </a:r>
          </a:p>
          <a:p>
            <a:pPr>
              <a:spcAft>
                <a:spcPts val="1000"/>
              </a:spcAft>
              <a:defRPr sz="1600" b="0">
                <a:solidFill>
                  <a:srgbClr val="0F172A"/>
                </a:solidFill>
                <a:latin typeface="Segoe UI"/>
              </a:defRPr>
            </a:pPr>
            <a:r>
              <a:rPr sz="1600" b="0">
                <a:solidFill>
                  <a:srgbClr val="0F172A"/>
                </a:solidFill>
                <a:latin typeface="Segoe UI"/>
              </a:rPr>
              <a:t>• Clase 130 — Clase 130 — Arquitecturas CNN: LeNet, AlexNet, VGG, GoogLeNet, ResNet, Xception, SENet, EfficientNet, ConvNeXt</a:t>
            </a:r>
          </a:p>
          <a:p>
            <a:pPr>
              <a:spcAft>
                <a:spcPts val="1000"/>
              </a:spcAft>
              <a:defRPr sz="1600" b="0">
                <a:solidFill>
                  <a:srgbClr val="0F172A"/>
                </a:solidFill>
                <a:latin typeface="Segoe UI"/>
              </a:defRPr>
            </a:pPr>
            <a:r>
              <a:rPr sz="1600" b="0">
                <a:solidFill>
                  <a:srgbClr val="0F172A"/>
                </a:solidFill>
                <a:latin typeface="Segoe UI"/>
              </a:rPr>
              <a:t>• Clase 131 — Clase 131 — Transfer learning con CNNs preentrenadas</a:t>
            </a:r>
          </a:p>
          <a:p>
            <a:pPr>
              <a:spcAft>
                <a:spcPts val="1000"/>
              </a:spcAft>
              <a:defRPr sz="1600" b="0">
                <a:solidFill>
                  <a:srgbClr val="0F172A"/>
                </a:solidFill>
                <a:latin typeface="Segoe UI"/>
              </a:defRPr>
            </a:pPr>
            <a:r>
              <a:rPr sz="1600" b="0">
                <a:solidFill>
                  <a:srgbClr val="0F172A"/>
                </a:solidFill>
                <a:latin typeface="Segoe UI"/>
              </a:rPr>
              <a:t>• Clase 132 — Clase 132 — Localización, detección, segmentación (+ DETR, Segment Anything, YOLOv11)</a:t>
            </a:r>
          </a:p>
          <a:p>
            <a:pPr>
              <a:spcAft>
                <a:spcPts val="1000"/>
              </a:spcAft>
              <a:defRPr sz="1600" b="0">
                <a:solidFill>
                  <a:srgbClr val="0F172A"/>
                </a:solidFill>
                <a:latin typeface="Segoe UI"/>
              </a:defRPr>
            </a:pPr>
            <a:r>
              <a:rPr sz="1600" b="0">
                <a:solidFill>
                  <a:srgbClr val="0F172A"/>
                </a:solidFill>
                <a:latin typeface="Segoe UI"/>
              </a:rPr>
              <a:t>• Clase 133 — Clase 133 — Segment Anything (SAM / SAM 2): foundation model para segmentación</a:t>
            </a:r>
          </a:p>
          <a:p>
            <a:pPr>
              <a:spcAft>
                <a:spcPts val="1000"/>
              </a:spcAft>
              <a:defRPr sz="1600" b="0">
                <a:solidFill>
                  <a:srgbClr val="0F172A"/>
                </a:solidFill>
                <a:latin typeface="Segoe UI"/>
              </a:defRPr>
            </a:pPr>
            <a:r>
              <a:rPr sz="1600" b="0">
                <a:solidFill>
                  <a:srgbClr val="0F172A"/>
                </a:solidFill>
                <a:latin typeface="Segoe UI"/>
              </a:rPr>
              <a:t>• Clase 134 — Clase 134 — YOLOv11 práctico: detección, segmentación, pose, tracking</a:t>
            </a:r>
          </a:p>
          <a:p>
            <a:pPr>
              <a:spcAft>
                <a:spcPts val="1000"/>
              </a:spcAft>
              <a:defRPr sz="1600" b="0">
                <a:solidFill>
                  <a:srgbClr val="0F172A"/>
                </a:solidFill>
                <a:latin typeface="Segoe UI"/>
              </a:defRPr>
            </a:pPr>
            <a:r>
              <a:rPr sz="1600" b="0">
                <a:solidFill>
                  <a:srgbClr val="0F172A"/>
                </a:solidFill>
                <a:latin typeface="Segoe UI"/>
              </a:rPr>
              <a:t>• Clase 135 — Clase 135 — RNNs: neuronas recurrentes, BPTT</a:t>
            </a:r>
          </a:p>
          <a:p>
            <a:pPr>
              <a:spcAft>
                <a:spcPts val="1000"/>
              </a:spcAft>
              <a:defRPr sz="1600" b="0">
                <a:solidFill>
                  <a:srgbClr val="0F172A"/>
                </a:solidFill>
                <a:latin typeface="Segoe UI"/>
              </a:defRPr>
            </a:pPr>
            <a:r>
              <a:rPr sz="1600" b="0">
                <a:solidFill>
                  <a:srgbClr val="0F172A"/>
                </a:solidFill>
                <a:latin typeface="Segoe UI"/>
              </a:rPr>
              <a:t>• Clase 136 — Clase 136 — Forecasting de series con RNN</a:t>
            </a:r>
          </a:p>
          <a:p>
            <a:pPr>
              <a:spcAft>
                <a:spcPts val="1000"/>
              </a:spcAft>
              <a:defRPr sz="1600" b="0">
                <a:solidFill>
                  <a:srgbClr val="0F172A"/>
                </a:solidFill>
                <a:latin typeface="Segoe UI"/>
              </a:defRPr>
            </a:pPr>
            <a:r>
              <a:rPr sz="1600" b="0">
                <a:solidFill>
                  <a:srgbClr val="0F172A"/>
                </a:solidFill>
                <a:latin typeface="Segoe UI"/>
              </a:rPr>
              <a:t>• Clase 137 — Clase 137 — LSTM, GRU</a:t>
            </a:r>
          </a:p>
          <a:p>
            <a:pPr>
              <a:spcAft>
                <a:spcPts val="1000"/>
              </a:spcAft>
              <a:defRPr sz="1600" b="0">
                <a:solidFill>
                  <a:srgbClr val="0F172A"/>
                </a:solidFill>
                <a:latin typeface="Segoe UI"/>
              </a:defRPr>
            </a:pPr>
            <a:r>
              <a:rPr sz="1600" b="0">
                <a:solidFill>
                  <a:srgbClr val="0F172A"/>
                </a:solidFill>
                <a:latin typeface="Segoe UI"/>
              </a:rPr>
              <a:t>• Clase 138 — Clase 138 — 1D CNNs y WaveNet</a:t>
            </a:r>
          </a:p>
          <a:p>
            <a:pPr>
              <a:spcAft>
                <a:spcPts val="1000"/>
              </a:spcAft>
              <a:defRPr sz="1600" b="0">
                <a:solidFill>
                  <a:srgbClr val="0F172A"/>
                </a:solidFill>
                <a:latin typeface="Segoe UI"/>
              </a:defRPr>
            </a:pPr>
            <a:r>
              <a:rPr sz="1600" b="0">
                <a:solidFill>
                  <a:srgbClr val="0F172A"/>
                </a:solidFill>
                <a:latin typeface="Segoe UI"/>
              </a:rPr>
              <a:t>• Clase 139 — Clase 139 — Generación de texto char-RNN</a:t>
            </a:r>
          </a:p>
          <a:p>
            <a:pPr>
              <a:spcAft>
                <a:spcPts val="1000"/>
              </a:spcAft>
              <a:defRPr sz="1600" b="0">
                <a:solidFill>
                  <a:srgbClr val="0F172A"/>
                </a:solidFill>
                <a:latin typeface="Segoe UI"/>
              </a:defRPr>
            </a:pPr>
            <a:r>
              <a:rPr sz="1600" b="0">
                <a:solidFill>
                  <a:srgbClr val="0F172A"/>
                </a:solidFill>
                <a:latin typeface="Segoe UI"/>
              </a:rPr>
              <a:t>• Clase 140 — Clase 140 — Análisis de sentimiento</a:t>
            </a:r>
          </a:p>
          <a:p>
            <a:pPr>
              <a:spcAft>
                <a:spcPts val="1000"/>
              </a:spcAft>
              <a:defRPr sz="1600" b="0">
                <a:solidFill>
                  <a:srgbClr val="0F172A"/>
                </a:solidFill>
                <a:latin typeface="Segoe UI"/>
              </a:defRPr>
            </a:pPr>
            <a:r>
              <a:rPr sz="1600" b="0">
                <a:solidFill>
                  <a:srgbClr val="0F172A"/>
                </a:solidFill>
                <a:latin typeface="Segoe UI"/>
              </a:rPr>
              <a:t>• Clase 141 — Clase 141 — Encoder-Decoder para traducción</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106 — Ray Tune: HPO distribuido y a escala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Ray cluster: local vs multi-node.</a:t>
            </a:r>
          </a:p>
          <a:p>
            <a:pPr>
              <a:spcAft>
                <a:spcPts val="1000"/>
              </a:spcAft>
              <a:defRPr sz="1600" b="0">
                <a:solidFill>
                  <a:srgbClr val="0F172A"/>
                </a:solidFill>
                <a:latin typeface="Segoe UI"/>
              </a:defRPr>
            </a:pPr>
            <a:r>
              <a:rPr sz="1600" b="0">
                <a:solidFill>
                  <a:srgbClr val="0F172A"/>
                </a:solidFill>
                <a:latin typeface="Segoe UI"/>
              </a:rPr>
              <a:t>• Trainable: function-based vs class-based.</a:t>
            </a:r>
          </a:p>
          <a:p>
            <a:pPr>
              <a:spcAft>
                <a:spcPts val="1000"/>
              </a:spcAft>
              <a:defRPr sz="1600" b="0">
                <a:solidFill>
                  <a:srgbClr val="0F172A"/>
                </a:solidFill>
                <a:latin typeface="Segoe UI"/>
              </a:defRPr>
            </a:pPr>
            <a:r>
              <a:rPr sz="1600" b="0">
                <a:solidFill>
                  <a:srgbClr val="0F172A"/>
                </a:solidFill>
                <a:latin typeface="Segoe UI"/>
              </a:rPr>
              <a:t>• ASHA scheduler — async successive halving.</a:t>
            </a:r>
          </a:p>
          <a:p>
            <a:pPr>
              <a:spcAft>
                <a:spcPts val="1000"/>
              </a:spcAft>
              <a:defRPr sz="1600" b="0">
                <a:solidFill>
                  <a:srgbClr val="0F172A"/>
                </a:solidFill>
                <a:latin typeface="Segoe UI"/>
              </a:defRPr>
            </a:pPr>
            <a:r>
              <a:rPr sz="1600" b="0">
                <a:solidFill>
                  <a:srgbClr val="0F172A"/>
                </a:solidFill>
                <a:latin typeface="Segoe UI"/>
              </a:rPr>
              <a:t>• PBT — evoluciona hyperparams + checkpoints.</a:t>
            </a:r>
          </a:p>
          <a:p>
            <a:pPr>
              <a:spcAft>
                <a:spcPts val="1000"/>
              </a:spcAft>
              <a:defRPr sz="1600" b="0">
                <a:solidFill>
                  <a:srgbClr val="0F172A"/>
                </a:solidFill>
                <a:latin typeface="Segoe UI"/>
              </a:defRPr>
            </a:pPr>
            <a:r>
              <a:rPr sz="1600" b="0">
                <a:solidFill>
                  <a:srgbClr val="0F172A"/>
                </a:solidFill>
                <a:latin typeface="Segoe UI"/>
              </a:rPr>
              <a:t>• BOHB — Bayesian opt + Hyperband.</a:t>
            </a:r>
          </a:p>
          <a:p>
            <a:pPr>
              <a:spcAft>
                <a:spcPts val="1000"/>
              </a:spcAft>
              <a:defRPr sz="1600" b="0">
                <a:solidFill>
                  <a:srgbClr val="0F172A"/>
                </a:solidFill>
                <a:latin typeface="Segoe UI"/>
              </a:defRPr>
            </a:pPr>
            <a:r>
              <a:rPr sz="1600" b="0">
                <a:solidFill>
                  <a:srgbClr val="0F172A"/>
                </a:solidFill>
                <a:latin typeface="Segoe UI"/>
              </a:rPr>
              <a:t>• Loggers: TensorBoard, W&amp;B, MLflow.</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106 — Ray Tune: HPO distribuido y a escala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Ray puede ser pesado de instalar en Windows. Usamos try/except y caemos a Optuna como fallback (mismo concepto).</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import matplotlib.pyplot as plt</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np.random.seed(42)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 Función objetivo de juguete: paraboloide 2D con mínimo desplazado en (2, -1)</a:t>
            </a:r>
          </a:p>
          <a:p>
            <a:pPr>
              <a:defRPr sz="1200" b="0">
                <a:solidFill>
                  <a:srgbClr val="F8FAFC"/>
                </a:solidFill>
                <a:latin typeface="Courier New"/>
              </a:defRPr>
            </a:pPr>
            <a:r>
              <a:rPr sz="1200" b="0">
                <a:solidFill>
                  <a:srgbClr val="F8FAFC"/>
                </a:solidFill>
                <a:latin typeface="Courier New"/>
              </a:rPr>
              <a:t>def objective(config):</a:t>
            </a:r>
          </a:p>
          <a:p>
            <a:pPr>
              <a:defRPr sz="1200" b="0">
                <a:solidFill>
                  <a:srgbClr val="F8FAFC"/>
                </a:solidFill>
                <a:latin typeface="Courier New"/>
              </a:defRPr>
            </a:pPr>
            <a:r>
              <a:rPr sz="1200" b="0">
                <a:solidFill>
                  <a:srgbClr val="F8FAFC"/>
                </a:solidFill>
                <a:latin typeface="Courier New"/>
              </a:rPr>
              <a:t>    x, y = config['x'], config['y']</a:t>
            </a:r>
          </a:p>
          <a:p>
            <a:pPr>
              <a:defRPr sz="1200" b="0">
                <a:solidFill>
                  <a:srgbClr val="F8FAFC"/>
                </a:solidFill>
                <a:latin typeface="Courier New"/>
              </a:defRPr>
            </a:pPr>
            <a:r>
              <a:rPr sz="1200" b="0">
                <a:solidFill>
                  <a:srgbClr val="F8FAFC"/>
                </a:solidFill>
                <a:latin typeface="Courier New"/>
              </a:rPr>
              <a:t>    # noise simula stochasticidad de entrenamiento</a:t>
            </a:r>
          </a:p>
          <a:p>
            <a:pPr>
              <a:defRPr sz="1200" b="0">
                <a:solidFill>
                  <a:srgbClr val="F8FAFC"/>
                </a:solidFill>
                <a:latin typeface="Courier New"/>
              </a:defRPr>
            </a:pPr>
            <a:r>
              <a:rPr sz="1200" b="0">
                <a:solidFill>
                  <a:srgbClr val="F8FAFC"/>
                </a:solidFill>
                <a:latin typeface="Courier New"/>
              </a:rPr>
              <a:t>    noise = np.random.normal(0, 0.05)</a:t>
            </a:r>
          </a:p>
          <a:p>
            <a:pPr>
              <a:defRPr sz="1200" b="0">
                <a:solidFill>
                  <a:srgbClr val="F8FAFC"/>
                </a:solidFill>
                <a:latin typeface="Courier New"/>
              </a:defRPr>
            </a:pPr>
            <a:r>
              <a:rPr sz="1200" b="0">
                <a:solidFill>
                  <a:srgbClr val="F8FAFC"/>
                </a:solidFill>
                <a:latin typeface="Courier New"/>
              </a:rPr>
              <a:t>    return (x - 2)**2 + (y + 1)**2 + noise</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print('óptimo conocido: (x=2, y=-1) → loss=0')</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106 — Ray Tune: HPO distribuido y a escala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Trainable básico: train de CNN con metric report each epoch.</a:t>
            </a:r>
          </a:p>
          <a:p>
            <a:pPr>
              <a:spcAft>
                <a:spcPts val="800"/>
              </a:spcAft>
              <a:defRPr sz="1400" b="0">
                <a:solidFill>
                  <a:srgbClr val="0F172A"/>
                </a:solidFill>
                <a:latin typeface="Segoe UI"/>
              </a:defRPr>
            </a:pPr>
            <a:r>
              <a:rPr sz="1400" b="0">
                <a:solidFill>
                  <a:srgbClr val="0F172A"/>
                </a:solidFill>
                <a:latin typeface="Segoe UI"/>
              </a:rPr>
              <a:t>• ASHA: ASHAScheduler(metric='val_loss', mode='min', max_t=20, grace_period=3).</a:t>
            </a:r>
          </a:p>
          <a:p>
            <a:pPr>
              <a:spcAft>
                <a:spcPts val="800"/>
              </a:spcAft>
              <a:defRPr sz="1400" b="0">
                <a:solidFill>
                  <a:srgbClr val="0F172A"/>
                </a:solidFill>
                <a:latin typeface="Segoe UI"/>
              </a:defRPr>
            </a:pPr>
            <a:r>
              <a:rPr sz="1400" b="0">
                <a:solidFill>
                  <a:srgbClr val="0F172A"/>
                </a:solidFill>
                <a:latin typeface="Segoe UI"/>
              </a:rPr>
              <a:t>• PBT: 8 workers, copy + perturb each 5 epochs.</a:t>
            </a:r>
          </a:p>
          <a:p>
            <a:pPr>
              <a:spcAft>
                <a:spcPts val="800"/>
              </a:spcAft>
              <a:defRPr sz="1400" b="0">
                <a:solidFill>
                  <a:srgbClr val="0F172A"/>
                </a:solidFill>
                <a:latin typeface="Segoe UI"/>
              </a:defRPr>
            </a:pPr>
            <a:r>
              <a:rPr sz="1400" b="0">
                <a:solidFill>
                  <a:srgbClr val="0F172A"/>
                </a:solidFill>
                <a:latin typeface="Segoe UI"/>
              </a:rPr>
              <a:t>• OptunaSearch + ASHA: combination — Optuna sugiere, ASHA poda.</a:t>
            </a:r>
          </a:p>
          <a:p>
            <a:pPr>
              <a:spcAft>
                <a:spcPts val="800"/>
              </a:spcAft>
              <a:defRPr sz="1400" b="0">
                <a:solidFill>
                  <a:srgbClr val="0F172A"/>
                </a:solidFill>
                <a:latin typeface="Segoe UI"/>
              </a:defRPr>
            </a:pPr>
            <a:r>
              <a:rPr sz="1400" b="0">
                <a:solidFill>
                  <a:srgbClr val="0F172A"/>
                </a:solidFill>
                <a:latin typeface="Segoe UI"/>
              </a:rPr>
              <a:t>• Resources: gpus_per_trial=0.5 (fractional GPU sharing).</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Tunear LR, batch_size, dropout con Ray Tune.</a:t>
            </a:r>
          </a:p>
          <a:p>
            <a:pPr>
              <a:spcAft>
                <a:spcPts val="800"/>
              </a:spcAft>
              <a:defRPr sz="1500" b="0">
                <a:solidFill>
                  <a:srgbClr val="0F172A"/>
                </a:solidFill>
                <a:latin typeface="Segoe UI"/>
              </a:defRPr>
            </a:pPr>
            <a:r>
              <a:rPr sz="1500" b="0">
                <a:solidFill>
                  <a:srgbClr val="0F172A"/>
                </a:solidFill>
                <a:latin typeface="Segoe UI"/>
              </a:rPr>
              <a:t>• 50 trials, ASHA, OptunaSearch.</a:t>
            </a:r>
          </a:p>
          <a:p>
            <a:pPr>
              <a:spcAft>
                <a:spcPts val="800"/>
              </a:spcAft>
              <a:defRPr sz="1500" b="0">
                <a:solidFill>
                  <a:srgbClr val="0F172A"/>
                </a:solidFill>
                <a:latin typeface="Segoe UI"/>
              </a:defRPr>
            </a:pPr>
            <a:r>
              <a:rPr sz="1500" b="0">
                <a:solidFill>
                  <a:srgbClr val="0F172A"/>
                </a:solidFill>
                <a:latin typeface="Segoe UI"/>
              </a:rPr>
              <a:t>• W&amp;B logging.</a:t>
            </a:r>
          </a:p>
          <a:p>
            <a:pPr>
              <a:spcAft>
                <a:spcPts val="800"/>
              </a:spcAft>
              <a:defRPr sz="1500" b="0">
                <a:solidFill>
                  <a:srgbClr val="0F172A"/>
                </a:solidFill>
                <a:latin typeface="Segoe UI"/>
              </a:defRPr>
            </a:pPr>
            <a:r>
              <a:rPr sz="1500" b="0">
                <a:solidFill>
                  <a:srgbClr val="0F172A"/>
                </a:solidFill>
                <a:latin typeface="Segoe UI"/>
              </a:rPr>
              <a:t>• Reportar mejor config + tiempo total.</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107</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107 — Vanishing/exploding gradients</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107 — Vanishing/exploding gradients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11 § The Vanishing/Exploding Gradients Problems.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Entender el problema central que estancó el Deep Learning hasta 2010: cuando un gradiente atraviesa muchas capas, se desvanece (sigmoid/tanh saturadas → multiplicas números &lt; 1 muchas veces → ≈ 0) o explota (pesos grandes → &gt; 1 muchas veces → ∞). Identificar los 4 culpables (activación, inicialización, profundidad, LR) y conocer las soluciones que destrabaron el campo: Glorot/He init (097), ReLU y variantes (098), BatchNorm (099), Gradient clipping (100).</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Diagnosticar vanishing gradient: gradients en capas tempranas con norma ~ 1e-8.</a:t>
            </a:r>
          </a:p>
          <a:p>
            <a:pPr>
              <a:spcAft>
                <a:spcPts val="800"/>
              </a:spcAft>
              <a:defRPr sz="1400" b="0">
                <a:solidFill>
                  <a:srgbClr val="0F172A"/>
                </a:solidFill>
                <a:latin typeface="Segoe UI"/>
              </a:defRPr>
            </a:pPr>
            <a:r>
              <a:rPr sz="1400" b="0">
                <a:solidFill>
                  <a:srgbClr val="0F172A"/>
                </a:solidFill>
                <a:latin typeface="Segoe UI"/>
              </a:rPr>
              <a:t>• Diagnosticar exploding: loss = nan o gradients con norma ~ 1e+10.</a:t>
            </a:r>
          </a:p>
          <a:p>
            <a:pPr>
              <a:spcAft>
                <a:spcPts val="800"/>
              </a:spcAft>
              <a:defRPr sz="1400" b="0">
                <a:solidFill>
                  <a:srgbClr val="0F172A"/>
                </a:solidFill>
                <a:latin typeface="Segoe UI"/>
              </a:defRPr>
            </a:pPr>
            <a:r>
              <a:rPr sz="1400" b="0">
                <a:solidFill>
                  <a:srgbClr val="0F172A"/>
                </a:solidFill>
                <a:latin typeface="Segoe UI"/>
              </a:rPr>
              <a:t>• Inspeccionar gradientes con tf.GradientTape + tf.norm.</a:t>
            </a:r>
          </a:p>
          <a:p>
            <a:pPr>
              <a:spcAft>
                <a:spcPts val="800"/>
              </a:spcAft>
              <a:defRPr sz="1400" b="0">
                <a:solidFill>
                  <a:srgbClr val="0F172A"/>
                </a:solidFill>
                <a:latin typeface="Segoe UI"/>
              </a:defRPr>
            </a:pPr>
            <a:r>
              <a:rPr sz="1400" b="0">
                <a:solidFill>
                  <a:srgbClr val="0F172A"/>
                </a:solidFill>
                <a:latin typeface="Segoe UI"/>
              </a:rPr>
              <a:t>• Mapear cada solución al problema: init para arrancar bien, ReLU para no saturar, BN para estabilizar, clipping para evitar explosión.</a:t>
            </a:r>
          </a:p>
          <a:p>
            <a:pPr>
              <a:spcAft>
                <a:spcPts val="800"/>
              </a:spcAft>
              <a:defRPr sz="1400" b="0">
                <a:solidFill>
                  <a:srgbClr val="0F172A"/>
                </a:solidFill>
                <a:latin typeface="Segoe UI"/>
              </a:defRPr>
            </a:pPr>
            <a:r>
              <a:rPr sz="1400" b="0">
                <a:solidFill>
                  <a:srgbClr val="0F172A"/>
                </a:solidFill>
                <a:latin typeface="Segoe UI"/>
              </a:rPr>
              <a:t>• Explicar por qué sigmoid en MLPs profundos no escala (derivada máx. 0.25 → gradiente decae rápido).</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107 — Vanishing/exploding gradients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Backprop como producto de derivadas a lo largo de capas.</a:t>
            </a:r>
          </a:p>
          <a:p>
            <a:pPr>
              <a:spcAft>
                <a:spcPts val="1000"/>
              </a:spcAft>
              <a:defRPr sz="1600" b="0">
                <a:solidFill>
                  <a:srgbClr val="0F172A"/>
                </a:solidFill>
                <a:latin typeface="Segoe UI"/>
              </a:defRPr>
            </a:pPr>
            <a:r>
              <a:rPr sz="1600" b="0">
                <a:solidFill>
                  <a:srgbClr val="0F172A"/>
                </a:solidFill>
                <a:latin typeface="Segoe UI"/>
              </a:rPr>
              <a:t>• Sigmoid: σ(x) · (1 - σ(x)) máxima 0.25 en x=0; satura a 0 en colas.</a:t>
            </a:r>
          </a:p>
          <a:p>
            <a:pPr>
              <a:spcAft>
                <a:spcPts val="1000"/>
              </a:spcAft>
              <a:defRPr sz="1600" b="0">
                <a:solidFill>
                  <a:srgbClr val="0F172A"/>
                </a:solidFill>
                <a:latin typeface="Segoe UI"/>
              </a:defRPr>
            </a:pPr>
            <a:r>
              <a:rPr sz="1600" b="0">
                <a:solidFill>
                  <a:srgbClr val="0F172A"/>
                </a:solidFill>
                <a:latin typeface="Segoe UI"/>
              </a:rPr>
              <a:t>• Tanh: derivada máx. 1, pero también satura.</a:t>
            </a:r>
          </a:p>
          <a:p>
            <a:pPr>
              <a:spcAft>
                <a:spcPts val="1000"/>
              </a:spcAft>
              <a:defRPr sz="1600" b="0">
                <a:solidFill>
                  <a:srgbClr val="0F172A"/>
                </a:solidFill>
                <a:latin typeface="Segoe UI"/>
              </a:defRPr>
            </a:pPr>
            <a:r>
              <a:rPr sz="1600" b="0">
                <a:solidFill>
                  <a:srgbClr val="0F172A"/>
                </a:solidFill>
                <a:latin typeface="Segoe UI"/>
              </a:rPr>
              <a:t>• ReLU: derivada 0 o 1 — no decae al multiplicar, pero genera "dying ReLU".</a:t>
            </a:r>
          </a:p>
          <a:p>
            <a:pPr>
              <a:spcAft>
                <a:spcPts val="1000"/>
              </a:spcAft>
              <a:defRPr sz="1600" b="0">
                <a:solidFill>
                  <a:srgbClr val="0F172A"/>
                </a:solidFill>
                <a:latin typeface="Segoe UI"/>
              </a:defRPr>
            </a:pPr>
            <a:r>
              <a:rPr sz="1600" b="0">
                <a:solidFill>
                  <a:srgbClr val="0F172A"/>
                </a:solidFill>
                <a:latin typeface="Segoe UI"/>
              </a:rPr>
              <a:t>• Inicialización mala: pesos N(0, 1) → activaciones explotan; pesos N(0, 0.01) → vanishing.</a:t>
            </a:r>
          </a:p>
          <a:p>
            <a:pPr>
              <a:spcAft>
                <a:spcPts val="1000"/>
              </a:spcAft>
              <a:defRPr sz="1600" b="0">
                <a:solidFill>
                  <a:srgbClr val="0F172A"/>
                </a:solidFill>
                <a:latin typeface="Segoe UI"/>
              </a:defRPr>
            </a:pPr>
            <a:r>
              <a:rPr sz="1600" b="0">
                <a:solidFill>
                  <a:srgbClr val="0F172A"/>
                </a:solidFill>
                <a:latin typeface="Segoe UI"/>
              </a:rPr>
              <a:t>• BatchNorm: normaliza dentro del forward pass para que cada capa reciba inputs con varianza controlada.</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107 — Vanishing/exploding gradients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107 — Vanishing/exploding gradients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Diagnóstico vanishing: entrenar un MLP de 10 capas con sigmoid activations e init default.</a:t>
            </a:r>
          </a:p>
          <a:p>
            <a:pPr>
              <a:spcAft>
                <a:spcPts val="800"/>
              </a:spcAft>
              <a:defRPr sz="1400" b="0">
                <a:solidFill>
                  <a:srgbClr val="0F172A"/>
                </a:solidFill>
                <a:latin typeface="Segoe UI"/>
              </a:defRPr>
            </a:pPr>
            <a:r>
              <a:rPr sz="1400" b="0">
                <a:solidFill>
                  <a:srgbClr val="0F172A"/>
                </a:solidFill>
                <a:latin typeface="Segoe UI"/>
              </a:rPr>
              <a:t>• Mismo experimento con ReLU: comparar gradients.</a:t>
            </a:r>
          </a:p>
          <a:p>
            <a:pPr>
              <a:spcAft>
                <a:spcPts val="800"/>
              </a:spcAft>
              <a:defRPr sz="1400" b="0">
                <a:solidFill>
                  <a:srgbClr val="0F172A"/>
                </a:solidFill>
                <a:latin typeface="Segoe UI"/>
              </a:defRPr>
            </a:pPr>
            <a:r>
              <a:rPr sz="1400" b="0">
                <a:solidFill>
                  <a:srgbClr val="0F172A"/>
                </a:solidFill>
                <a:latin typeface="Segoe UI"/>
              </a:rPr>
              <a:t>• Exploding: forzar init RandomNormal(stddev=5).</a:t>
            </a:r>
          </a:p>
          <a:p>
            <a:pPr>
              <a:spcAft>
                <a:spcPts val="800"/>
              </a:spcAft>
              <a:defRPr sz="1400" b="0">
                <a:solidFill>
                  <a:srgbClr val="0F172A"/>
                </a:solidFill>
                <a:latin typeface="Segoe UI"/>
              </a:defRPr>
            </a:pPr>
            <a:r>
              <a:rPr sz="1400" b="0">
                <a:solidFill>
                  <a:srgbClr val="0F172A"/>
                </a:solidFill>
                <a:latin typeface="Segoe UI"/>
              </a:rPr>
              <a:t>• Norma del gradiente por capa: con tf.GradientTape, calcular tf.norm(g) para cada peso y graficar a lo largo del entrenamiento.</a:t>
            </a:r>
          </a:p>
          <a:p>
            <a:pPr>
              <a:spcAft>
                <a:spcPts val="800"/>
              </a:spcAft>
              <a:defRPr sz="1400" b="0">
                <a:solidFill>
                  <a:srgbClr val="0F172A"/>
                </a:solidFill>
                <a:latin typeface="Segoe UI"/>
              </a:defRPr>
            </a:pPr>
            <a:r>
              <a:rPr sz="1400" b="0">
                <a:solidFill>
                  <a:srgbClr val="0F172A"/>
                </a:solidFill>
                <a:latin typeface="Segoe UI"/>
              </a:rPr>
              <a:t>• Solución sencilla: cambiar a He init + ReLU + BatchNorm y mostrar que el problema desaparece (anticipa las siguientes 4 clases).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Sigmoid + Glorot init.</a:t>
            </a:r>
          </a:p>
          <a:p>
            <a:pPr>
              <a:spcAft>
                <a:spcPts val="800"/>
              </a:spcAft>
              <a:defRPr sz="1500" b="0">
                <a:solidFill>
                  <a:srgbClr val="0F172A"/>
                </a:solidFill>
                <a:latin typeface="Segoe UI"/>
              </a:defRPr>
            </a:pPr>
            <a:r>
              <a:rPr sz="1500" b="0">
                <a:solidFill>
                  <a:srgbClr val="0F172A"/>
                </a:solidFill>
                <a:latin typeface="Segoe UI"/>
              </a:rPr>
              <a:t>• ReLU + Glorot init.</a:t>
            </a:r>
          </a:p>
          <a:p>
            <a:pPr>
              <a:spcAft>
                <a:spcPts val="800"/>
              </a:spcAft>
              <a:defRPr sz="1500" b="0">
                <a:solidFill>
                  <a:srgbClr val="0F172A"/>
                </a:solidFill>
                <a:latin typeface="Segoe UI"/>
              </a:defRPr>
            </a:pPr>
            <a:r>
              <a:rPr sz="1500" b="0">
                <a:solidFill>
                  <a:srgbClr val="0F172A"/>
                </a:solidFill>
                <a:latin typeface="Segoe UI"/>
              </a:rPr>
              <a:t>• ReLU + He init.</a:t>
            </a:r>
          </a:p>
          <a:p>
            <a:pPr>
              <a:spcAft>
                <a:spcPts val="800"/>
              </a:spcAft>
              <a:defRPr sz="1500" b="0">
                <a:solidFill>
                  <a:srgbClr val="0F172A"/>
                </a:solidFill>
                <a:latin typeface="Segoe UI"/>
              </a:defRPr>
            </a:pPr>
            <a:r>
              <a:rPr sz="1500" b="0">
                <a:solidFill>
                  <a:srgbClr val="0F172A"/>
                </a:solidFill>
                <a:latin typeface="Segoe UI"/>
              </a:rPr>
              <a:t>• ReLU + He init + BatchNorm.</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108</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108 — Inicialización (Glorot, He)</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108 — Inicialización (Glorot, He)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11 § Glorot and He Initialization.  Duración estimada: 55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Saber inicializar los pesos de cada capa para que la varianza de las activaciones y de los gradientes se mantenga estable a lo largo del forward y backward pass. Diferenciar Glorot (Xavier) —para sigmoid/tanh— de He (Kaiming) —para ReLU y variantes—. Saber cuál usa Keras por default y cuándo cambiarlo.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Explicar la idea: Var(W) ≈ 1 / fan_in (o promedio fan_in/fan_out) para preservar varianza.</a:t>
            </a:r>
          </a:p>
          <a:p>
            <a:pPr>
              <a:spcAft>
                <a:spcPts val="800"/>
              </a:spcAft>
              <a:defRPr sz="1400" b="0">
                <a:solidFill>
                  <a:srgbClr val="0F172A"/>
                </a:solidFill>
                <a:latin typeface="Segoe UI"/>
              </a:defRPr>
            </a:pPr>
            <a:r>
              <a:rPr sz="1400" b="0">
                <a:solidFill>
                  <a:srgbClr val="0F172A"/>
                </a:solidFill>
                <a:latin typeface="Segoe UI"/>
              </a:rPr>
              <a:t>• Aplicar kernel_initializer='glorot_uniform' (default Keras), 'he_normal', 'he_uniform'.</a:t>
            </a:r>
          </a:p>
          <a:p>
            <a:pPr>
              <a:spcAft>
                <a:spcPts val="800"/>
              </a:spcAft>
              <a:defRPr sz="1400" b="0">
                <a:solidFill>
                  <a:srgbClr val="0F172A"/>
                </a:solidFill>
                <a:latin typeface="Segoe UI"/>
              </a:defRPr>
            </a:pPr>
            <a:r>
              <a:rPr sz="1400" b="0">
                <a:solidFill>
                  <a:srgbClr val="0F172A"/>
                </a:solidFill>
                <a:latin typeface="Segoe UI"/>
              </a:rPr>
              <a:t>• Calcular a mano los límites de la distribución para Glorot uniform: ±√(6/(fan_in+fan_out)).</a:t>
            </a:r>
          </a:p>
          <a:p>
            <a:pPr>
              <a:spcAft>
                <a:spcPts val="800"/>
              </a:spcAft>
              <a:defRPr sz="1400" b="0">
                <a:solidFill>
                  <a:srgbClr val="0F172A"/>
                </a:solidFill>
                <a:latin typeface="Segoe UI"/>
              </a:defRPr>
            </a:pPr>
            <a:r>
              <a:rPr sz="1400" b="0">
                <a:solidFill>
                  <a:srgbClr val="0F172A"/>
                </a:solidFill>
                <a:latin typeface="Segoe UI"/>
              </a:rPr>
              <a:t>• Reconocer que la combinación correcta es He init + ReLU, Glorot + tanh/sigmoid.</a:t>
            </a:r>
          </a:p>
          <a:p>
            <a:pPr>
              <a:spcAft>
                <a:spcPts val="800"/>
              </a:spcAft>
              <a:defRPr sz="1400" b="0">
                <a:solidFill>
                  <a:srgbClr val="0F172A"/>
                </a:solidFill>
                <a:latin typeface="Segoe UI"/>
              </a:defRPr>
            </a:pPr>
            <a:r>
              <a:rPr sz="1400" b="0">
                <a:solidFill>
                  <a:srgbClr val="0F172A"/>
                </a:solidFill>
                <a:latin typeface="Segoe UI"/>
              </a:rPr>
              <a:t>• Inspeccionar el efecto visualmente: histogramas de activaciones por capa.</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Parte 2 — Índice</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Página 4 de 6</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Clase 142 — Clase 142 — Mecanismos de atención</a:t>
            </a:r>
          </a:p>
          <a:p>
            <a:pPr>
              <a:spcAft>
                <a:spcPts val="1000"/>
              </a:spcAft>
              <a:defRPr sz="1600" b="0">
                <a:solidFill>
                  <a:srgbClr val="0F172A"/>
                </a:solidFill>
                <a:latin typeface="Segoe UI"/>
              </a:defRPr>
            </a:pPr>
            <a:r>
              <a:rPr sz="1600" b="0">
                <a:solidFill>
                  <a:srgbClr val="0F172A"/>
                </a:solidFill>
                <a:latin typeface="Segoe UI"/>
              </a:rPr>
              <a:t>• Clase 143 — Clase 143 — Transformers: arquitectura, BERT, GPT (+ Flash Attention, RoPE, GQA)</a:t>
            </a:r>
          </a:p>
          <a:p>
            <a:pPr>
              <a:spcAft>
                <a:spcPts val="1000"/>
              </a:spcAft>
              <a:defRPr sz="1600" b="0">
                <a:solidFill>
                  <a:srgbClr val="0F172A"/>
                </a:solidFill>
                <a:latin typeface="Segoe UI"/>
              </a:defRPr>
            </a:pPr>
            <a:r>
              <a:rPr sz="1600" b="0">
                <a:solidFill>
                  <a:srgbClr val="0F172A"/>
                </a:solidFill>
                <a:latin typeface="Segoe UI"/>
              </a:rPr>
              <a:t>• Clase 144 — Clase 144 — Flash Attention v2/v3, RoPE, GQA: el motor de los LLMs modernos</a:t>
            </a:r>
          </a:p>
          <a:p>
            <a:pPr>
              <a:spcAft>
                <a:spcPts val="1000"/>
              </a:spcAft>
              <a:defRPr sz="1600" b="0">
                <a:solidFill>
                  <a:srgbClr val="0F172A"/>
                </a:solidFill>
                <a:latin typeface="Segoe UI"/>
              </a:defRPr>
            </a:pPr>
            <a:r>
              <a:rPr sz="1600" b="0">
                <a:solidFill>
                  <a:srgbClr val="0F172A"/>
                </a:solidFill>
                <a:latin typeface="Segoe UI"/>
              </a:rPr>
              <a:t>• Clase 145 — Clase 145 — Hugging Face Transformers (uso práctico)</a:t>
            </a:r>
          </a:p>
          <a:p>
            <a:pPr>
              <a:spcAft>
                <a:spcPts val="1000"/>
              </a:spcAft>
              <a:defRPr sz="1600" b="0">
                <a:solidFill>
                  <a:srgbClr val="0F172A"/>
                </a:solidFill>
                <a:latin typeface="Segoe UI"/>
              </a:defRPr>
            </a:pPr>
            <a:r>
              <a:rPr sz="1600" b="0">
                <a:solidFill>
                  <a:srgbClr val="0F172A"/>
                </a:solidFill>
                <a:latin typeface="Segoe UI"/>
              </a:rPr>
              <a:t>• Clase 146 — Clase 146 — CLIP, SigLIP: multimodal embeddings (visión + texto)</a:t>
            </a:r>
          </a:p>
          <a:p>
            <a:pPr>
              <a:spcAft>
                <a:spcPts val="1000"/>
              </a:spcAft>
              <a:defRPr sz="1600" b="0">
                <a:solidFill>
                  <a:srgbClr val="0F172A"/>
                </a:solidFill>
                <a:latin typeface="Segoe UI"/>
              </a:defRPr>
            </a:pPr>
            <a:r>
              <a:rPr sz="1600" b="0">
                <a:solidFill>
                  <a:srgbClr val="0F172A"/>
                </a:solidFill>
                <a:latin typeface="Segoe UI"/>
              </a:rPr>
              <a:t>• Clase 147 — Clase 147 — Whisper: ASR, transcripción, traducción de audio</a:t>
            </a:r>
          </a:p>
          <a:p>
            <a:pPr>
              <a:spcAft>
                <a:spcPts val="1000"/>
              </a:spcAft>
              <a:defRPr sz="1600" b="0">
                <a:solidFill>
                  <a:srgbClr val="0F172A"/>
                </a:solidFill>
                <a:latin typeface="Segoe UI"/>
              </a:defRPr>
            </a:pPr>
            <a:r>
              <a:rPr sz="1600" b="0">
                <a:solidFill>
                  <a:srgbClr val="0F172A"/>
                </a:solidFill>
                <a:latin typeface="Segoe UI"/>
              </a:rPr>
              <a:t>• Clase 148 — Clase 148 — LLMs aplicados: fine-tuning, prompting (+ LoRA / QLoRA, DPO, vLLM)</a:t>
            </a:r>
          </a:p>
          <a:p>
            <a:pPr>
              <a:spcAft>
                <a:spcPts val="1000"/>
              </a:spcAft>
              <a:defRPr sz="1600" b="0">
                <a:solidFill>
                  <a:srgbClr val="0F172A"/>
                </a:solidFill>
                <a:latin typeface="Segoe UI"/>
              </a:defRPr>
            </a:pPr>
            <a:r>
              <a:rPr sz="1600" b="0">
                <a:solidFill>
                  <a:srgbClr val="0F172A"/>
                </a:solidFill>
                <a:latin typeface="Segoe UI"/>
              </a:rPr>
              <a:t>• Clase 149 — Clase 149 — LoRA / QLoRA: fine-tuning eficiente de LLMs</a:t>
            </a:r>
          </a:p>
          <a:p>
            <a:pPr>
              <a:spcAft>
                <a:spcPts val="1000"/>
              </a:spcAft>
              <a:defRPr sz="1600" b="0">
                <a:solidFill>
                  <a:srgbClr val="0F172A"/>
                </a:solidFill>
                <a:latin typeface="Segoe UI"/>
              </a:defRPr>
            </a:pPr>
            <a:r>
              <a:rPr sz="1600" b="0">
                <a:solidFill>
                  <a:srgbClr val="0F172A"/>
                </a:solidFill>
                <a:latin typeface="Segoe UI"/>
              </a:rPr>
              <a:t>• Clase 150 — Clase 150 — DPO y RLHF: alineamiento de LLMs</a:t>
            </a:r>
          </a:p>
          <a:p>
            <a:pPr>
              <a:spcAft>
                <a:spcPts val="1000"/>
              </a:spcAft>
              <a:defRPr sz="1600" b="0">
                <a:solidFill>
                  <a:srgbClr val="0F172A"/>
                </a:solidFill>
                <a:latin typeface="Segoe UI"/>
              </a:defRPr>
            </a:pPr>
            <a:r>
              <a:rPr sz="1600" b="0">
                <a:solidFill>
                  <a:srgbClr val="0F172A"/>
                </a:solidFill>
                <a:latin typeface="Segoe UI"/>
              </a:rPr>
              <a:t>• Clase 151 — Clase 151 — vLLM y TGI: serving de LLMs en producción</a:t>
            </a:r>
          </a:p>
          <a:p>
            <a:pPr>
              <a:spcAft>
                <a:spcPts val="1000"/>
              </a:spcAft>
              <a:defRPr sz="1600" b="0">
                <a:solidFill>
                  <a:srgbClr val="0F172A"/>
                </a:solidFill>
                <a:latin typeface="Segoe UI"/>
              </a:defRPr>
            </a:pPr>
            <a:r>
              <a:rPr sz="1600" b="0">
                <a:solidFill>
                  <a:srgbClr val="0F172A"/>
                </a:solidFill>
                <a:latin typeface="Segoe UI"/>
              </a:rPr>
              <a:t>• Clase 152 — Clase 152 — RAG básico y embeddings (+ hybrid search, re-ranking, MCP)</a:t>
            </a:r>
          </a:p>
          <a:p>
            <a:pPr>
              <a:spcAft>
                <a:spcPts val="1000"/>
              </a:spcAft>
              <a:defRPr sz="1600" b="0">
                <a:solidFill>
                  <a:srgbClr val="0F172A"/>
                </a:solidFill>
                <a:latin typeface="Segoe UI"/>
              </a:defRPr>
            </a:pPr>
            <a:r>
              <a:rPr sz="1600" b="0">
                <a:solidFill>
                  <a:srgbClr val="0F172A"/>
                </a:solidFill>
                <a:latin typeface="Segoe UI"/>
              </a:rPr>
              <a:t>• Clase 153 — Clase 153 — MCP (Model Context Protocol): herramientas y datos para LLMs</a:t>
            </a:r>
          </a:p>
          <a:p>
            <a:pPr>
              <a:spcAft>
                <a:spcPts val="1000"/>
              </a:spcAft>
              <a:defRPr sz="1600" b="0">
                <a:solidFill>
                  <a:srgbClr val="0F172A"/>
                </a:solidFill>
                <a:latin typeface="Segoe UI"/>
              </a:defRPr>
            </a:pPr>
            <a:r>
              <a:rPr sz="1600" b="0">
                <a:solidFill>
                  <a:srgbClr val="0F172A"/>
                </a:solidFill>
                <a:latin typeface="Segoe UI"/>
              </a:rPr>
              <a:t>• Clase 154 — Clase 154 — Agentes: tool use, ReAct, multi-agent</a:t>
            </a:r>
          </a:p>
          <a:p>
            <a:pPr>
              <a:spcAft>
                <a:spcPts val="1000"/>
              </a:spcAft>
              <a:defRPr sz="1600" b="0">
                <a:solidFill>
                  <a:srgbClr val="0F172A"/>
                </a:solidFill>
                <a:latin typeface="Segoe UI"/>
              </a:defRPr>
            </a:pPr>
            <a:r>
              <a:rPr sz="1600" b="0">
                <a:solidFill>
                  <a:srgbClr val="0F172A"/>
                </a:solidFill>
                <a:latin typeface="Segoe UI"/>
              </a:rPr>
              <a:t>• Clase 155 — Clase 155 — LLM Evaluation: MMLU, MT-Bench, LLM-as-judge, evals propios</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108 — Inicialización (Glorot, He)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¿Por qué importa la varianza? Productos de N capas amplifican o atenúan exponencialmente.</a:t>
            </a:r>
          </a:p>
          <a:p>
            <a:pPr>
              <a:spcAft>
                <a:spcPts val="1000"/>
              </a:spcAft>
              <a:defRPr sz="1600" b="0">
                <a:solidFill>
                  <a:srgbClr val="0F172A"/>
                </a:solidFill>
                <a:latin typeface="Segoe UI"/>
              </a:defRPr>
            </a:pPr>
            <a:r>
              <a:rPr sz="1600" b="0">
                <a:solidFill>
                  <a:srgbClr val="0F172A"/>
                </a:solidFill>
                <a:latin typeface="Segoe UI"/>
              </a:rPr>
              <a:t>• Glorot (2010): Var(W) = 2/(fan_in + fan_out). Asume activación lineal/simétrica.</a:t>
            </a:r>
          </a:p>
          <a:p>
            <a:pPr>
              <a:spcAft>
                <a:spcPts val="1000"/>
              </a:spcAft>
              <a:defRPr sz="1600" b="0">
                <a:solidFill>
                  <a:srgbClr val="0F172A"/>
                </a:solidFill>
                <a:latin typeface="Segoe UI"/>
              </a:defRPr>
            </a:pPr>
            <a:r>
              <a:rPr sz="1600" b="0">
                <a:solidFill>
                  <a:srgbClr val="0F172A"/>
                </a:solidFill>
                <a:latin typeface="Segoe UI"/>
              </a:rPr>
              <a:t>• He (2015): Var(W) = 2/fan_in. Compensa que ReLU "mata" la mitad de las salidas.</a:t>
            </a:r>
          </a:p>
          <a:p>
            <a:pPr>
              <a:spcAft>
                <a:spcPts val="1000"/>
              </a:spcAft>
              <a:defRPr sz="1600" b="0">
                <a:solidFill>
                  <a:srgbClr val="0F172A"/>
                </a:solidFill>
                <a:latin typeface="Segoe UI"/>
              </a:defRPr>
            </a:pPr>
            <a:r>
              <a:rPr sz="1600" b="0">
                <a:solidFill>
                  <a:srgbClr val="0F172A"/>
                </a:solidFill>
                <a:latin typeface="Segoe UI"/>
              </a:rPr>
              <a:t>• Distribuciones: uniform o normal. Equivalentes prácticamente.</a:t>
            </a:r>
          </a:p>
          <a:p>
            <a:pPr>
              <a:spcAft>
                <a:spcPts val="1000"/>
              </a:spcAft>
              <a:defRPr sz="1600" b="0">
                <a:solidFill>
                  <a:srgbClr val="0F172A"/>
                </a:solidFill>
                <a:latin typeface="Segoe UI"/>
              </a:defRPr>
            </a:pPr>
            <a:r>
              <a:rPr sz="1600" b="0">
                <a:solidFill>
                  <a:srgbClr val="0F172A"/>
                </a:solidFill>
                <a:latin typeface="Segoe UI"/>
              </a:rPr>
              <a:t>• LeCun init: Var(W) = 1/fan_in. Para SELU.</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108 — Inicialización (Glorot, He)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108 — Inicialización (Glorot, He)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Inspección de defaults: para Dense(128, input_shape=(784,)), imprimir model.layers[0].kernel.numpy().</a:t>
            </a:r>
          </a:p>
          <a:p>
            <a:pPr>
              <a:spcAft>
                <a:spcPts val="800"/>
              </a:spcAft>
              <a:defRPr sz="1400" b="0">
                <a:solidFill>
                  <a:srgbClr val="0F172A"/>
                </a:solidFill>
                <a:latin typeface="Segoe UI"/>
              </a:defRPr>
            </a:pPr>
            <a:r>
              <a:rPr sz="1400" b="0">
                <a:solidFill>
                  <a:srgbClr val="0F172A"/>
                </a:solidFill>
                <a:latin typeface="Segoe UI"/>
              </a:rPr>
              <a:t>• Comparación: entrenar MLP [512, 256, 128, 64, 10] con ReLU.</a:t>
            </a:r>
          </a:p>
          <a:p>
            <a:pPr>
              <a:spcAft>
                <a:spcPts val="800"/>
              </a:spcAft>
              <a:defRPr sz="1400" b="0">
                <a:solidFill>
                  <a:srgbClr val="0F172A"/>
                </a:solidFill>
                <a:latin typeface="Segoe UI"/>
              </a:defRPr>
            </a:pPr>
            <a:r>
              <a:rPr sz="1400" b="0">
                <a:solidFill>
                  <a:srgbClr val="0F172A"/>
                </a:solidFill>
                <a:latin typeface="Segoe UI"/>
              </a:rPr>
              <a:t>• Histogramas de activaciones: para cada capa del modelo bien inicializado, plot del histograma de salidas para un batch.</a:t>
            </a:r>
          </a:p>
          <a:p>
            <a:pPr>
              <a:spcAft>
                <a:spcPts val="800"/>
              </a:spcAft>
              <a:defRPr sz="1400" b="0">
                <a:solidFill>
                  <a:srgbClr val="0F172A"/>
                </a:solidFill>
                <a:latin typeface="Segoe UI"/>
              </a:defRPr>
            </a:pPr>
            <a:r>
              <a:rPr sz="1400" b="0">
                <a:solidFill>
                  <a:srgbClr val="0F172A"/>
                </a:solidFill>
                <a:latin typeface="Segoe UI"/>
              </a:rPr>
              <a:t>• He init + Tanh: probar la combinación incorrecta (He con tanh).</a:t>
            </a:r>
          </a:p>
          <a:p>
            <a:pPr>
              <a:spcAft>
                <a:spcPts val="800"/>
              </a:spcAft>
              <a:defRPr sz="1400" b="0">
                <a:solidFill>
                  <a:srgbClr val="0F172A"/>
                </a:solidFill>
                <a:latin typeface="Segoe UI"/>
              </a:defRPr>
            </a:pPr>
            <a:r>
              <a:rPr sz="1400" b="0">
                <a:solidFill>
                  <a:srgbClr val="0F172A"/>
                </a:solidFill>
                <a:latin typeface="Segoe UI"/>
              </a:rPr>
              <a:t>• Reset y reproducibilidad: con tf.random.set_seed(42) + np.random.seed(42), entrenar 2 veces y verificar que da idéntico.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Entrenar con 3 inits: default Glorot, He uniform, He normal.</a:t>
            </a:r>
          </a:p>
          <a:p>
            <a:pPr>
              <a:spcAft>
                <a:spcPts val="800"/>
              </a:spcAft>
              <a:defRPr sz="1500" b="0">
                <a:solidFill>
                  <a:srgbClr val="0F172A"/>
                </a:solidFill>
                <a:latin typeface="Segoe UI"/>
              </a:defRPr>
            </a:pPr>
            <a:r>
              <a:rPr sz="1500" b="0">
                <a:solidFill>
                  <a:srgbClr val="0F172A"/>
                </a:solidFill>
                <a:latin typeface="Segoe UI"/>
              </a:rPr>
              <a:t>• Reportar val_accuracy tras 20 épocas para cada uno.</a:t>
            </a:r>
          </a:p>
          <a:p>
            <a:pPr>
              <a:spcAft>
                <a:spcPts val="800"/>
              </a:spcAft>
              <a:defRPr sz="1500" b="0">
                <a:solidFill>
                  <a:srgbClr val="0F172A"/>
                </a:solidFill>
                <a:latin typeface="Segoe UI"/>
              </a:defRPr>
            </a:pPr>
            <a:r>
              <a:rPr sz="1500" b="0">
                <a:solidFill>
                  <a:srgbClr val="0F172A"/>
                </a:solidFill>
                <a:latin typeface="Segoe UI"/>
              </a:rPr>
              <a:t>• Para el mejor (He init), inspeccionar la norma de cada kernel antes y después del entrenamiento.</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109</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109 — Activaciones: ReLU, ELU, GELU, Swish, Mish</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109 — Activaciones: ReLU, ELU, GELU, Swish, Mish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11 § Better Activation Functions.  Duración estimada: 60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Conocer la familia de activaciones modernas — desde ReLU (Krizhevsky et al. 2012) hasta GELU (BERT, GPT) y Swish/SiLU (EfficientNet) — entendiendo qué problema resuelve cada una y por qué los Transformers modernos usan GELU y no ReLU. Saber elegir según arquitectura.</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Definir matemáticamente las 5 activaciones: ReLU, Leaky ReLU, ELU, GELU, Swish (SiLU), Mish.</a:t>
            </a:r>
          </a:p>
          <a:p>
            <a:pPr>
              <a:spcAft>
                <a:spcPts val="800"/>
              </a:spcAft>
              <a:defRPr sz="1400" b="0">
                <a:solidFill>
                  <a:srgbClr val="0F172A"/>
                </a:solidFill>
                <a:latin typeface="Segoe UI"/>
              </a:defRPr>
            </a:pPr>
            <a:r>
              <a:rPr sz="1400" b="0">
                <a:solidFill>
                  <a:srgbClr val="0F172A"/>
                </a:solidFill>
                <a:latin typeface="Segoe UI"/>
              </a:rPr>
              <a:t>• Identificar dying ReLU y aplicar Leaky ReLU / ELU como mitigación.</a:t>
            </a:r>
          </a:p>
          <a:p>
            <a:pPr>
              <a:spcAft>
                <a:spcPts val="800"/>
              </a:spcAft>
              <a:defRPr sz="1400" b="0">
                <a:solidFill>
                  <a:srgbClr val="0F172A"/>
                </a:solidFill>
                <a:latin typeface="Segoe UI"/>
              </a:defRPr>
            </a:pPr>
            <a:r>
              <a:rPr sz="1400" b="0">
                <a:solidFill>
                  <a:srgbClr val="0F172A"/>
                </a:solidFill>
                <a:latin typeface="Segoe UI"/>
              </a:rPr>
              <a:t>• Reconocer que GELU es la activación default en Transformers (BERT, GPT, ViT) y Swish/SiLU en EfficientNet, modelos modernos de visión.</a:t>
            </a:r>
          </a:p>
          <a:p>
            <a:pPr>
              <a:spcAft>
                <a:spcPts val="800"/>
              </a:spcAft>
              <a:defRPr sz="1400" b="0">
                <a:solidFill>
                  <a:srgbClr val="0F172A"/>
                </a:solidFill>
                <a:latin typeface="Segoe UI"/>
              </a:defRPr>
            </a:pPr>
            <a:r>
              <a:rPr sz="1400" b="0">
                <a:solidFill>
                  <a:srgbClr val="0F172A"/>
                </a:solidFill>
                <a:latin typeface="Segoe UI"/>
              </a:rPr>
              <a:t>• Aplicar cada activación en Keras: Dense(64, activation='relu' | 'gelu' | 'swish' | 'elu' | LeakyReLU()).</a:t>
            </a:r>
          </a:p>
          <a:p>
            <a:pPr>
              <a:spcAft>
                <a:spcPts val="800"/>
              </a:spcAft>
              <a:defRPr sz="1400" b="0">
                <a:solidFill>
                  <a:srgbClr val="0F172A"/>
                </a:solidFill>
                <a:latin typeface="Segoe UI"/>
              </a:defRPr>
            </a:pPr>
            <a:r>
              <a:rPr sz="1400" b="0">
                <a:solidFill>
                  <a:srgbClr val="0F172A"/>
                </a:solidFill>
                <a:latin typeface="Segoe UI"/>
              </a:rPr>
              <a:t>• Saber que el costo computacional de GELU/Swish es mayor (sigmoid/erf internos) pero el beneficio supera en arquitecturas profundas.</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109 — Activaciones: ReLU, ELU, GELU, Swish, Mish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ReLU: max(0, x). Rápida, simple, default histórico. Dying ReLU.</a:t>
            </a:r>
          </a:p>
          <a:p>
            <a:pPr>
              <a:spcAft>
                <a:spcPts val="1000"/>
              </a:spcAft>
              <a:defRPr sz="1600" b="0">
                <a:solidFill>
                  <a:srgbClr val="0F172A"/>
                </a:solidFill>
                <a:latin typeface="Segoe UI"/>
              </a:defRPr>
            </a:pPr>
            <a:r>
              <a:rPr sz="1600" b="0">
                <a:solidFill>
                  <a:srgbClr val="0F172A"/>
                </a:solidFill>
                <a:latin typeface="Segoe UI"/>
              </a:rPr>
              <a:t>• Leaky ReLU: max(αx, x) con α≈0.01. Sin dying.</a:t>
            </a:r>
          </a:p>
          <a:p>
            <a:pPr>
              <a:spcAft>
                <a:spcPts val="1000"/>
              </a:spcAft>
              <a:defRPr sz="1600" b="0">
                <a:solidFill>
                  <a:srgbClr val="0F172A"/>
                </a:solidFill>
                <a:latin typeface="Segoe UI"/>
              </a:defRPr>
            </a:pPr>
            <a:r>
              <a:rPr sz="1600" b="0">
                <a:solidFill>
                  <a:srgbClr val="0F172A"/>
                </a:solidFill>
                <a:latin typeface="Segoe UI"/>
              </a:rPr>
              <a:t>• ELU (Clevert et al. 2015): x si x&gt;0, α(eˣ-1) si x&lt;0. Suave, sin dying, pero más cara.</a:t>
            </a:r>
          </a:p>
          <a:p>
            <a:pPr>
              <a:spcAft>
                <a:spcPts val="1000"/>
              </a:spcAft>
              <a:defRPr sz="1600" b="0">
                <a:solidFill>
                  <a:srgbClr val="0F172A"/>
                </a:solidFill>
                <a:latin typeface="Segoe UI"/>
              </a:defRPr>
            </a:pPr>
            <a:r>
              <a:rPr sz="1600" b="0">
                <a:solidFill>
                  <a:srgbClr val="0F172A"/>
                </a:solidFill>
                <a:latin typeface="Segoe UI"/>
              </a:rPr>
              <a:t>• GELU (Hendrycks &amp; Gimpel 2016): x · Φ(x) (Φ = CDF gaussiana). Suave, no monótona. Default en Transformers.</a:t>
            </a:r>
          </a:p>
          <a:p>
            <a:pPr>
              <a:spcAft>
                <a:spcPts val="1000"/>
              </a:spcAft>
              <a:defRPr sz="1600" b="0">
                <a:solidFill>
                  <a:srgbClr val="0F172A"/>
                </a:solidFill>
                <a:latin typeface="Segoe UI"/>
              </a:defRPr>
            </a:pPr>
            <a:r>
              <a:rPr sz="1600" b="0">
                <a:solidFill>
                  <a:srgbClr val="0F172A"/>
                </a:solidFill>
                <a:latin typeface="Segoe UI"/>
              </a:rPr>
              <a:t>• Swish / SiLU (Ramachandran et al. 2017): x · sigmoid(x). Encontrada por NAS. Casi idéntica a GELU.</a:t>
            </a:r>
          </a:p>
          <a:p>
            <a:pPr>
              <a:spcAft>
                <a:spcPts val="1000"/>
              </a:spcAft>
              <a:defRPr sz="1600" b="0">
                <a:solidFill>
                  <a:srgbClr val="0F172A"/>
                </a:solidFill>
                <a:latin typeface="Segoe UI"/>
              </a:defRPr>
            </a:pPr>
            <a:r>
              <a:rPr sz="1600" b="0">
                <a:solidFill>
                  <a:srgbClr val="0F172A"/>
                </a:solidFill>
                <a:latin typeface="Segoe UI"/>
              </a:rPr>
              <a:t>• Mish (Misra 2019): x · tanh(softplus(x)). Marginalmente mejor en algunos benchmarks.</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109 — Activaciones: ReLU, ELU, GELU, Swish, Mish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109 — Activaciones: ReLU, ELU, GELU, Swish, Mish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Plot de funciones: graficar las 6 activaciones en x ∈ [-3, 3].</a:t>
            </a:r>
          </a:p>
          <a:p>
            <a:pPr>
              <a:spcAft>
                <a:spcPts val="800"/>
              </a:spcAft>
              <a:defRPr sz="1400" b="0">
                <a:solidFill>
                  <a:srgbClr val="0F172A"/>
                </a:solidFill>
                <a:latin typeface="Segoe UI"/>
              </a:defRPr>
            </a:pPr>
            <a:r>
              <a:rPr sz="1400" b="0">
                <a:solidFill>
                  <a:srgbClr val="0F172A"/>
                </a:solidFill>
                <a:latin typeface="Segoe UI"/>
              </a:rPr>
              <a:t>• Comparación empírica: entrenar MLP [256, 128, 64] con cada activación, mismo init He, mismo LR.</a:t>
            </a:r>
          </a:p>
          <a:p>
            <a:pPr>
              <a:spcAft>
                <a:spcPts val="800"/>
              </a:spcAft>
              <a:defRPr sz="1400" b="0">
                <a:solidFill>
                  <a:srgbClr val="0F172A"/>
                </a:solidFill>
                <a:latin typeface="Segoe UI"/>
              </a:defRPr>
            </a:pPr>
            <a:r>
              <a:rPr sz="1400" b="0">
                <a:solidFill>
                  <a:srgbClr val="0F172A"/>
                </a:solidFill>
                <a:latin typeface="Segoe UI"/>
              </a:rPr>
              <a:t>• Dying ReLU: con LR alto (0.1), entrenar con ReLU.</a:t>
            </a:r>
          </a:p>
          <a:p>
            <a:pPr>
              <a:spcAft>
                <a:spcPts val="800"/>
              </a:spcAft>
              <a:defRPr sz="1400" b="0">
                <a:solidFill>
                  <a:srgbClr val="0F172A"/>
                </a:solidFill>
                <a:latin typeface="Segoe UI"/>
              </a:defRPr>
            </a:pPr>
            <a:r>
              <a:rPr sz="1400" b="0">
                <a:solidFill>
                  <a:srgbClr val="0F172A"/>
                </a:solidFill>
                <a:latin typeface="Segoe UI"/>
              </a:rPr>
              <a:t>• Leaky ReLU al rescate: repetir con Leaky.</a:t>
            </a:r>
          </a:p>
          <a:p>
            <a:pPr>
              <a:spcAft>
                <a:spcPts val="800"/>
              </a:spcAft>
              <a:defRPr sz="1400" b="0">
                <a:solidFill>
                  <a:srgbClr val="0F172A"/>
                </a:solidFill>
                <a:latin typeface="Segoe UI"/>
              </a:defRPr>
            </a:pPr>
            <a:r>
              <a:rPr sz="1400" b="0">
                <a:solidFill>
                  <a:srgbClr val="0F172A"/>
                </a:solidFill>
                <a:latin typeface="Segoe UI"/>
              </a:rPr>
              <a:t>• GELU vs ReLU en profundidad: armar un MLP de 12 capas.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Entrenar 4 modelos con: ReLU, Leaky ReLU(α=0.1), ELU, GELU.</a:t>
            </a:r>
          </a:p>
          <a:p>
            <a:pPr>
              <a:spcAft>
                <a:spcPts val="800"/>
              </a:spcAft>
              <a:defRPr sz="1500" b="0">
                <a:solidFill>
                  <a:srgbClr val="0F172A"/>
                </a:solidFill>
                <a:latin typeface="Segoe UI"/>
              </a:defRPr>
            </a:pPr>
            <a:r>
              <a:rPr sz="1500" b="0">
                <a:solidFill>
                  <a:srgbClr val="0F172A"/>
                </a:solidFill>
                <a:latin typeface="Segoe UI"/>
              </a:rPr>
              <a:t>• Reportar val_accuracy y tiempo por época.</a:t>
            </a:r>
          </a:p>
          <a:p>
            <a:pPr>
              <a:spcAft>
                <a:spcPts val="800"/>
              </a:spcAft>
              <a:defRPr sz="1500" b="0">
                <a:solidFill>
                  <a:srgbClr val="0F172A"/>
                </a:solidFill>
                <a:latin typeface="Segoe UI"/>
              </a:defRPr>
            </a:pPr>
            <a:r>
              <a:rPr sz="1500" b="0">
                <a:solidFill>
                  <a:srgbClr val="0F172A"/>
                </a:solidFill>
                <a:latin typeface="Segoe UI"/>
              </a:rPr>
              <a:t>• Para el mejor, inspeccionar % de neuronas "muertas" por capa.</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110</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110 — Batch Normalization, Layer Normalization</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110 — Batch Normalization, Layer Normalization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11 § Batch Normalization.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Entender BatchNorm (Ioffe &amp; Szegedy 2015) — la técnica que destrabó el entrenamiento de redes muy profundas estandarizando las activaciones en cada capa — y su variante LayerNorm (Ba, Kiros &amp; Hinton 2016) — usada en Transformers y RNN porque no depende del batch. Saber dónde poner BN en la arquitectura, qué problemas tiene (batch chico, distribución entre train/inference) y cuándo preferir LN.</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BatchNormalization() antes o después de la activación (debate clásico — moderno: antes suele ser mejor para ReLU, después para GELU).</a:t>
            </a:r>
          </a:p>
          <a:p>
            <a:pPr>
              <a:spcAft>
                <a:spcPts val="800"/>
              </a:spcAft>
              <a:defRPr sz="1400" b="0">
                <a:solidFill>
                  <a:srgbClr val="0F172A"/>
                </a:solidFill>
                <a:latin typeface="Segoe UI"/>
              </a:defRPr>
            </a:pPr>
            <a:r>
              <a:rPr sz="1400" b="0">
                <a:solidFill>
                  <a:srgbClr val="0F172A"/>
                </a:solidFill>
                <a:latin typeface="Segoe UI"/>
              </a:rPr>
              <a:t>• Explicar qué hace BN en train (normaliza con stats del batch) vs inference (usa moving averages acumulados).</a:t>
            </a:r>
          </a:p>
          <a:p>
            <a:pPr>
              <a:spcAft>
                <a:spcPts val="800"/>
              </a:spcAft>
              <a:defRPr sz="1400" b="0">
                <a:solidFill>
                  <a:srgbClr val="0F172A"/>
                </a:solidFill>
                <a:latin typeface="Segoe UI"/>
              </a:defRPr>
            </a:pPr>
            <a:r>
              <a:rPr sz="1400" b="0">
                <a:solidFill>
                  <a:srgbClr val="0F172A"/>
                </a:solidFill>
                <a:latin typeface="Segoe UI"/>
              </a:rPr>
              <a:t>• Aplicar LayerNormalization() en RNN y Transformers; saber por qué allí BN falla.</a:t>
            </a:r>
          </a:p>
          <a:p>
            <a:pPr>
              <a:spcAft>
                <a:spcPts val="800"/>
              </a:spcAft>
              <a:defRPr sz="1400" b="0">
                <a:solidFill>
                  <a:srgbClr val="0F172A"/>
                </a:solidFill>
                <a:latin typeface="Segoe UI"/>
              </a:defRPr>
            </a:pPr>
            <a:r>
              <a:rPr sz="1400" b="0">
                <a:solidFill>
                  <a:srgbClr val="0F172A"/>
                </a:solidFill>
                <a:latin typeface="Segoe UI"/>
              </a:rPr>
              <a:t>• Reconocer las 3 variantes: BN, LN, GroupNorm (Wu &amp; He 2018, para batch chico en visión).</a:t>
            </a:r>
          </a:p>
          <a:p>
            <a:pPr>
              <a:spcAft>
                <a:spcPts val="800"/>
              </a:spcAft>
              <a:defRPr sz="1400" b="0">
                <a:solidFill>
                  <a:srgbClr val="0F172A"/>
                </a:solidFill>
                <a:latin typeface="Segoe UI"/>
              </a:defRPr>
            </a:pPr>
            <a:r>
              <a:rPr sz="1400" b="0">
                <a:solidFill>
                  <a:srgbClr val="0F172A"/>
                </a:solidFill>
                <a:latin typeface="Segoe UI"/>
              </a:rPr>
              <a:t>• Diagnosticar el problema de "train-test mismatch" cuando el batch en inference es muy distinto al de train.</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Parte 2 — Índice</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Página 5 de 6</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Clase 156 — Clase 156 — Autoencoders: undercomplete, stacked, denoising, sparse</a:t>
            </a:r>
          </a:p>
          <a:p>
            <a:pPr>
              <a:spcAft>
                <a:spcPts val="1000"/>
              </a:spcAft>
              <a:defRPr sz="1600" b="0">
                <a:solidFill>
                  <a:srgbClr val="0F172A"/>
                </a:solidFill>
                <a:latin typeface="Segoe UI"/>
              </a:defRPr>
            </a:pPr>
            <a:r>
              <a:rPr sz="1600" b="0">
                <a:solidFill>
                  <a:srgbClr val="0F172A"/>
                </a:solidFill>
                <a:latin typeface="Segoe UI"/>
              </a:rPr>
              <a:t>• Clase 157 — Clase 157 — Variational Autoencoders (VAE)</a:t>
            </a:r>
          </a:p>
          <a:p>
            <a:pPr>
              <a:spcAft>
                <a:spcPts val="1000"/>
              </a:spcAft>
              <a:defRPr sz="1600" b="0">
                <a:solidFill>
                  <a:srgbClr val="0F172A"/>
                </a:solidFill>
                <a:latin typeface="Segoe UI"/>
              </a:defRPr>
            </a:pPr>
            <a:r>
              <a:rPr sz="1600" b="0">
                <a:solidFill>
                  <a:srgbClr val="0F172A"/>
                </a:solidFill>
                <a:latin typeface="Segoe UI"/>
              </a:rPr>
              <a:t>• Clase 158 — Clase 158 — GANs: DCGAN, Progressive GAN, StyleGAN</a:t>
            </a:r>
          </a:p>
          <a:p>
            <a:pPr>
              <a:spcAft>
                <a:spcPts val="1000"/>
              </a:spcAft>
              <a:defRPr sz="1600" b="0">
                <a:solidFill>
                  <a:srgbClr val="0F172A"/>
                </a:solidFill>
                <a:latin typeface="Segoe UI"/>
              </a:defRPr>
            </a:pPr>
            <a:r>
              <a:rPr sz="1600" b="0">
                <a:solidFill>
                  <a:srgbClr val="0F172A"/>
                </a:solidFill>
                <a:latin typeface="Segoe UI"/>
              </a:rPr>
              <a:t>• Clase 159 — Clase 159 — Modelos de difusión (+ Stable Diffusion XL, ControlNet, LCM)</a:t>
            </a:r>
          </a:p>
          <a:p>
            <a:pPr>
              <a:spcAft>
                <a:spcPts val="1000"/>
              </a:spcAft>
              <a:defRPr sz="1600" b="0">
                <a:solidFill>
                  <a:srgbClr val="0F172A"/>
                </a:solidFill>
                <a:latin typeface="Segoe UI"/>
              </a:defRPr>
            </a:pPr>
            <a:r>
              <a:rPr sz="1600" b="0">
                <a:solidFill>
                  <a:srgbClr val="0F172A"/>
                </a:solidFill>
                <a:latin typeface="Segoe UI"/>
              </a:rPr>
              <a:t>• Clase 160 — Clase 160 — Stable Diffusion XL + ControlNet en profundidad</a:t>
            </a:r>
          </a:p>
          <a:p>
            <a:pPr>
              <a:spcAft>
                <a:spcPts val="1000"/>
              </a:spcAft>
              <a:defRPr sz="1600" b="0">
                <a:solidFill>
                  <a:srgbClr val="0F172A"/>
                </a:solidFill>
                <a:latin typeface="Segoe UI"/>
              </a:defRPr>
            </a:pPr>
            <a:r>
              <a:rPr sz="1600" b="0">
                <a:solidFill>
                  <a:srgbClr val="0F172A"/>
                </a:solidFill>
                <a:latin typeface="Segoe UI"/>
              </a:rPr>
              <a:t>• Clase 161 — Clase 161 — RL: aprendizaje por recompensa, Gymnasium (Farama)</a:t>
            </a:r>
          </a:p>
          <a:p>
            <a:pPr>
              <a:spcAft>
                <a:spcPts val="1000"/>
              </a:spcAft>
              <a:defRPr sz="1600" b="0">
                <a:solidFill>
                  <a:srgbClr val="0F172A"/>
                </a:solidFill>
                <a:latin typeface="Segoe UI"/>
              </a:defRPr>
            </a:pPr>
            <a:r>
              <a:rPr sz="1600" b="0">
                <a:solidFill>
                  <a:srgbClr val="0F172A"/>
                </a:solidFill>
                <a:latin typeface="Segoe UI"/>
              </a:rPr>
              <a:t>• Clase 162 — Clase 162 — Policy gradients</a:t>
            </a:r>
          </a:p>
          <a:p>
            <a:pPr>
              <a:spcAft>
                <a:spcPts val="1000"/>
              </a:spcAft>
              <a:defRPr sz="1600" b="0">
                <a:solidFill>
                  <a:srgbClr val="0F172A"/>
                </a:solidFill>
                <a:latin typeface="Segoe UI"/>
              </a:defRPr>
            </a:pPr>
            <a:r>
              <a:rPr sz="1600" b="0">
                <a:solidFill>
                  <a:srgbClr val="0F172A"/>
                </a:solidFill>
                <a:latin typeface="Segoe UI"/>
              </a:rPr>
              <a:t>• Clase 163 — Clase 163 — Markov Decision Processes</a:t>
            </a:r>
          </a:p>
          <a:p>
            <a:pPr>
              <a:spcAft>
                <a:spcPts val="1000"/>
              </a:spcAft>
              <a:defRPr sz="1600" b="0">
                <a:solidFill>
                  <a:srgbClr val="0F172A"/>
                </a:solidFill>
                <a:latin typeface="Segoe UI"/>
              </a:defRPr>
            </a:pPr>
            <a:r>
              <a:rPr sz="1600" b="0">
                <a:solidFill>
                  <a:srgbClr val="0F172A"/>
                </a:solidFill>
                <a:latin typeface="Segoe UI"/>
              </a:rPr>
              <a:t>• Clase 164 — Clase 164 — TD Learning, Q-Learning, Deep Q-Networks</a:t>
            </a:r>
          </a:p>
          <a:p>
            <a:pPr>
              <a:spcAft>
                <a:spcPts val="1000"/>
              </a:spcAft>
              <a:defRPr sz="1600" b="0">
                <a:solidFill>
                  <a:srgbClr val="0F172A"/>
                </a:solidFill>
                <a:latin typeface="Segoe UI"/>
              </a:defRPr>
            </a:pPr>
            <a:r>
              <a:rPr sz="1600" b="0">
                <a:solidFill>
                  <a:srgbClr val="0F172A"/>
                </a:solidFill>
                <a:latin typeface="Segoe UI"/>
              </a:rPr>
              <a:t>• Clase 165 — Clase 165 — RL moderno: A3C, PPO, SAC (vista general)</a:t>
            </a:r>
          </a:p>
          <a:p>
            <a:pPr>
              <a:spcAft>
                <a:spcPts val="1000"/>
              </a:spcAft>
              <a:defRPr sz="1600" b="0">
                <a:solidFill>
                  <a:srgbClr val="0F172A"/>
                </a:solidFill>
                <a:latin typeface="Segoe UI"/>
              </a:defRPr>
            </a:pPr>
            <a:r>
              <a:rPr sz="1600" b="0">
                <a:solidFill>
                  <a:srgbClr val="0F172A"/>
                </a:solidFill>
                <a:latin typeface="Segoe UI"/>
              </a:rPr>
              <a:t>• Clase 166 — Clase 166 — TF Serving + gRPC (+ ONNX, TensorRT, vLLM/TGI)</a:t>
            </a:r>
          </a:p>
          <a:p>
            <a:pPr>
              <a:spcAft>
                <a:spcPts val="1000"/>
              </a:spcAft>
              <a:defRPr sz="1600" b="0">
                <a:solidFill>
                  <a:srgbClr val="0F172A"/>
                </a:solidFill>
                <a:latin typeface="Segoe UI"/>
              </a:defRPr>
            </a:pPr>
            <a:r>
              <a:rPr sz="1600" b="0">
                <a:solidFill>
                  <a:srgbClr val="0F172A"/>
                </a:solidFill>
                <a:latin typeface="Segoe UI"/>
              </a:rPr>
              <a:t>• Clase 167 — Clase 167 — ONNX y ONNX Runtime: portabilidad e inference optimizada</a:t>
            </a:r>
          </a:p>
          <a:p>
            <a:pPr>
              <a:spcAft>
                <a:spcPts val="1000"/>
              </a:spcAft>
              <a:defRPr sz="1600" b="0">
                <a:solidFill>
                  <a:srgbClr val="0F172A"/>
                </a:solidFill>
                <a:latin typeface="Segoe UI"/>
              </a:defRPr>
            </a:pPr>
            <a:r>
              <a:rPr sz="1600" b="0">
                <a:solidFill>
                  <a:srgbClr val="0F172A"/>
                </a:solidFill>
                <a:latin typeface="Segoe UI"/>
              </a:rPr>
              <a:t>• Clase 168 — Clase 168 — Despliegue en Vertex AI</a:t>
            </a:r>
          </a:p>
          <a:p>
            <a:pPr>
              <a:spcAft>
                <a:spcPts val="1000"/>
              </a:spcAft>
              <a:defRPr sz="1600" b="0">
                <a:solidFill>
                  <a:srgbClr val="0F172A"/>
                </a:solidFill>
                <a:latin typeface="Segoe UI"/>
              </a:defRPr>
            </a:pPr>
            <a:r>
              <a:rPr sz="1600" b="0">
                <a:solidFill>
                  <a:srgbClr val="0F172A"/>
                </a:solidFill>
                <a:latin typeface="Segoe UI"/>
              </a:rPr>
              <a:t>• Clase 169 — Clase 169 — TF Lite (mobile/embedded)</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110 — Batch Normalization, Layer Normalization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BN: y = γ · (x - μ_batch)/σ_batch + β. γ, β trainables.</a:t>
            </a:r>
          </a:p>
          <a:p>
            <a:pPr>
              <a:spcAft>
                <a:spcPts val="1000"/>
              </a:spcAft>
              <a:defRPr sz="1600" b="0">
                <a:solidFill>
                  <a:srgbClr val="0F172A"/>
                </a:solidFill>
                <a:latin typeface="Segoe UI"/>
              </a:defRPr>
            </a:pPr>
            <a:r>
              <a:rPr sz="1600" b="0">
                <a:solidFill>
                  <a:srgbClr val="0F172A"/>
                </a:solidFill>
                <a:latin typeface="Segoe UI"/>
              </a:rPr>
              <a:t>• Beneficios: convergencia más rápida, regularización mild, permite LR más altos.</a:t>
            </a:r>
          </a:p>
          <a:p>
            <a:pPr>
              <a:spcAft>
                <a:spcPts val="1000"/>
              </a:spcAft>
              <a:defRPr sz="1600" b="0">
                <a:solidFill>
                  <a:srgbClr val="0F172A"/>
                </a:solidFill>
                <a:latin typeface="Segoe UI"/>
              </a:defRPr>
            </a:pPr>
            <a:r>
              <a:rPr sz="1600" b="0">
                <a:solidFill>
                  <a:srgbClr val="0F172A"/>
                </a:solidFill>
                <a:latin typeface="Segoe UI"/>
              </a:rPr>
              <a:t>• BN en train vs inference: moving avg de μ, σ acumulados.</a:t>
            </a:r>
          </a:p>
          <a:p>
            <a:pPr>
              <a:spcAft>
                <a:spcPts val="1000"/>
              </a:spcAft>
              <a:defRPr sz="1600" b="0">
                <a:solidFill>
                  <a:srgbClr val="0F172A"/>
                </a:solidFill>
                <a:latin typeface="Segoe UI"/>
              </a:defRPr>
            </a:pPr>
            <a:r>
              <a:rPr sz="1600" b="0">
                <a:solidFill>
                  <a:srgbClr val="0F172A"/>
                </a:solidFill>
                <a:latin typeface="Segoe UI"/>
              </a:rPr>
              <a:t>• LN: normaliza sobre los features de una sola muestra (no sobre el batch).</a:t>
            </a:r>
          </a:p>
          <a:p>
            <a:pPr>
              <a:spcAft>
                <a:spcPts val="1000"/>
              </a:spcAft>
              <a:defRPr sz="1600" b="0">
                <a:solidFill>
                  <a:srgbClr val="0F172A"/>
                </a:solidFill>
                <a:latin typeface="Segoe UI"/>
              </a:defRPr>
            </a:pPr>
            <a:r>
              <a:rPr sz="1600" b="0">
                <a:solidFill>
                  <a:srgbClr val="0F172A"/>
                </a:solidFill>
                <a:latin typeface="Segoe UI"/>
              </a:rPr>
              <a:t>• GroupNorm: agrupa canales, normaliza dentro de cada grupo. Para batch chico (segmentación, detección).</a:t>
            </a:r>
          </a:p>
          <a:p>
            <a:pPr>
              <a:spcAft>
                <a:spcPts val="1000"/>
              </a:spcAft>
              <a:defRPr sz="1600" b="0">
                <a:solidFill>
                  <a:srgbClr val="0F172A"/>
                </a:solidFill>
                <a:latin typeface="Segoe UI"/>
              </a:defRPr>
            </a:pPr>
            <a:r>
              <a:rPr sz="1600" b="0">
                <a:solidFill>
                  <a:srgbClr val="0F172A"/>
                </a:solidFill>
                <a:latin typeface="Segoe UI"/>
              </a:rPr>
              <a:t>• ¿Antes o después de la activación? Géron y la práctica moderna: antes funciona mejor con ReLU, después con GELU/Swish.</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110 — Batch Normalization, Layer Normalization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110 — Batch Normalization, Layer Normalization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BN vs sin BN: entrenar el mismo MLP con y sin BN.</a:t>
            </a:r>
          </a:p>
          <a:p>
            <a:pPr>
              <a:spcAft>
                <a:spcPts val="800"/>
              </a:spcAft>
              <a:defRPr sz="1400" b="0">
                <a:solidFill>
                  <a:srgbClr val="0F172A"/>
                </a:solidFill>
                <a:latin typeface="Segoe UI"/>
              </a:defRPr>
            </a:pPr>
            <a:r>
              <a:rPr sz="1400" b="0">
                <a:solidFill>
                  <a:srgbClr val="0F172A"/>
                </a:solidFill>
                <a:latin typeface="Segoe UI"/>
              </a:rPr>
              <a:t>• ¿Antes o después de la activación?: probar las dos variantes (Dense → BN → ReLU vs Dense → ReLU → BN).</a:t>
            </a:r>
          </a:p>
          <a:p>
            <a:pPr>
              <a:spcAft>
                <a:spcPts val="800"/>
              </a:spcAft>
              <a:defRPr sz="1400" b="0">
                <a:solidFill>
                  <a:srgbClr val="0F172A"/>
                </a:solidFill>
                <a:latin typeface="Segoe UI"/>
              </a:defRPr>
            </a:pPr>
            <a:r>
              <a:rPr sz="1400" b="0">
                <a:solidFill>
                  <a:srgbClr val="0F172A"/>
                </a:solidFill>
                <a:latin typeface="Segoe UI"/>
              </a:rPr>
              <a:t>• Inference mode: entrenar con BN, cambiar a training=False, predecir un batch y comparar con training=True.</a:t>
            </a:r>
          </a:p>
          <a:p>
            <a:pPr>
              <a:spcAft>
                <a:spcPts val="800"/>
              </a:spcAft>
              <a:defRPr sz="1400" b="0">
                <a:solidFill>
                  <a:srgbClr val="0F172A"/>
                </a:solidFill>
                <a:latin typeface="Segoe UI"/>
              </a:defRPr>
            </a:pPr>
            <a:r>
              <a:rPr sz="1400" b="0">
                <a:solidFill>
                  <a:srgbClr val="0F172A"/>
                </a:solidFill>
                <a:latin typeface="Segoe UI"/>
              </a:rPr>
              <a:t>• Batch chico: forzar batch_size=4 y entrenar con BN.</a:t>
            </a:r>
          </a:p>
          <a:p>
            <a:pPr>
              <a:spcAft>
                <a:spcPts val="800"/>
              </a:spcAft>
              <a:defRPr sz="1400" b="0">
                <a:solidFill>
                  <a:srgbClr val="0F172A"/>
                </a:solidFill>
                <a:latin typeface="Segoe UI"/>
              </a:defRPr>
            </a:pPr>
            <a:r>
              <a:rPr sz="1400" b="0">
                <a:solidFill>
                  <a:srgbClr val="0F172A"/>
                </a:solidFill>
                <a:latin typeface="Segoe UI"/>
              </a:rPr>
              <a:t>• LayerNorm en RNN: aplicar keras.layers.LSTM con recurrent_activation y un LayerNormalization previo.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Entrenar 3 versiones: sin norm, con BN, con LN.</a:t>
            </a:r>
          </a:p>
          <a:p>
            <a:pPr>
              <a:spcAft>
                <a:spcPts val="800"/>
              </a:spcAft>
              <a:defRPr sz="1500" b="0">
                <a:solidFill>
                  <a:srgbClr val="0F172A"/>
                </a:solidFill>
                <a:latin typeface="Segoe UI"/>
              </a:defRPr>
            </a:pPr>
            <a:r>
              <a:rPr sz="1500" b="0">
                <a:solidFill>
                  <a:srgbClr val="0F172A"/>
                </a:solidFill>
                <a:latin typeface="Segoe UI"/>
              </a:rPr>
              <a:t>• Reportar val_accuracy + épocas hasta val_loss &lt; 0.4.</a:t>
            </a:r>
          </a:p>
          <a:p>
            <a:pPr>
              <a:spcAft>
                <a:spcPts val="800"/>
              </a:spcAft>
              <a:defRPr sz="1500" b="0">
                <a:solidFill>
                  <a:srgbClr val="0F172A"/>
                </a:solidFill>
                <a:latin typeface="Segoe UI"/>
              </a:defRPr>
            </a:pPr>
            <a:r>
              <a:rPr sz="1500" b="0">
                <a:solidFill>
                  <a:srgbClr val="0F172A"/>
                </a:solidFill>
                <a:latin typeface="Segoe UI"/>
              </a:rPr>
              <a:t>• Entrenar BN con batch_size=128 y luego inferir batch por batch de tamaño 1. Verificar que el accuracy no se rompe (gracias a moving averages).</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111</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111 — Gradient clipping</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111 — Gradient clipping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11 § Gradient Clipping + Pascanu, Mikolov &amp; Bengio (2013).  Duración estimada: 45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Aplicar gradient clipping —limitar la norma o el valor de los gradientes antes de actualizar pesos— como protección contra exploding gradients, especialmente crítico en RNN/LSTM (clase 120) y en entrenamiento de LLMs. Diferenciar clipnorm (preserva dirección) de clipvalue (clipea por elemento).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Configurar clipping en cualquier optimizer Keras: Adam(clipnorm=1.0) o Adam(clipvalue=0.5).</a:t>
            </a:r>
          </a:p>
          <a:p>
            <a:pPr>
              <a:spcAft>
                <a:spcPts val="800"/>
              </a:spcAft>
              <a:defRPr sz="1400" b="0">
                <a:solidFill>
                  <a:srgbClr val="0F172A"/>
                </a:solidFill>
                <a:latin typeface="Segoe UI"/>
              </a:defRPr>
            </a:pPr>
            <a:r>
              <a:rPr sz="1400" b="0">
                <a:solidFill>
                  <a:srgbClr val="0F172A"/>
                </a:solidFill>
                <a:latin typeface="Segoe UI"/>
              </a:rPr>
              <a:t>• Saber cuándo clipnorm es preferible (default moderno): preserva dirección del gradiente.</a:t>
            </a:r>
          </a:p>
          <a:p>
            <a:pPr>
              <a:spcAft>
                <a:spcPts val="800"/>
              </a:spcAft>
              <a:defRPr sz="1400" b="0">
                <a:solidFill>
                  <a:srgbClr val="0F172A"/>
                </a:solidFill>
                <a:latin typeface="Segoe UI"/>
              </a:defRPr>
            </a:pPr>
            <a:r>
              <a:rPr sz="1400" b="0">
                <a:solidFill>
                  <a:srgbClr val="0F172A"/>
                </a:solidFill>
                <a:latin typeface="Segoe UI"/>
              </a:rPr>
              <a:t>• Implementar clipping manual en custom training loop con tf.clip_by_global_norm.</a:t>
            </a:r>
          </a:p>
          <a:p>
            <a:pPr>
              <a:spcAft>
                <a:spcPts val="800"/>
              </a:spcAft>
              <a:defRPr sz="1400" b="0">
                <a:solidFill>
                  <a:srgbClr val="0F172A"/>
                </a:solidFill>
                <a:latin typeface="Segoe UI"/>
              </a:defRPr>
            </a:pPr>
            <a:r>
              <a:rPr sz="1400" b="0">
                <a:solidFill>
                  <a:srgbClr val="0F172A"/>
                </a:solidFill>
                <a:latin typeface="Segoe UI"/>
              </a:rPr>
              <a:t>• Detectar exploding monitoreando la norma del gradiente.</a:t>
            </a:r>
          </a:p>
          <a:p>
            <a:pPr>
              <a:spcAft>
                <a:spcPts val="800"/>
              </a:spcAft>
              <a:defRPr sz="1400" b="0">
                <a:solidFill>
                  <a:srgbClr val="0F172A"/>
                </a:solidFill>
                <a:latin typeface="Segoe UI"/>
              </a:defRPr>
            </a:pPr>
            <a:r>
              <a:rPr sz="1400" b="0">
                <a:solidFill>
                  <a:srgbClr val="0F172A"/>
                </a:solidFill>
                <a:latin typeface="Segoe UI"/>
              </a:rPr>
              <a:t>• Reconocer que en Transformers de LLM, clipnorm=1.0 es estándar.</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111 — Gradient clipping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800" b="0">
                <a:solidFill>
                  <a:srgbClr val="0F172A"/>
                </a:solidFill>
                <a:latin typeface="Segoe UI"/>
              </a:defRPr>
            </a:pPr>
            <a:r>
              <a:rPr sz="1800" b="0">
                <a:solidFill>
                  <a:srgbClr val="0F172A"/>
                </a:solidFill>
                <a:latin typeface="Segoe UI"/>
              </a:rPr>
              <a:t>• Exploding revisitado: ¿qué pasa cuando ||grad|| crece exponencialmente?</a:t>
            </a:r>
          </a:p>
          <a:p>
            <a:pPr>
              <a:spcAft>
                <a:spcPts val="1000"/>
              </a:spcAft>
              <a:defRPr sz="1800" b="0">
                <a:solidFill>
                  <a:srgbClr val="0F172A"/>
                </a:solidFill>
                <a:latin typeface="Segoe UI"/>
              </a:defRPr>
            </a:pPr>
            <a:r>
              <a:rPr sz="1800" b="0">
                <a:solidFill>
                  <a:srgbClr val="0F172A"/>
                </a:solidFill>
                <a:latin typeface="Segoe UI"/>
              </a:rPr>
              <a:t>• clipnorm: si ||g|| &gt; c, escalar g ← g · c/||g||. Preserva dirección.</a:t>
            </a:r>
          </a:p>
          <a:p>
            <a:pPr>
              <a:spcAft>
                <a:spcPts val="1000"/>
              </a:spcAft>
              <a:defRPr sz="1800" b="0">
                <a:solidFill>
                  <a:srgbClr val="0F172A"/>
                </a:solidFill>
                <a:latin typeface="Segoe UI"/>
              </a:defRPr>
            </a:pPr>
            <a:r>
              <a:rPr sz="1800" b="0">
                <a:solidFill>
                  <a:srgbClr val="0F172A"/>
                </a:solidFill>
                <a:latin typeface="Segoe UI"/>
              </a:rPr>
              <a:t>• clipvalue: g_i ← clip(g_i, -c, +c) por elemento. Cambia dirección.</a:t>
            </a:r>
          </a:p>
          <a:p>
            <a:pPr>
              <a:spcAft>
                <a:spcPts val="1000"/>
              </a:spcAft>
              <a:defRPr sz="1800" b="0">
                <a:solidFill>
                  <a:srgbClr val="0F172A"/>
                </a:solidFill>
                <a:latin typeface="Segoe UI"/>
              </a:defRPr>
            </a:pPr>
            <a:r>
              <a:rPr sz="1800" b="0">
                <a:solidFill>
                  <a:srgbClr val="0F172A"/>
                </a:solidFill>
                <a:latin typeface="Segoe UI"/>
              </a:rPr>
              <a:t>• Global norm vs per-variable: clip_by_global_norm mira el norm del tensor concatenado de todos los pesos.</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111 — Gradient clipping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111 — Gradient clipping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Forzar exploding: entrenar MLP con Adam(lr=10.0) sobre Fashion-MNIST.</a:t>
            </a:r>
          </a:p>
          <a:p>
            <a:pPr>
              <a:spcAft>
                <a:spcPts val="800"/>
              </a:spcAft>
              <a:defRPr sz="1400" b="0">
                <a:solidFill>
                  <a:srgbClr val="0F172A"/>
                </a:solidFill>
                <a:latin typeface="Segoe UI"/>
              </a:defRPr>
            </a:pPr>
            <a:r>
              <a:rPr sz="1400" b="0">
                <a:solidFill>
                  <a:srgbClr val="0F172A"/>
                </a:solidFill>
                <a:latin typeface="Segoe UI"/>
              </a:rPr>
              <a:t>• Clipping al rescate: repetir con Adam(lr=10.0, clipnorm=1.0).</a:t>
            </a:r>
          </a:p>
          <a:p>
            <a:pPr>
              <a:spcAft>
                <a:spcPts val="800"/>
              </a:spcAft>
              <a:defRPr sz="1400" b="0">
                <a:solidFill>
                  <a:srgbClr val="0F172A"/>
                </a:solidFill>
                <a:latin typeface="Segoe UI"/>
              </a:defRPr>
            </a:pPr>
            <a:r>
              <a:rPr sz="1400" b="0">
                <a:solidFill>
                  <a:srgbClr val="0F172A"/>
                </a:solidFill>
                <a:latin typeface="Segoe UI"/>
              </a:rPr>
              <a:t>• clipnorm vs clipvalue: comparar las dos con LR razonable.</a:t>
            </a:r>
          </a:p>
          <a:p>
            <a:pPr>
              <a:spcAft>
                <a:spcPts val="800"/>
              </a:spcAft>
              <a:defRPr sz="1400" b="0">
                <a:solidFill>
                  <a:srgbClr val="0F172A"/>
                </a:solidFill>
                <a:latin typeface="Segoe UI"/>
              </a:defRPr>
            </a:pPr>
            <a:r>
              <a:rPr sz="1400" b="0">
                <a:solidFill>
                  <a:srgbClr val="0F172A"/>
                </a:solidFill>
                <a:latin typeface="Segoe UI"/>
              </a:rPr>
              <a:t>• Custom loop: implementar el paso con gradients = tape.gradient(loss, model.trainable_variables); gradients, _ = tf.clip_by_global_norm(gradients, 1.0); optimizer.apply_gradients(...).</a:t>
            </a:r>
          </a:p>
          <a:p>
            <a:pPr>
              <a:spcAft>
                <a:spcPts val="800"/>
              </a:spcAft>
              <a:defRPr sz="1400" b="0">
                <a:solidFill>
                  <a:srgbClr val="0F172A"/>
                </a:solidFill>
                <a:latin typeface="Segoe UI"/>
              </a:defRPr>
            </a:pPr>
            <a:r>
              <a:rPr sz="1400" b="0">
                <a:solidFill>
                  <a:srgbClr val="0F172A"/>
                </a:solidFill>
                <a:latin typeface="Segoe UI"/>
              </a:rPr>
              <a:t>• Monitoreo: graficar ||grad|| por step.</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MLP [300, 100] Fashion-MNIST.</a:t>
            </a:r>
          </a:p>
          <a:p>
            <a:pPr>
              <a:spcAft>
                <a:spcPts val="800"/>
              </a:spcAft>
              <a:defRPr sz="1500" b="0">
                <a:solidFill>
                  <a:srgbClr val="0F172A"/>
                </a:solidFill>
                <a:latin typeface="Segoe UI"/>
              </a:defRPr>
            </a:pPr>
            <a:r>
              <a:rPr sz="1500" b="0">
                <a:solidFill>
                  <a:srgbClr val="0F172A"/>
                </a:solidFill>
                <a:latin typeface="Segoe UI"/>
              </a:rPr>
              <a:t>• Adam(learning_rate=1e-3, clipnorm=1.0).</a:t>
            </a:r>
          </a:p>
          <a:p>
            <a:pPr>
              <a:spcAft>
                <a:spcPts val="800"/>
              </a:spcAft>
              <a:defRPr sz="1500" b="0">
                <a:solidFill>
                  <a:srgbClr val="0F172A"/>
                </a:solidFill>
                <a:latin typeface="Segoe UI"/>
              </a:defRPr>
            </a:pPr>
            <a:r>
              <a:rPr sz="1500" b="0">
                <a:solidFill>
                  <a:srgbClr val="0F172A"/>
                </a:solidFill>
                <a:latin typeface="Segoe UI"/>
              </a:rPr>
              <a:t>• Graficar la norma del gradiente en cada step (custom loop o callback).</a:t>
            </a:r>
          </a:p>
          <a:p>
            <a:pPr>
              <a:spcAft>
                <a:spcPts val="800"/>
              </a:spcAft>
              <a:defRPr sz="1500" b="0">
                <a:solidFill>
                  <a:srgbClr val="0F172A"/>
                </a:solidFill>
                <a:latin typeface="Segoe UI"/>
              </a:defRPr>
            </a:pPr>
            <a:r>
              <a:rPr sz="1500" b="0">
                <a:solidFill>
                  <a:srgbClr val="0F172A"/>
                </a:solidFill>
                <a:latin typeface="Segoe UI"/>
              </a:rPr>
              <a:t>• Verificar que la curva está acotada a 1.0 cuando el modelo aún no convergió.</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112</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112 — Transfer learning, unsupervised pretraining</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112 — Transfer learning, unsupervised pretraining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11 § Reusing Pretrained Layers.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Aplicar transfer learning — el patrón dominante en producción cuando hay pocos datos: tomar un modelo preentrenado (ImageNet para visión, BERT/GPT para texto), reemplazar la cabeza, congelar las capas base, fine-tunear la cabeza, y opcionalmente descongelar gradualmente para una segunda fase con LR muy bajo. Conocer unsupervised pretraining como hermano histórico (autoencoders, contrastive learning).</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Cargar un modelo preentrenado: keras.applications.MobileNetV3Small(weights='imagenet', include_top=False).</a:t>
            </a:r>
          </a:p>
          <a:p>
            <a:pPr>
              <a:spcAft>
                <a:spcPts val="800"/>
              </a:spcAft>
              <a:defRPr sz="1400" b="0">
                <a:solidFill>
                  <a:srgbClr val="0F172A"/>
                </a:solidFill>
                <a:latin typeface="Segoe UI"/>
              </a:defRPr>
            </a:pPr>
            <a:r>
              <a:rPr sz="1400" b="0">
                <a:solidFill>
                  <a:srgbClr val="0F172A"/>
                </a:solidFill>
                <a:latin typeface="Segoe UI"/>
              </a:rPr>
              <a:t>• Congelar capas: base.trainable = False.</a:t>
            </a:r>
          </a:p>
          <a:p>
            <a:pPr>
              <a:spcAft>
                <a:spcPts val="800"/>
              </a:spcAft>
              <a:defRPr sz="1400" b="0">
                <a:solidFill>
                  <a:srgbClr val="0F172A"/>
                </a:solidFill>
                <a:latin typeface="Segoe UI"/>
              </a:defRPr>
            </a:pPr>
            <a:r>
              <a:rPr sz="1400" b="0">
                <a:solidFill>
                  <a:srgbClr val="0F172A"/>
                </a:solidFill>
                <a:latin typeface="Segoe UI"/>
              </a:rPr>
              <a:t>• Construir un modelo nuevo con la base + un head custom (GlobalAveragePooling2D + Dense).</a:t>
            </a:r>
          </a:p>
          <a:p>
            <a:pPr>
              <a:spcAft>
                <a:spcPts val="800"/>
              </a:spcAft>
              <a:defRPr sz="1400" b="0">
                <a:solidFill>
                  <a:srgbClr val="0F172A"/>
                </a:solidFill>
                <a:latin typeface="Segoe UI"/>
              </a:defRPr>
            </a:pPr>
            <a:r>
              <a:rPr sz="1400" b="0">
                <a:solidFill>
                  <a:srgbClr val="0F172A"/>
                </a:solidFill>
                <a:latin typeface="Segoe UI"/>
              </a:rPr>
              <a:t>• Fine-tunear en dos etapas: (a) solo head con LR normal, (b) toda la red con LR 10× más bajo.</a:t>
            </a:r>
          </a:p>
          <a:p>
            <a:pPr>
              <a:spcAft>
                <a:spcPts val="800"/>
              </a:spcAft>
              <a:defRPr sz="1400" b="0">
                <a:solidFill>
                  <a:srgbClr val="0F172A"/>
                </a:solidFill>
                <a:latin typeface="Segoe UI"/>
              </a:defRPr>
            </a:pPr>
            <a:r>
              <a:rPr sz="1400" b="0">
                <a:solidFill>
                  <a:srgbClr val="0F172A"/>
                </a:solidFill>
                <a:latin typeface="Segoe UI"/>
              </a:rPr>
              <a:t>• Reconocer cuándo NO usar transfer (dataset muy distinto al de origen).</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Parte 2 — Índice</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Página 6 de 6</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Clase 170 — Clase 170 — TensorFlow.js (navegador)</a:t>
            </a:r>
          </a:p>
          <a:p>
            <a:pPr>
              <a:spcAft>
                <a:spcPts val="1000"/>
              </a:spcAft>
              <a:defRPr sz="1600" b="0">
                <a:solidFill>
                  <a:srgbClr val="0F172A"/>
                </a:solidFill>
                <a:latin typeface="Segoe UI"/>
              </a:defRPr>
            </a:pPr>
            <a:r>
              <a:rPr sz="1600" b="0">
                <a:solidFill>
                  <a:srgbClr val="0F172A"/>
                </a:solidFill>
                <a:latin typeface="Segoe UI"/>
              </a:rPr>
              <a:t>• Clase 171 — Clase 171 — Aceleración con GPU</a:t>
            </a:r>
          </a:p>
          <a:p>
            <a:pPr>
              <a:spcAft>
                <a:spcPts val="1000"/>
              </a:spcAft>
              <a:defRPr sz="1600" b="0">
                <a:solidFill>
                  <a:srgbClr val="0F172A"/>
                </a:solidFill>
                <a:latin typeface="Segoe UI"/>
              </a:defRPr>
            </a:pPr>
            <a:r>
              <a:rPr sz="1600" b="0">
                <a:solidFill>
                  <a:srgbClr val="0F172A"/>
                </a:solidFill>
                <a:latin typeface="Segoe UI"/>
              </a:rPr>
              <a:t>• Clase 172 — Clase 172 — Entrenamiento multi-dispositivo, tf.distribute</a:t>
            </a:r>
          </a:p>
          <a:p>
            <a:pPr>
              <a:spcAft>
                <a:spcPts val="1000"/>
              </a:spcAft>
              <a:defRPr sz="1600" b="0">
                <a:solidFill>
                  <a:srgbClr val="0F172A"/>
                </a:solidFill>
                <a:latin typeface="Segoe UI"/>
              </a:defRPr>
            </a:pPr>
            <a:r>
              <a:rPr sz="1600" b="0">
                <a:solidFill>
                  <a:srgbClr val="0F172A"/>
                </a:solidFill>
                <a:latin typeface="Segoe UI"/>
              </a:rPr>
              <a:t>• Clase 173 — Clase 173 — JAX y Flax: el stack moderno de Google para DL</a:t>
            </a:r>
          </a:p>
          <a:p>
            <a:pPr>
              <a:spcAft>
                <a:spcPts val="1000"/>
              </a:spcAft>
              <a:defRPr sz="1600" b="0">
                <a:solidFill>
                  <a:srgbClr val="0F172A"/>
                </a:solidFill>
                <a:latin typeface="Segoe UI"/>
              </a:defRPr>
            </a:pPr>
            <a:r>
              <a:rPr sz="1600" b="0">
                <a:solidFill>
                  <a:srgbClr val="0F172A"/>
                </a:solidFill>
                <a:latin typeface="Segoe UI"/>
              </a:rPr>
              <a:t>• Clase 174 — Clase 174 — Entrenamiento a escala con Vertex AI</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112 — Transfer learning, unsupervised pretraining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Por qué funciona: las capas tempranas aprenden features generales (bordes, texturas); las tardías son task-specific.</a:t>
            </a:r>
          </a:p>
          <a:p>
            <a:pPr>
              <a:spcAft>
                <a:spcPts val="1000"/>
              </a:spcAft>
              <a:defRPr sz="1600" b="0">
                <a:solidFill>
                  <a:srgbClr val="0F172A"/>
                </a:solidFill>
                <a:latin typeface="Segoe UI"/>
              </a:defRPr>
            </a:pPr>
            <a:r>
              <a:rPr sz="1600" b="0">
                <a:solidFill>
                  <a:srgbClr val="0F172A"/>
                </a:solidFill>
                <a:latin typeface="Segoe UI"/>
              </a:rPr>
              <a:t>• Pipeline estándar: load → freeze → new head → fit → unfreeze → fit con LR bajo.</a:t>
            </a:r>
          </a:p>
          <a:p>
            <a:pPr>
              <a:spcAft>
                <a:spcPts val="1000"/>
              </a:spcAft>
              <a:defRPr sz="1600" b="0">
                <a:solidFill>
                  <a:srgbClr val="0F172A"/>
                </a:solidFill>
                <a:latin typeface="Segoe UI"/>
              </a:defRPr>
            </a:pPr>
            <a:r>
              <a:rPr sz="1600" b="0">
                <a:solidFill>
                  <a:srgbClr val="0F172A"/>
                </a:solidFill>
                <a:latin typeface="Segoe UI"/>
              </a:rPr>
              <a:t>• LR diferencial: capas tempranas más bajo (1e-5), capas tardías más alto (1e-3).</a:t>
            </a:r>
          </a:p>
          <a:p>
            <a:pPr>
              <a:spcAft>
                <a:spcPts val="1000"/>
              </a:spcAft>
              <a:defRPr sz="1600" b="0">
                <a:solidFill>
                  <a:srgbClr val="0F172A"/>
                </a:solidFill>
                <a:latin typeface="Segoe UI"/>
              </a:defRPr>
            </a:pPr>
            <a:r>
              <a:rPr sz="1600" b="0">
                <a:solidFill>
                  <a:srgbClr val="0F172A"/>
                </a:solidFill>
                <a:latin typeface="Segoe UI"/>
              </a:rPr>
              <a:t>• Unsupervised pretraining: autoencoders (clase 130), contrastive (SimCLR, MoCo, CLIP).</a:t>
            </a:r>
          </a:p>
          <a:p>
            <a:pPr>
              <a:spcAft>
                <a:spcPts val="1000"/>
              </a:spcAft>
              <a:defRPr sz="1600" b="0">
                <a:solidFill>
                  <a:srgbClr val="0F172A"/>
                </a:solidFill>
                <a:latin typeface="Segoe UI"/>
              </a:defRPr>
            </a:pPr>
            <a:r>
              <a:rPr sz="1600" b="0">
                <a:solidFill>
                  <a:srgbClr val="0F172A"/>
                </a:solidFill>
                <a:latin typeface="Segoe UI"/>
              </a:rPr>
              <a:t>• Self-supervised: cómo BERT/GPT se pre-entrenan sin labels (masked LM / autoregressive).</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112 — Transfer learning, unsupervised pretraining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112 — Transfer learning, unsupervised pretraining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Carga: base = MobileNetV3Small(weights='imagenet', include_top=False, input_shape=(224,224,3)); base.trainable = False.</a:t>
            </a:r>
          </a:p>
          <a:p>
            <a:pPr>
              <a:spcAft>
                <a:spcPts val="800"/>
              </a:spcAft>
              <a:defRPr sz="1400" b="0">
                <a:solidFill>
                  <a:srgbClr val="0F172A"/>
                </a:solidFill>
                <a:latin typeface="Segoe UI"/>
              </a:defRPr>
            </a:pPr>
            <a:r>
              <a:rPr sz="1400" b="0">
                <a:solidFill>
                  <a:srgbClr val="0F172A"/>
                </a:solidFill>
                <a:latin typeface="Segoe UI"/>
              </a:rPr>
              <a:t>• Modelo completo: model = Sequential([base, GlobalAveragePooling2D(), Dropout(0.2), Dense(num_classes, activation='softmax')]).</a:t>
            </a:r>
          </a:p>
          <a:p>
            <a:pPr>
              <a:spcAft>
                <a:spcPts val="800"/>
              </a:spcAft>
              <a:defRPr sz="1400" b="0">
                <a:solidFill>
                  <a:srgbClr val="0F172A"/>
                </a:solidFill>
                <a:latin typeface="Segoe UI"/>
              </a:defRPr>
            </a:pPr>
            <a:r>
              <a:rPr sz="1400" b="0">
                <a:solidFill>
                  <a:srgbClr val="0F172A"/>
                </a:solidFill>
                <a:latin typeface="Segoe UI"/>
              </a:rPr>
              <a:t>• Etapa 1: compilar con Adam(1e-3) y entrenar 10 épocas.</a:t>
            </a:r>
          </a:p>
          <a:p>
            <a:pPr>
              <a:spcAft>
                <a:spcPts val="800"/>
              </a:spcAft>
              <a:defRPr sz="1400" b="0">
                <a:solidFill>
                  <a:srgbClr val="0F172A"/>
                </a:solidFill>
                <a:latin typeface="Segoe UI"/>
              </a:defRPr>
            </a:pPr>
            <a:r>
              <a:rPr sz="1400" b="0">
                <a:solidFill>
                  <a:srgbClr val="0F172A"/>
                </a:solidFill>
                <a:latin typeface="Segoe UI"/>
              </a:rPr>
              <a:t>• Etapa 2: base.trainable = True y recompilar con Adam(1e-5).</a:t>
            </a:r>
          </a:p>
          <a:p>
            <a:pPr>
              <a:spcAft>
                <a:spcPts val="800"/>
              </a:spcAft>
              <a:defRPr sz="1400" b="0">
                <a:solidFill>
                  <a:srgbClr val="0F172A"/>
                </a:solidFill>
                <a:latin typeface="Segoe UI"/>
              </a:defRPr>
            </a:pPr>
            <a:r>
              <a:rPr sz="1400" b="0">
                <a:solidFill>
                  <a:srgbClr val="0F172A"/>
                </a:solidFill>
                <a:latin typeface="Segoe UI"/>
              </a:rPr>
              <a:t>• Sin transfer: entrenar la misma arquitectura desde cero (weights=None).</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Pipeline con image_dataset_from_directory + augmentation (RandomFlip, RandomRotation).</a:t>
            </a:r>
          </a:p>
          <a:p>
            <a:pPr>
              <a:spcAft>
                <a:spcPts val="800"/>
              </a:spcAft>
              <a:defRPr sz="1500" b="0">
                <a:solidFill>
                  <a:srgbClr val="0F172A"/>
                </a:solidFill>
                <a:latin typeface="Segoe UI"/>
              </a:defRPr>
            </a:pPr>
            <a:r>
              <a:rPr sz="1500" b="0">
                <a:solidFill>
                  <a:srgbClr val="0F172A"/>
                </a:solidFill>
                <a:latin typeface="Segoe UI"/>
              </a:rPr>
              <a:t>• Transfer learning con EfficientNetB0.</a:t>
            </a:r>
          </a:p>
          <a:p>
            <a:pPr>
              <a:spcAft>
                <a:spcPts val="800"/>
              </a:spcAft>
              <a:defRPr sz="1500" b="0">
                <a:solidFill>
                  <a:srgbClr val="0F172A"/>
                </a:solidFill>
                <a:latin typeface="Segoe UI"/>
              </a:defRPr>
            </a:pPr>
            <a:r>
              <a:rPr sz="1500" b="0">
                <a:solidFill>
                  <a:srgbClr val="0F172A"/>
                </a:solidFill>
                <a:latin typeface="Segoe UI"/>
              </a:rPr>
              <a:t>• Reportar accuracy de las dos etapas (frozen y unfreeze).</a:t>
            </a:r>
          </a:p>
          <a:p>
            <a:pPr>
              <a:spcAft>
                <a:spcPts val="800"/>
              </a:spcAft>
              <a:defRPr sz="1500" b="0">
                <a:solidFill>
                  <a:srgbClr val="0F172A"/>
                </a:solidFill>
                <a:latin typeface="Segoe UI"/>
              </a:defRPr>
            </a:pPr>
            <a:r>
              <a:rPr sz="1500" b="0">
                <a:solidFill>
                  <a:srgbClr val="0F172A"/>
                </a:solidFill>
                <a:latin typeface="Segoe UI"/>
              </a:rPr>
              <a:t>• Comparar contra entrenar desde cero.</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113</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113 — Optimizadores: Momentum, Nesterov, AdaGrad, RMSProp, Adam, AdamW (+ Lion, Sophia)</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113 — Optimizadores: Momentum, Nesterov, AdaGrad, RMSProp, Adam, AdamW (+ Lion, Sophia)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11 § Faster Optimizers + papers Lion (Chen et al. 2023), Sophia (Liu et al. 2023).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Conocer la evolución de los optimizadores —SGD → Momentum → Nesterov → AdaGrad → RMSProp → Adam → AdamW— entendiendo qué problema resuelve cada uno. Aplicar los optimizadores 2023+ (Lion, Sophia) que están reemplazando a Adam en LLMs grandes por mejor performance y memoria. Saber elegir según contexto (Adam para casi todo, SGD+momentum para visión clásica, Lion para LLMs).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Explicar la fórmula de cada uno: SGD (w ← w - η·g), Momentum (acumulación), Nesterov (lookahead), Adam (mom 1er + 2do orden).</a:t>
            </a:r>
          </a:p>
          <a:p>
            <a:pPr>
              <a:spcAft>
                <a:spcPts val="800"/>
              </a:spcAft>
              <a:defRPr sz="1400" b="0">
                <a:solidFill>
                  <a:srgbClr val="0F172A"/>
                </a:solidFill>
                <a:latin typeface="Segoe UI"/>
              </a:defRPr>
            </a:pPr>
            <a:r>
              <a:rPr sz="1400" b="0">
                <a:solidFill>
                  <a:srgbClr val="0F172A"/>
                </a:solidFill>
                <a:latin typeface="Segoe UI"/>
              </a:rPr>
              <a:t>• Diferenciar Adam vs AdamW — la corrección de weight decay que Loshchilov &amp; Hutter (2019) demostraron esencial.</a:t>
            </a:r>
          </a:p>
          <a:p>
            <a:pPr>
              <a:spcAft>
                <a:spcPts val="800"/>
              </a:spcAft>
              <a:defRPr sz="1400" b="0">
                <a:solidFill>
                  <a:srgbClr val="0F172A"/>
                </a:solidFill>
                <a:latin typeface="Segoe UI"/>
              </a:defRPr>
            </a:pPr>
            <a:r>
              <a:rPr sz="1400" b="0">
                <a:solidFill>
                  <a:srgbClr val="0F172A"/>
                </a:solidFill>
                <a:latin typeface="Segoe UI"/>
              </a:rPr>
              <a:t>• Usar Lion (tf.keras.optimizers.Lion en Keras 3+) con LR 3-10× más bajo que Adam.</a:t>
            </a:r>
          </a:p>
          <a:p>
            <a:pPr>
              <a:spcAft>
                <a:spcPts val="800"/>
              </a:spcAft>
              <a:defRPr sz="1400" b="0">
                <a:solidFill>
                  <a:srgbClr val="0F172A"/>
                </a:solidFill>
                <a:latin typeface="Segoe UI"/>
              </a:defRPr>
            </a:pPr>
            <a:r>
              <a:rPr sz="1400" b="0">
                <a:solidFill>
                  <a:srgbClr val="0F172A"/>
                </a:solidFill>
                <a:latin typeface="Segoe UI"/>
              </a:rPr>
              <a:t>• Reconocer cuándo SGD+Momentum supera a Adam: visión clásica con datasets grandes (ImageNet), donde el modelo final generaliza mejor.</a:t>
            </a:r>
          </a:p>
          <a:p>
            <a:pPr>
              <a:spcAft>
                <a:spcPts val="800"/>
              </a:spcAft>
              <a:defRPr sz="1400" b="0">
                <a:solidFill>
                  <a:srgbClr val="0F172A"/>
                </a:solidFill>
                <a:latin typeface="Segoe UI"/>
              </a:defRPr>
            </a:pPr>
            <a:r>
              <a:rPr sz="1400" b="0">
                <a:solidFill>
                  <a:srgbClr val="0F172A"/>
                </a:solidFill>
                <a:latin typeface="Segoe UI"/>
              </a:rPr>
              <a:t>• Inspeccionar y entender los hiperparámetros beta_1, beta_2, epsilon, weight_decay.</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113 — Optimizadores: Momentum, Nesterov, AdaGrad, RMSProp, Adam, AdamW (+ Lion, Sophia)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SGD vanilla y por qué es lento en cañones (zigzaguea).</a:t>
            </a:r>
          </a:p>
          <a:p>
            <a:pPr>
              <a:spcAft>
                <a:spcPts val="1000"/>
              </a:spcAft>
              <a:defRPr sz="1600" b="0">
                <a:solidFill>
                  <a:srgbClr val="0F172A"/>
                </a:solidFill>
                <a:latin typeface="Segoe UI"/>
              </a:defRPr>
            </a:pPr>
            <a:r>
              <a:rPr sz="1600" b="0">
                <a:solidFill>
                  <a:srgbClr val="0F172A"/>
                </a:solidFill>
                <a:latin typeface="Segoe UI"/>
              </a:rPr>
              <a:t>• Momentum (Polyak 1964): acelera en direcciones consistentes.</a:t>
            </a:r>
          </a:p>
          <a:p>
            <a:pPr>
              <a:spcAft>
                <a:spcPts val="1000"/>
              </a:spcAft>
              <a:defRPr sz="1600" b="0">
                <a:solidFill>
                  <a:srgbClr val="0F172A"/>
                </a:solidFill>
                <a:latin typeface="Segoe UI"/>
              </a:defRPr>
            </a:pPr>
            <a:r>
              <a:rPr sz="1600" b="0">
                <a:solidFill>
                  <a:srgbClr val="0F172A"/>
                </a:solidFill>
                <a:latin typeface="Segoe UI"/>
              </a:rPr>
              <a:t>• Nesterov (1983): "miro hacia adelante" antes de calcular gradiente.</a:t>
            </a:r>
          </a:p>
          <a:p>
            <a:pPr>
              <a:spcAft>
                <a:spcPts val="1000"/>
              </a:spcAft>
              <a:defRPr sz="1600" b="0">
                <a:solidFill>
                  <a:srgbClr val="0F172A"/>
                </a:solidFill>
                <a:latin typeface="Segoe UI"/>
              </a:defRPr>
            </a:pPr>
            <a:r>
              <a:rPr sz="1600" b="0">
                <a:solidFill>
                  <a:srgbClr val="0F172A"/>
                </a:solidFill>
                <a:latin typeface="Segoe UI"/>
              </a:rPr>
              <a:t>• AdaGrad: tasa adaptativa por parámetro; bueno para sparse data, malo para LR que decae a 0.</a:t>
            </a:r>
          </a:p>
          <a:p>
            <a:pPr>
              <a:spcAft>
                <a:spcPts val="1000"/>
              </a:spcAft>
              <a:defRPr sz="1600" b="0">
                <a:solidFill>
                  <a:srgbClr val="0F172A"/>
                </a:solidFill>
                <a:latin typeface="Segoe UI"/>
              </a:defRPr>
            </a:pPr>
            <a:r>
              <a:rPr sz="1600" b="0">
                <a:solidFill>
                  <a:srgbClr val="0F172A"/>
                </a:solidFill>
                <a:latin typeface="Segoe UI"/>
              </a:rPr>
              <a:t>• RMSProp (Hinton, sin publicar): suaviza AdaGrad con EMA.</a:t>
            </a:r>
          </a:p>
          <a:p>
            <a:pPr>
              <a:spcAft>
                <a:spcPts val="1000"/>
              </a:spcAft>
              <a:defRPr sz="1600" b="0">
                <a:solidFill>
                  <a:srgbClr val="0F172A"/>
                </a:solidFill>
                <a:latin typeface="Segoe UI"/>
              </a:defRPr>
            </a:pPr>
            <a:r>
              <a:rPr sz="1600" b="0">
                <a:solidFill>
                  <a:srgbClr val="0F172A"/>
                </a:solidFill>
                <a:latin typeface="Segoe UI"/>
              </a:rPr>
              <a:t>• Adam (Kingma &amp; Ba 2014): Momentum + RMSProp = caballito industrial.</a:t>
            </a:r>
          </a:p>
          <a:p>
            <a:pPr>
              <a:spcAft>
                <a:spcPts val="1000"/>
              </a:spcAft>
              <a:defRPr sz="1600" b="0">
                <a:solidFill>
                  <a:srgbClr val="0F172A"/>
                </a:solidFill>
                <a:latin typeface="Segoe UI"/>
              </a:defRPr>
            </a:pPr>
            <a:r>
              <a:rPr sz="1600" b="0">
                <a:solidFill>
                  <a:srgbClr val="0F172A"/>
                </a:solidFill>
                <a:latin typeface="Segoe UI"/>
              </a:rPr>
              <a:t>• AdamW (Loshchilov &amp; Hutter 2019): weight decay separado del gradiente.</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113 — Optimizadores: Momentum, Nesterov, AdaGrad, RMSProp, Adam, AdamW (+ Lion, Sophia)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113 — Optimizadores: Momentum, Nesterov, AdaGrad, RMSProp, Adam, AdamW (+ Lion, Sophia)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Comparar 5 optimizadores: SGD(0.01), SGD+Momentum(0.9), Adam(1e-3), AdamW(1e-3, wd=1e-2), Lion(1e-4, wd=0.1).</a:t>
            </a:r>
          </a:p>
          <a:p>
            <a:pPr>
              <a:spcAft>
                <a:spcPts val="800"/>
              </a:spcAft>
              <a:defRPr sz="1400" b="0">
                <a:solidFill>
                  <a:srgbClr val="0F172A"/>
                </a:solidFill>
                <a:latin typeface="Segoe UI"/>
              </a:defRPr>
            </a:pPr>
            <a:r>
              <a:rPr sz="1400" b="0">
                <a:solidFill>
                  <a:srgbClr val="0F172A"/>
                </a:solidFill>
                <a:latin typeface="Segoe UI"/>
              </a:rPr>
              <a:t>• Tuning del LR: para Adam y Lion, hacer un sweep de LR ∈ [1e-5, 1e-2] log.</a:t>
            </a:r>
          </a:p>
          <a:p>
            <a:pPr>
              <a:spcAft>
                <a:spcPts val="800"/>
              </a:spcAft>
              <a:defRPr sz="1400" b="0">
                <a:solidFill>
                  <a:srgbClr val="0F172A"/>
                </a:solidFill>
                <a:latin typeface="Segoe UI"/>
              </a:defRPr>
            </a:pPr>
            <a:r>
              <a:rPr sz="1400" b="0">
                <a:solidFill>
                  <a:srgbClr val="0F172A"/>
                </a:solidFill>
                <a:latin typeface="Segoe UI"/>
              </a:rPr>
              <a:t>• AdamW vs Adam con L2: comparar Adam + keras.regularizers.L2(1e-2) en cada capa vs AdamW con weight_decay=1e-2.</a:t>
            </a:r>
          </a:p>
          <a:p>
            <a:pPr>
              <a:spcAft>
                <a:spcPts val="800"/>
              </a:spcAft>
              <a:defRPr sz="1400" b="0">
                <a:solidFill>
                  <a:srgbClr val="0F172A"/>
                </a:solidFill>
                <a:latin typeface="Segoe UI"/>
              </a:defRPr>
            </a:pPr>
            <a:r>
              <a:rPr sz="1400" b="0">
                <a:solidFill>
                  <a:srgbClr val="0F172A"/>
                </a:solidFill>
                <a:latin typeface="Segoe UI"/>
              </a:rPr>
              <a:t>• Inspección de buffer: imprimir optimizer.variables.</a:t>
            </a:r>
          </a:p>
          <a:p>
            <a:pPr>
              <a:spcAft>
                <a:spcPts val="800"/>
              </a:spcAft>
              <a:defRPr sz="1400" b="0">
                <a:solidFill>
                  <a:srgbClr val="0F172A"/>
                </a:solidFill>
                <a:latin typeface="Segoe UI"/>
              </a:defRPr>
            </a:pPr>
            <a:r>
              <a:rPr sz="1400" b="0">
                <a:solidFill>
                  <a:srgbClr val="0F172A"/>
                </a:solidFill>
                <a:latin typeface="Segoe UI"/>
              </a:rPr>
              <a:t>• LR alto + Momentum: SGD con LR=0.1 explota; SGD+Momentum(0.9) con LR=0.1 puede funcionar.</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Encontrar el LR óptimo para 3 optimizadores: SGD, AdamW, Lion (sweep de 5 valores cada uno).</a:t>
            </a:r>
          </a:p>
          <a:p>
            <a:pPr>
              <a:spcAft>
                <a:spcPts val="800"/>
              </a:spcAft>
              <a:defRPr sz="1500" b="0">
                <a:solidFill>
                  <a:srgbClr val="0F172A"/>
                </a:solidFill>
                <a:latin typeface="Segoe UI"/>
              </a:defRPr>
            </a:pPr>
            <a:r>
              <a:rPr sz="1500" b="0">
                <a:solidFill>
                  <a:srgbClr val="0F172A"/>
                </a:solidFill>
                <a:latin typeface="Segoe UI"/>
              </a:rPr>
              <a:t>• Con el LR óptimo, entrenar 30 épocas y reportar val_accuracy.</a:t>
            </a:r>
          </a:p>
          <a:p>
            <a:pPr>
              <a:spcAft>
                <a:spcPts val="800"/>
              </a:spcAft>
              <a:defRPr sz="1500" b="0">
                <a:solidFill>
                  <a:srgbClr val="0F172A"/>
                </a:solidFill>
                <a:latin typeface="Segoe UI"/>
              </a:defRPr>
            </a:pPr>
            <a:r>
              <a:rPr sz="1500" b="0">
                <a:solidFill>
                  <a:srgbClr val="0F172A"/>
                </a:solidFill>
                <a:latin typeface="Segoe UI"/>
              </a:rPr>
              <a:t>• Comparar wall time y memoria.</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114</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114 — Optimizadores modernos: Lion, Sophia, Schedule-Free</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114 — Optimizadores modernos: Lion, Sophia, Schedule-Free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Chen et al. (2023) Lion + Liu et al. (2023) Sophia + Defazio et al. (2024) Schedule-Free.  Duración estimada: 75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Conocer la nueva generación de optimizadores 2023-2024 que está reemplazando a AdamW en LLM training a escala: Lion (Google, signo del gradiente), Sophia (Stanford, segundo orden aproximado), Schedule-Free (Meta, sin LR scheduling). Saber cuándo justifican el cambio.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Lion con LR 3-10× más chico que AdamW y weight_decay 3-10× más grande.</a:t>
            </a:r>
          </a:p>
          <a:p>
            <a:pPr>
              <a:spcAft>
                <a:spcPts val="800"/>
              </a:spcAft>
              <a:defRPr sz="1400" b="0">
                <a:solidFill>
                  <a:srgbClr val="0F172A"/>
                </a:solidFill>
                <a:latin typeface="Segoe UI"/>
              </a:defRPr>
            </a:pPr>
            <a:r>
              <a:rPr sz="1400" b="0">
                <a:solidFill>
                  <a:srgbClr val="0F172A"/>
                </a:solidFill>
                <a:latin typeface="Segoe UI"/>
              </a:rPr>
              <a:t>• Aplicar Sophia con estimación diagonal del Hessiano (Hutchinson sampling).</a:t>
            </a:r>
          </a:p>
          <a:p>
            <a:pPr>
              <a:spcAft>
                <a:spcPts val="800"/>
              </a:spcAft>
              <a:defRPr sz="1400" b="0">
                <a:solidFill>
                  <a:srgbClr val="0F172A"/>
                </a:solidFill>
                <a:latin typeface="Segoe UI"/>
              </a:defRPr>
            </a:pPr>
            <a:r>
              <a:rPr sz="1400" b="0">
                <a:solidFill>
                  <a:srgbClr val="0F172A"/>
                </a:solidFill>
                <a:latin typeface="Segoe UI"/>
              </a:rPr>
              <a:t>• Aplicar Schedule-Free (schedulefree.AdamWScheduleFree) sin warmup/cosine.</a:t>
            </a:r>
          </a:p>
          <a:p>
            <a:pPr>
              <a:spcAft>
                <a:spcPts val="800"/>
              </a:spcAft>
              <a:defRPr sz="1400" b="0">
                <a:solidFill>
                  <a:srgbClr val="0F172A"/>
                </a:solidFill>
                <a:latin typeface="Segoe UI"/>
              </a:defRPr>
            </a:pPr>
            <a:r>
              <a:rPr sz="1400" b="0">
                <a:solidFill>
                  <a:srgbClr val="0F172A"/>
                </a:solidFill>
                <a:latin typeface="Segoe UI"/>
              </a:rPr>
              <a:t>• Comparar memoria, velocidad y calidad final.</a:t>
            </a:r>
          </a:p>
          <a:p>
            <a:pPr>
              <a:spcAft>
                <a:spcPts val="800"/>
              </a:spcAft>
              <a:defRPr sz="1400" b="0">
                <a:solidFill>
                  <a:srgbClr val="0F172A"/>
                </a:solidFill>
                <a:latin typeface="Segoe UI"/>
              </a:defRPr>
            </a:pPr>
            <a:r>
              <a:rPr sz="1400" b="0">
                <a:solidFill>
                  <a:srgbClr val="0F172A"/>
                </a:solidFill>
                <a:latin typeface="Segoe UI"/>
              </a:rPr>
              <a:t>• Reconocer cuándo Lion supera AdamW (modelos grandes, ViT, CLIP) y cuándo no.</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100</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100 — Perceptrón, MLP y backpropagation</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114 — Optimizadores modernos: Lion, Sophia, Schedule-Free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Lion: update = sign(β·m + (1-β)·g). 1 buffer en lugar de 2.</a:t>
            </a:r>
          </a:p>
          <a:p>
            <a:pPr>
              <a:spcAft>
                <a:spcPts val="1000"/>
              </a:spcAft>
              <a:defRPr sz="1600" b="0">
                <a:solidFill>
                  <a:srgbClr val="0F172A"/>
                </a:solidFill>
                <a:latin typeface="Segoe UI"/>
              </a:defRPr>
            </a:pPr>
            <a:r>
              <a:rPr sz="1600" b="0">
                <a:solidFill>
                  <a:srgbClr val="0F172A"/>
                </a:solidFill>
                <a:latin typeface="Segoe UI"/>
              </a:rPr>
              <a:t>• Sophia: pre-condicionador diagonal del Hessiano vía Hutchinson.</a:t>
            </a:r>
          </a:p>
          <a:p>
            <a:pPr>
              <a:spcAft>
                <a:spcPts val="1000"/>
              </a:spcAft>
              <a:defRPr sz="1600" b="0">
                <a:solidFill>
                  <a:srgbClr val="0F172A"/>
                </a:solidFill>
                <a:latin typeface="Segoe UI"/>
              </a:defRPr>
            </a:pPr>
            <a:r>
              <a:rPr sz="1600" b="0">
                <a:solidFill>
                  <a:srgbClr val="0F172A"/>
                </a:solidFill>
                <a:latin typeface="Segoe UI"/>
              </a:rPr>
              <a:t>• Schedule-Free: aprende sin schedule explícito, sin warmup.</a:t>
            </a:r>
          </a:p>
          <a:p>
            <a:pPr>
              <a:spcAft>
                <a:spcPts val="1000"/>
              </a:spcAft>
              <a:defRPr sz="1600" b="0">
                <a:solidFill>
                  <a:srgbClr val="0F172A"/>
                </a:solidFill>
                <a:latin typeface="Segoe UI"/>
              </a:defRPr>
            </a:pPr>
            <a:r>
              <a:rPr sz="1600" b="0">
                <a:solidFill>
                  <a:srgbClr val="0F172A"/>
                </a:solidFill>
                <a:latin typeface="Segoe UI"/>
              </a:rPr>
              <a:t>• Memory: Lion ahorra 50 % vs AdamW.</a:t>
            </a:r>
          </a:p>
          <a:p>
            <a:pPr>
              <a:spcAft>
                <a:spcPts val="1000"/>
              </a:spcAft>
              <a:defRPr sz="1600" b="0">
                <a:solidFill>
                  <a:srgbClr val="0F172A"/>
                </a:solidFill>
                <a:latin typeface="Segoe UI"/>
              </a:defRPr>
            </a:pPr>
            <a:r>
              <a:rPr sz="1600" b="0">
                <a:solidFill>
                  <a:srgbClr val="0F172A"/>
                </a:solidFill>
                <a:latin typeface="Segoe UI"/>
              </a:rPr>
              <a:t>• Trade-off: Lion + LR alto explota fácilmente.</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114 — Optimizadores modernos: Lion, Sophia, Schedule-Free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Lion (Google, 2023) = sign-based update, sin momentum de 2do orden. Sophia (Stanford, 2023) = aproximación diagonal del Hessian. Comparamos contra Adam manual sobre Rosenbrock.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import matplotlib.pyplot as plt</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np.random.seed(42)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 Rosenbrock: f(x,y) = (1-x)^2 + 100*(y-x^2)^2; mínimo en (1, 1)</a:t>
            </a:r>
          </a:p>
          <a:p>
            <a:pPr>
              <a:defRPr sz="1200" b="0">
                <a:solidFill>
                  <a:srgbClr val="F8FAFC"/>
                </a:solidFill>
                <a:latin typeface="Courier New"/>
              </a:defRPr>
            </a:pPr>
            <a:r>
              <a:rPr sz="1200" b="0">
                <a:solidFill>
                  <a:srgbClr val="F8FAFC"/>
                </a:solidFill>
                <a:latin typeface="Courier New"/>
              </a:rPr>
              <a:t>def rosen(w):</a:t>
            </a:r>
          </a:p>
          <a:p>
            <a:pPr>
              <a:defRPr sz="1200" b="0">
                <a:solidFill>
                  <a:srgbClr val="F8FAFC"/>
                </a:solidFill>
                <a:latin typeface="Courier New"/>
              </a:defRPr>
            </a:pPr>
            <a:r>
              <a:rPr sz="1200" b="0">
                <a:solidFill>
                  <a:srgbClr val="F8FAFC"/>
                </a:solidFill>
                <a:latin typeface="Courier New"/>
              </a:rPr>
              <a:t>    x, y = w</a:t>
            </a:r>
          </a:p>
          <a:p>
            <a:pPr>
              <a:defRPr sz="1200" b="0">
                <a:solidFill>
                  <a:srgbClr val="F8FAFC"/>
                </a:solidFill>
                <a:latin typeface="Courier New"/>
              </a:defRPr>
            </a:pPr>
            <a:r>
              <a:rPr sz="1200" b="0">
                <a:solidFill>
                  <a:srgbClr val="F8FAFC"/>
                </a:solidFill>
                <a:latin typeface="Courier New"/>
              </a:rPr>
              <a:t>    return (1 - x)**2 + 100 * (y - x**2)**2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def rosen_grad(w):</a:t>
            </a:r>
          </a:p>
          <a:p>
            <a:pPr>
              <a:defRPr sz="1200" b="0">
                <a:solidFill>
                  <a:srgbClr val="F8FAFC"/>
                </a:solidFill>
                <a:latin typeface="Courier New"/>
              </a:defRPr>
            </a:pPr>
            <a:r>
              <a:rPr sz="1200" b="0">
                <a:solidFill>
                  <a:srgbClr val="F8FAFC"/>
                </a:solidFill>
                <a:latin typeface="Courier New"/>
              </a:rPr>
              <a:t>    x, y = w</a:t>
            </a:r>
          </a:p>
          <a:p>
            <a:pPr>
              <a:defRPr sz="1200" b="0">
                <a:solidFill>
                  <a:srgbClr val="F8FAFC"/>
                </a:solidFill>
                <a:latin typeface="Courier New"/>
              </a:defRPr>
            </a:pPr>
            <a:r>
              <a:rPr sz="1200" b="0">
                <a:solidFill>
                  <a:srgbClr val="F8FAFC"/>
                </a:solidFill>
                <a:latin typeface="Courier New"/>
              </a:rPr>
              <a:t>    dx = -2*(1 - x) - 400*x*(y - x**2)</a:t>
            </a:r>
          </a:p>
          <a:p>
            <a:pPr>
              <a:defRPr sz="1200" b="0">
                <a:solidFill>
                  <a:srgbClr val="F8FAFC"/>
                </a:solidFill>
                <a:latin typeface="Courier New"/>
              </a:defRPr>
            </a:pPr>
            <a:r>
              <a:rPr sz="1200" b="0">
                <a:solidFill>
                  <a:srgbClr val="F8FAFC"/>
                </a:solidFill>
                <a:latin typeface="Courier New"/>
              </a:rPr>
              <a:t>    dy = 200*(y - x**2)</a:t>
            </a:r>
          </a:p>
          <a:p>
            <a:pPr>
              <a:defRPr sz="1200" b="0">
                <a:solidFill>
                  <a:srgbClr val="F8FAFC"/>
                </a:solidFill>
                <a:latin typeface="Courier New"/>
              </a:defRPr>
            </a:pPr>
            <a:r>
              <a:rPr sz="1200" b="0">
                <a:solidFill>
                  <a:srgbClr val="F8FAFC"/>
                </a:solidFill>
                <a:latin typeface="Courier New"/>
              </a:rPr>
              <a:t>    return np.array([dx, dy])</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114 — Optimizadores modernos: Lion, Sophia, Schedule-Free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AdamW baseline: ViT-Tiny en CIFAR-10.</a:t>
            </a:r>
          </a:p>
          <a:p>
            <a:pPr>
              <a:spcAft>
                <a:spcPts val="800"/>
              </a:spcAft>
              <a:defRPr sz="1400" b="0">
                <a:solidFill>
                  <a:srgbClr val="0F172A"/>
                </a:solidFill>
                <a:latin typeface="Segoe UI"/>
              </a:defRPr>
            </a:pPr>
            <a:r>
              <a:rPr sz="1400" b="0">
                <a:solidFill>
                  <a:srgbClr val="0F172A"/>
                </a:solidFill>
                <a:latin typeface="Segoe UI"/>
              </a:rPr>
              <a:t>• Lion: misma red, LR=1e-4, wd=0.5.</a:t>
            </a:r>
          </a:p>
          <a:p>
            <a:pPr>
              <a:spcAft>
                <a:spcPts val="800"/>
              </a:spcAft>
              <a:defRPr sz="1400" b="0">
                <a:solidFill>
                  <a:srgbClr val="0F172A"/>
                </a:solidFill>
                <a:latin typeface="Segoe UI"/>
              </a:defRPr>
            </a:pPr>
            <a:r>
              <a:rPr sz="1400" b="0">
                <a:solidFill>
                  <a:srgbClr val="0F172A"/>
                </a:solidFill>
                <a:latin typeface="Segoe UI"/>
              </a:rPr>
              <a:t>• Sophia: con Hutchinson cada 10 steps.</a:t>
            </a:r>
          </a:p>
          <a:p>
            <a:pPr>
              <a:spcAft>
                <a:spcPts val="800"/>
              </a:spcAft>
              <a:defRPr sz="1400" b="0">
                <a:solidFill>
                  <a:srgbClr val="0F172A"/>
                </a:solidFill>
                <a:latin typeface="Segoe UI"/>
              </a:defRPr>
            </a:pPr>
            <a:r>
              <a:rPr sz="1400" b="0">
                <a:solidFill>
                  <a:srgbClr val="0F172A"/>
                </a:solidFill>
                <a:latin typeface="Segoe UI"/>
              </a:rPr>
              <a:t>• Schedule-Free: AdamWScheduleFree(lr=1e-3, warmup_steps=500).</a:t>
            </a:r>
          </a:p>
          <a:p>
            <a:pPr>
              <a:spcAft>
                <a:spcPts val="800"/>
              </a:spcAft>
              <a:defRPr sz="1400" b="0">
                <a:solidFill>
                  <a:srgbClr val="0F172A"/>
                </a:solidFill>
                <a:latin typeface="Segoe UI"/>
              </a:defRPr>
            </a:pPr>
            <a:r>
              <a:rPr sz="1400" b="0">
                <a:solidFill>
                  <a:srgbClr val="0F172A"/>
                </a:solidFill>
                <a:latin typeface="Segoe UI"/>
              </a:rPr>
              <a:t>• Memory: para modelo grande, medir VRAM con cada uno.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AdamW (baseline).</a:t>
            </a:r>
          </a:p>
          <a:p>
            <a:pPr>
              <a:spcAft>
                <a:spcPts val="800"/>
              </a:spcAft>
              <a:defRPr sz="1500" b="0">
                <a:solidFill>
                  <a:srgbClr val="0F172A"/>
                </a:solidFill>
                <a:latin typeface="Segoe UI"/>
              </a:defRPr>
            </a:pPr>
            <a:r>
              <a:rPr sz="1500" b="0">
                <a:solidFill>
                  <a:srgbClr val="0F172A"/>
                </a:solidFill>
                <a:latin typeface="Segoe UI"/>
              </a:rPr>
              <a:t>• Lion.</a:t>
            </a:r>
          </a:p>
          <a:p>
            <a:pPr>
              <a:spcAft>
                <a:spcPts val="800"/>
              </a:spcAft>
              <a:defRPr sz="1500" b="0">
                <a:solidFill>
                  <a:srgbClr val="0F172A"/>
                </a:solidFill>
                <a:latin typeface="Segoe UI"/>
              </a:defRPr>
            </a:pPr>
            <a:r>
              <a:rPr sz="1500" b="0">
                <a:solidFill>
                  <a:srgbClr val="0F172A"/>
                </a:solidFill>
                <a:latin typeface="Segoe UI"/>
              </a:rPr>
              <a:t>• Sophia.</a:t>
            </a:r>
          </a:p>
          <a:p>
            <a:pPr>
              <a:spcAft>
                <a:spcPts val="800"/>
              </a:spcAft>
              <a:defRPr sz="1500" b="0">
                <a:solidFill>
                  <a:srgbClr val="0F172A"/>
                </a:solidFill>
                <a:latin typeface="Segoe UI"/>
              </a:defRPr>
            </a:pPr>
            <a:r>
              <a:rPr sz="1500" b="0">
                <a:solidFill>
                  <a:srgbClr val="0F172A"/>
                </a:solidFill>
                <a:latin typeface="Segoe UI"/>
              </a:rPr>
              <a:t>• Schedule-Free AdamW.</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115</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115 — Learning rate scheduling</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115 — Learning rate scheduling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11 § Learning Rate Scheduling.  Duración estimada: 60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Saber variar el LR durante el entrenamiento —no dejarlo fijo— porque ningún LR es óptimo en todas las fases. Aplicar las 4 estrategias estándar: step decay, exponential decay, cosine annealing (default moderno), y warmup + decay (estándar en Transformers).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Configurar keras.optimizers.schedules.CosineDecay y pasarlo como learning_rate= al optimizer.</a:t>
            </a:r>
          </a:p>
          <a:p>
            <a:pPr>
              <a:spcAft>
                <a:spcPts val="800"/>
              </a:spcAft>
              <a:defRPr sz="1400" b="0">
                <a:solidFill>
                  <a:srgbClr val="0F172A"/>
                </a:solidFill>
                <a:latin typeface="Segoe UI"/>
              </a:defRPr>
            </a:pPr>
            <a:r>
              <a:rPr sz="1400" b="0">
                <a:solidFill>
                  <a:srgbClr val="0F172A"/>
                </a:solidFill>
                <a:latin typeface="Segoe UI"/>
              </a:rPr>
              <a:t>• Diferenciar ExponentialDecay, PiecewiseConstantDecay y CosineDecayRestarts.</a:t>
            </a:r>
          </a:p>
          <a:p>
            <a:pPr>
              <a:spcAft>
                <a:spcPts val="800"/>
              </a:spcAft>
              <a:defRPr sz="1400" b="0">
                <a:solidFill>
                  <a:srgbClr val="0F172A"/>
                </a:solidFill>
                <a:latin typeface="Segoe UI"/>
              </a:defRPr>
            </a:pPr>
            <a:r>
              <a:rPr sz="1400" b="0">
                <a:solidFill>
                  <a:srgbClr val="0F172A"/>
                </a:solidFill>
                <a:latin typeface="Segoe UI"/>
              </a:rPr>
              <a:t>• Implementar warmup lineal + cosine — receta default en BERT/GPT.</a:t>
            </a:r>
          </a:p>
          <a:p>
            <a:pPr>
              <a:spcAft>
                <a:spcPts val="800"/>
              </a:spcAft>
              <a:defRPr sz="1400" b="0">
                <a:solidFill>
                  <a:srgbClr val="0F172A"/>
                </a:solidFill>
                <a:latin typeface="Segoe UI"/>
              </a:defRPr>
            </a:pPr>
            <a:r>
              <a:rPr sz="1400" b="0">
                <a:solidFill>
                  <a:srgbClr val="0F172A"/>
                </a:solidFill>
                <a:latin typeface="Segoe UI"/>
              </a:rPr>
              <a:t>• Usar ReduceLROnPlateau (reactivo) vs schedule (proactivo).</a:t>
            </a:r>
          </a:p>
          <a:p>
            <a:pPr>
              <a:spcAft>
                <a:spcPts val="800"/>
              </a:spcAft>
              <a:defRPr sz="1400" b="0">
                <a:solidFill>
                  <a:srgbClr val="0F172A"/>
                </a:solidFill>
                <a:latin typeface="Segoe UI"/>
              </a:defRPr>
            </a:pPr>
            <a:r>
              <a:rPr sz="1400" b="0">
                <a:solidFill>
                  <a:srgbClr val="0F172A"/>
                </a:solidFill>
                <a:latin typeface="Segoe UI"/>
              </a:rPr>
              <a:t>• Graficar la curva de LR a lo largo del entrenamiento para verificar.</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115 — Learning rate scheduling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LR fijo: arrancás bien, terminás demasiado alto para refinar.</a:t>
            </a:r>
          </a:p>
          <a:p>
            <a:pPr>
              <a:spcAft>
                <a:spcPts val="1000"/>
              </a:spcAft>
              <a:defRPr sz="1600" b="0">
                <a:solidFill>
                  <a:srgbClr val="0F172A"/>
                </a:solidFill>
                <a:latin typeface="Segoe UI"/>
              </a:defRPr>
            </a:pPr>
            <a:r>
              <a:rPr sz="1600" b="0">
                <a:solidFill>
                  <a:srgbClr val="0F172A"/>
                </a:solidFill>
                <a:latin typeface="Segoe UI"/>
              </a:rPr>
              <a:t>• Step decay: cortar LR cada N épocas. Simple, anticuado.</a:t>
            </a:r>
          </a:p>
          <a:p>
            <a:pPr>
              <a:spcAft>
                <a:spcPts val="1000"/>
              </a:spcAft>
              <a:defRPr sz="1600" b="0">
                <a:solidFill>
                  <a:srgbClr val="0F172A"/>
                </a:solidFill>
                <a:latin typeface="Segoe UI"/>
              </a:defRPr>
            </a:pPr>
            <a:r>
              <a:rPr sz="1600" b="0">
                <a:solidFill>
                  <a:srgbClr val="0F172A"/>
                </a:solidFill>
                <a:latin typeface="Segoe UI"/>
              </a:rPr>
              <a:t>• Exponential decay: lr = lr_0 · γ^t.</a:t>
            </a:r>
          </a:p>
          <a:p>
            <a:pPr>
              <a:spcAft>
                <a:spcPts val="1000"/>
              </a:spcAft>
              <a:defRPr sz="1600" b="0">
                <a:solidFill>
                  <a:srgbClr val="0F172A"/>
                </a:solidFill>
                <a:latin typeface="Segoe UI"/>
              </a:defRPr>
            </a:pPr>
            <a:r>
              <a:rPr sz="1600" b="0">
                <a:solidFill>
                  <a:srgbClr val="0F172A"/>
                </a:solidFill>
                <a:latin typeface="Segoe UI"/>
              </a:rPr>
              <a:t>• Cosine annealing (Loshchilov &amp; Hutter 2017): lr = 0.5·lr_0·(1 + cos(πt/T)).</a:t>
            </a:r>
          </a:p>
          <a:p>
            <a:pPr>
              <a:spcAft>
                <a:spcPts val="1000"/>
              </a:spcAft>
              <a:defRPr sz="1600" b="0">
                <a:solidFill>
                  <a:srgbClr val="0F172A"/>
                </a:solidFill>
                <a:latin typeface="Segoe UI"/>
              </a:defRPr>
            </a:pPr>
            <a:r>
              <a:rPr sz="1600" b="0">
                <a:solidFill>
                  <a:srgbClr val="0F172A"/>
                </a:solidFill>
                <a:latin typeface="Segoe UI"/>
              </a:rPr>
              <a:t>• Warmup: empezar bajo y subir linealmente las primeras X steps. Esencial en Transformers.</a:t>
            </a:r>
          </a:p>
          <a:p>
            <a:pPr>
              <a:spcAft>
                <a:spcPts val="1000"/>
              </a:spcAft>
              <a:defRPr sz="1600" b="0">
                <a:solidFill>
                  <a:srgbClr val="0F172A"/>
                </a:solidFill>
                <a:latin typeface="Segoe UI"/>
              </a:defRPr>
            </a:pPr>
            <a:r>
              <a:rPr sz="1600" b="0">
                <a:solidFill>
                  <a:srgbClr val="0F172A"/>
                </a:solidFill>
                <a:latin typeface="Segoe UI"/>
              </a:rPr>
              <a:t>• One-cycle policy (Smith 2018): warmup + cosine descent + tail decay.</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115 — Learning rate scheduling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115 — Learning rate scheduling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Schedule básica: lr = CosineDecay(initial_learning_rate=1e-3, decay_steps=10_000); Adam(learning_rate=lr).</a:t>
            </a:r>
          </a:p>
          <a:p>
            <a:pPr>
              <a:spcAft>
                <a:spcPts val="800"/>
              </a:spcAft>
              <a:defRPr sz="1400" b="0">
                <a:solidFill>
                  <a:srgbClr val="0F172A"/>
                </a:solidFill>
                <a:latin typeface="Segoe UI"/>
              </a:defRPr>
            </a:pPr>
            <a:r>
              <a:rPr sz="1400" b="0">
                <a:solidFill>
                  <a:srgbClr val="0F172A"/>
                </a:solidFill>
                <a:latin typeface="Segoe UI"/>
              </a:rPr>
              <a:t>• Visualizar el LR: para una schedule, evaluarla en steps 0, 100, 1000, 5000, 10000 y graficar.</a:t>
            </a:r>
          </a:p>
          <a:p>
            <a:pPr>
              <a:spcAft>
                <a:spcPts val="800"/>
              </a:spcAft>
              <a:defRPr sz="1400" b="0">
                <a:solidFill>
                  <a:srgbClr val="0F172A"/>
                </a:solidFill>
                <a:latin typeface="Segoe UI"/>
              </a:defRPr>
            </a:pPr>
            <a:r>
              <a:rPr sz="1400" b="0">
                <a:solidFill>
                  <a:srgbClr val="0F172A"/>
                </a:solidFill>
                <a:latin typeface="Segoe UI"/>
              </a:rPr>
              <a:t>• Warmup + Cosine: implementar custom callback (o usar CosineDecay(warmup_steps=...) en Keras 3) y entrenar un Transformer chico (anticipo).</a:t>
            </a:r>
          </a:p>
          <a:p>
            <a:pPr>
              <a:spcAft>
                <a:spcPts val="800"/>
              </a:spcAft>
              <a:defRPr sz="1400" b="0">
                <a:solidFill>
                  <a:srgbClr val="0F172A"/>
                </a:solidFill>
                <a:latin typeface="Segoe UI"/>
              </a:defRPr>
            </a:pPr>
            <a:r>
              <a:rPr sz="1400" b="0">
                <a:solidFill>
                  <a:srgbClr val="0F172A"/>
                </a:solidFill>
                <a:latin typeface="Segoe UI"/>
              </a:rPr>
              <a:t>• ReduceLROnPlateau: alternativa reactiva — ReduceLROnPlateau(factor=0.5, patience=3).</a:t>
            </a:r>
          </a:p>
          <a:p>
            <a:pPr>
              <a:spcAft>
                <a:spcPts val="800"/>
              </a:spcAft>
              <a:defRPr sz="1400" b="0">
                <a:solidFill>
                  <a:srgbClr val="0F172A"/>
                </a:solidFill>
                <a:latin typeface="Segoe UI"/>
              </a:defRPr>
            </a:pPr>
            <a:r>
              <a:rPr sz="1400" b="0">
                <a:solidFill>
                  <a:srgbClr val="0F172A"/>
                </a:solidFill>
                <a:latin typeface="Segoe UI"/>
              </a:rPr>
              <a:t>• One-cycle: implementar con LearningRateScheduler callback.</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Entrenar 3 modelos con la misma arquitectura: (a) LR fijo 1e-3, (b) ExponentialDecay, (c) CosineDecay(warmup_steps=100).</a:t>
            </a:r>
          </a:p>
          <a:p>
            <a:pPr>
              <a:spcAft>
                <a:spcPts val="800"/>
              </a:spcAft>
              <a:defRPr sz="1500" b="0">
                <a:solidFill>
                  <a:srgbClr val="0F172A"/>
                </a:solidFill>
                <a:latin typeface="Segoe UI"/>
              </a:defRPr>
            </a:pPr>
            <a:r>
              <a:rPr sz="1500" b="0">
                <a:solidFill>
                  <a:srgbClr val="0F172A"/>
                </a:solidFill>
                <a:latin typeface="Segoe UI"/>
              </a:rPr>
              <a:t>• Reportar val_accuracy y graficar las curvas de loss + LR.</a:t>
            </a:r>
          </a:p>
          <a:p>
            <a:pPr>
              <a:spcAft>
                <a:spcPts val="800"/>
              </a:spcAft>
              <a:defRPr sz="1500" b="0">
                <a:solidFill>
                  <a:srgbClr val="0F172A"/>
                </a:solidFill>
                <a:latin typeface="Segoe UI"/>
              </a:defRPr>
            </a:pPr>
            <a:r>
              <a:rPr sz="1500" b="0">
                <a:solidFill>
                  <a:srgbClr val="0F172A"/>
                </a:solidFill>
                <a:latin typeface="Segoe UI"/>
              </a:rPr>
              <a:t>• Concluir qué schedule produjo mejor accuracy.</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116</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116 — Regularización: L1/L2, dropout, max-norm, MC dropout (+ Stochastic Depth, DropPath)</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116 — Regularización: L1/L2, dropout, max-norm, MC dropout (+ Stochastic Depth, DropPath)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11 § Regularization + Huang et al. (2016) Deep Networks with Stochastic Depth.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Conocer las técnicas de regularización en DL —L1/L2, dropout (Srivastava et al. 2014), max-norm, MC dropout para incertidumbre— y las técnicas modernas que se usan en arquitecturas profundas (ResNets, ViT, Transformers): Stochastic Depth, DropPath y LayerDrop.</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keras.regularizers.l1(...), l2(...), l1_l2(...) en una capa.</a:t>
            </a:r>
          </a:p>
          <a:p>
            <a:pPr>
              <a:spcAft>
                <a:spcPts val="800"/>
              </a:spcAft>
              <a:defRPr sz="1400" b="0">
                <a:solidFill>
                  <a:srgbClr val="0F172A"/>
                </a:solidFill>
                <a:latin typeface="Segoe UI"/>
              </a:defRPr>
            </a:pPr>
            <a:r>
              <a:rPr sz="1400" b="0">
                <a:solidFill>
                  <a:srgbClr val="0F172A"/>
                </a:solidFill>
                <a:latin typeface="Segoe UI"/>
              </a:rPr>
              <a:t>• Aplicar Dropout(rate=0.5) y entender qué hace en train vs en inference (default desactivado).</a:t>
            </a:r>
          </a:p>
          <a:p>
            <a:pPr>
              <a:spcAft>
                <a:spcPts val="800"/>
              </a:spcAft>
              <a:defRPr sz="1400" b="0">
                <a:solidFill>
                  <a:srgbClr val="0F172A"/>
                </a:solidFill>
                <a:latin typeface="Segoe UI"/>
              </a:defRPr>
            </a:pPr>
            <a:r>
              <a:rPr sz="1400" b="0">
                <a:solidFill>
                  <a:srgbClr val="0F172A"/>
                </a:solidFill>
                <a:latin typeface="Segoe UI"/>
              </a:rPr>
              <a:t>• Implementar Monte Carlo dropout (Dropout(0.5) activo en inference → predicciones diferentes → incertidumbre).</a:t>
            </a:r>
          </a:p>
          <a:p>
            <a:pPr>
              <a:spcAft>
                <a:spcPts val="800"/>
              </a:spcAft>
              <a:defRPr sz="1400" b="0">
                <a:solidFill>
                  <a:srgbClr val="0F172A"/>
                </a:solidFill>
                <a:latin typeface="Segoe UI"/>
              </a:defRPr>
            </a:pPr>
            <a:r>
              <a:rPr sz="1400" b="0">
                <a:solidFill>
                  <a:srgbClr val="0F172A"/>
                </a:solidFill>
                <a:latin typeface="Segoe UI"/>
              </a:rPr>
              <a:t>• Aplicar Stochastic Depth en una ResNet: dropear bloques residuales completos al azar durante training.</a:t>
            </a:r>
          </a:p>
          <a:p>
            <a:pPr>
              <a:spcAft>
                <a:spcPts val="800"/>
              </a:spcAft>
              <a:defRPr sz="1400" b="0">
                <a:solidFill>
                  <a:srgbClr val="0F172A"/>
                </a:solidFill>
                <a:latin typeface="Segoe UI"/>
              </a:defRPr>
            </a:pPr>
            <a:r>
              <a:rPr sz="1400" b="0">
                <a:solidFill>
                  <a:srgbClr val="0F172A"/>
                </a:solidFill>
                <a:latin typeface="Segoe UI"/>
              </a:rPr>
              <a:t>• Aplicar DropPath (estándar en ViT, Swin Transformer, ConvNeXt).</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100 — Perceptrón, MLP y backpropagation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10 § From Biological to Artificial Neurons.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Que el alumno entienda la unidad fundamental del Deep Learning: la neurona artificial (perceptrón de Rosenblatt 1957), por qué un solo perceptrón no puede aprender XOR, cómo el MLP (Multi-Layer Perceptron) lo resuelve apilando capas con activaciones no lineales, y cómo backpropagation (regla de la cadena) permite calcular gradientes en cualquier grafo computacional — el algoritmo que destrabó el Deep Learning moderno.</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Implementar a mano un perceptrón (y = step(w·x + b)) y mostrar por qué no separa XOR.</a:t>
            </a:r>
          </a:p>
          <a:p>
            <a:pPr>
              <a:spcAft>
                <a:spcPts val="800"/>
              </a:spcAft>
              <a:defRPr sz="1400" b="0">
                <a:solidFill>
                  <a:srgbClr val="0F172A"/>
                </a:solidFill>
                <a:latin typeface="Segoe UI"/>
              </a:defRPr>
            </a:pPr>
            <a:r>
              <a:rPr sz="1400" b="0">
                <a:solidFill>
                  <a:srgbClr val="0F172A"/>
                </a:solidFill>
                <a:latin typeface="Segoe UI"/>
              </a:rPr>
              <a:t>• Construir un MLP con keras.Sequential([Dense(...), Dense(...)]) y entrenarlo sobre un dataset simple.</a:t>
            </a:r>
          </a:p>
          <a:p>
            <a:pPr>
              <a:spcAft>
                <a:spcPts val="800"/>
              </a:spcAft>
              <a:defRPr sz="1400" b="0">
                <a:solidFill>
                  <a:srgbClr val="0F172A"/>
                </a:solidFill>
                <a:latin typeface="Segoe UI"/>
              </a:defRPr>
            </a:pPr>
            <a:r>
              <a:rPr sz="1400" b="0">
                <a:solidFill>
                  <a:srgbClr val="0F172A"/>
                </a:solidFill>
                <a:latin typeface="Segoe UI"/>
              </a:rPr>
              <a:t>• Explicar forward pass (compute layer by layer) y backward pass (propagar gradientes con la regla de la cadena).</a:t>
            </a:r>
          </a:p>
          <a:p>
            <a:pPr>
              <a:spcAft>
                <a:spcPts val="800"/>
              </a:spcAft>
              <a:defRPr sz="1400" b="0">
                <a:solidFill>
                  <a:srgbClr val="0F172A"/>
                </a:solidFill>
                <a:latin typeface="Segoe UI"/>
              </a:defRPr>
            </a:pPr>
            <a:r>
              <a:rPr sz="1400" b="0">
                <a:solidFill>
                  <a:srgbClr val="0F172A"/>
                </a:solidFill>
                <a:latin typeface="Segoe UI"/>
              </a:rPr>
              <a:t>• Calcular a mano los gradientes para un MLP de 2 capas con una sola muestra.</a:t>
            </a:r>
          </a:p>
          <a:p>
            <a:pPr>
              <a:spcAft>
                <a:spcPts val="800"/>
              </a:spcAft>
              <a:defRPr sz="1400" b="0">
                <a:solidFill>
                  <a:srgbClr val="0F172A"/>
                </a:solidFill>
                <a:latin typeface="Segoe UI"/>
              </a:defRPr>
            </a:pPr>
            <a:r>
              <a:rPr sz="1400" b="0">
                <a:solidFill>
                  <a:srgbClr val="0F172A"/>
                </a:solidFill>
                <a:latin typeface="Segoe UI"/>
              </a:rPr>
              <a:t>• Reconocer que la diferenciación automática (autograd) hace innecesario derivar a mano para modelos arbitrarios.</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116 — Regularización: L1/L2, dropout, max-norm, MC dropout (+ Stochastic Depth, DropPath)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L1/L2 como penalización en la loss. λ típicamente 1e-4 a 1e-2.</a:t>
            </a:r>
          </a:p>
          <a:p>
            <a:pPr>
              <a:spcAft>
                <a:spcPts val="1000"/>
              </a:spcAft>
              <a:defRPr sz="1600" b="0">
                <a:solidFill>
                  <a:srgbClr val="0F172A"/>
                </a:solidFill>
                <a:latin typeface="Segoe UI"/>
              </a:defRPr>
            </a:pPr>
            <a:r>
              <a:rPr sz="1600" b="0">
                <a:solidFill>
                  <a:srgbClr val="0F172A"/>
                </a:solidFill>
                <a:latin typeface="Segoe UI"/>
              </a:rPr>
              <a:t>• Dropout: enmascarar fracción r de las activaciones por batch.</a:t>
            </a:r>
          </a:p>
          <a:p>
            <a:pPr>
              <a:spcAft>
                <a:spcPts val="1000"/>
              </a:spcAft>
              <a:defRPr sz="1600" b="0">
                <a:solidFill>
                  <a:srgbClr val="0F172A"/>
                </a:solidFill>
                <a:latin typeface="Segoe UI"/>
              </a:defRPr>
            </a:pPr>
            <a:r>
              <a:rPr sz="1600" b="0">
                <a:solidFill>
                  <a:srgbClr val="0F172A"/>
                </a:solidFill>
                <a:latin typeface="Segoe UI"/>
              </a:rPr>
              <a:t>• Inverted dropout: en inference no se hace nada porque train ya escala por 1/(1-r).</a:t>
            </a:r>
          </a:p>
          <a:p>
            <a:pPr>
              <a:spcAft>
                <a:spcPts val="1000"/>
              </a:spcAft>
              <a:defRPr sz="1600" b="0">
                <a:solidFill>
                  <a:srgbClr val="0F172A"/>
                </a:solidFill>
                <a:latin typeface="Segoe UI"/>
              </a:defRPr>
            </a:pPr>
            <a:r>
              <a:rPr sz="1600" b="0">
                <a:solidFill>
                  <a:srgbClr val="0F172A"/>
                </a:solidFill>
                <a:latin typeface="Segoe UI"/>
              </a:rPr>
              <a:t>• Max-norm constraint: ||w|| ≤ c por neurona después de cada update.</a:t>
            </a:r>
          </a:p>
          <a:p>
            <a:pPr>
              <a:spcAft>
                <a:spcPts val="1000"/>
              </a:spcAft>
              <a:defRPr sz="1600" b="0">
                <a:solidFill>
                  <a:srgbClr val="0F172A"/>
                </a:solidFill>
                <a:latin typeface="Segoe UI"/>
              </a:defRPr>
            </a:pPr>
            <a:r>
              <a:rPr sz="1600" b="0">
                <a:solidFill>
                  <a:srgbClr val="0F172A"/>
                </a:solidFill>
                <a:latin typeface="Segoe UI"/>
              </a:rPr>
              <a:t>• MC Dropout (Gal &amp; Ghahramani 2016): incertidumbre bayesiana aproximada.</a:t>
            </a:r>
          </a:p>
          <a:p>
            <a:pPr>
              <a:spcAft>
                <a:spcPts val="1000"/>
              </a:spcAft>
              <a:defRPr sz="1600" b="0">
                <a:solidFill>
                  <a:srgbClr val="0F172A"/>
                </a:solidFill>
                <a:latin typeface="Segoe UI"/>
              </a:defRPr>
            </a:pPr>
            <a:r>
              <a:rPr sz="1600" b="0">
                <a:solidFill>
                  <a:srgbClr val="0F172A"/>
                </a:solidFill>
                <a:latin typeface="Segoe UI"/>
              </a:rPr>
              <a:t>• Complemento moderno: Stochastic Depth, DropPath (= Stochastic Depth aplicado a paths de attention/FFN), LayerDrop (Fan et al. 2020).</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116 — Regularización: L1/L2, dropout, max-norm, MC dropout (+ Stochastic Depth, DropPath)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116 — Regularización: L1/L2, dropout, max-norm, MC dropout (+ Stochastic Depth, DropPath)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Sin regularización: entrenar un MLP grande ([512, 256, 128]) en Fashion-MNIST y observar overfitting (gap train/val ≥ 5 pp).</a:t>
            </a:r>
          </a:p>
          <a:p>
            <a:pPr>
              <a:spcAft>
                <a:spcPts val="800"/>
              </a:spcAft>
              <a:defRPr sz="1400" b="0">
                <a:solidFill>
                  <a:srgbClr val="0F172A"/>
                </a:solidFill>
                <a:latin typeface="Segoe UI"/>
              </a:defRPr>
            </a:pPr>
            <a:r>
              <a:rPr sz="1400" b="0">
                <a:solidFill>
                  <a:srgbClr val="0F172A"/>
                </a:solidFill>
                <a:latin typeface="Segoe UI"/>
              </a:rPr>
              <a:t>• L2: agregar kernel_regularizer=keras.regularizers.l2(1e-3) a cada Dense.</a:t>
            </a:r>
          </a:p>
          <a:p>
            <a:pPr>
              <a:spcAft>
                <a:spcPts val="800"/>
              </a:spcAft>
              <a:defRPr sz="1400" b="0">
                <a:solidFill>
                  <a:srgbClr val="0F172A"/>
                </a:solidFill>
                <a:latin typeface="Segoe UI"/>
              </a:defRPr>
            </a:pPr>
            <a:r>
              <a:rPr sz="1400" b="0">
                <a:solidFill>
                  <a:srgbClr val="0F172A"/>
                </a:solidFill>
                <a:latin typeface="Segoe UI"/>
              </a:rPr>
              <a:t>• Dropout: agregar Dropout(0.3) entre Dense layers.</a:t>
            </a:r>
          </a:p>
          <a:p>
            <a:pPr>
              <a:spcAft>
                <a:spcPts val="800"/>
              </a:spcAft>
              <a:defRPr sz="1400" b="0">
                <a:solidFill>
                  <a:srgbClr val="0F172A"/>
                </a:solidFill>
                <a:latin typeface="Segoe UI"/>
              </a:defRPr>
            </a:pPr>
            <a:r>
              <a:rPr sz="1400" b="0">
                <a:solidFill>
                  <a:srgbClr val="0F172A"/>
                </a:solidFill>
                <a:latin typeface="Segoe UI"/>
              </a:rPr>
              <a:t>• MC Dropout: para 1 sample de test, hacer 100 predicciones con model(x, training=True).</a:t>
            </a:r>
          </a:p>
          <a:p>
            <a:pPr>
              <a:spcAft>
                <a:spcPts val="800"/>
              </a:spcAft>
              <a:defRPr sz="1400" b="0">
                <a:solidFill>
                  <a:srgbClr val="0F172A"/>
                </a:solidFill>
                <a:latin typeface="Segoe UI"/>
              </a:defRPr>
            </a:pPr>
            <a:r>
              <a:rPr sz="1400" b="0">
                <a:solidFill>
                  <a:srgbClr val="0F172A"/>
                </a:solidFill>
                <a:latin typeface="Segoe UI"/>
              </a:rPr>
              <a:t>• Stochastic Depth simulado: en un mini ResNet con 8 bloques, dropear cada bloque con prob 0.1 lineal.</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Entrenar 4 versiones: sin regularización; L2(1e-3); Dropout(0.3); L2 + Dropout combinados.</a:t>
            </a:r>
          </a:p>
          <a:p>
            <a:pPr>
              <a:spcAft>
                <a:spcPts val="800"/>
              </a:spcAft>
              <a:defRPr sz="1500" b="0">
                <a:solidFill>
                  <a:srgbClr val="0F172A"/>
                </a:solidFill>
                <a:latin typeface="Segoe UI"/>
              </a:defRPr>
            </a:pPr>
            <a:r>
              <a:rPr sz="1500" b="0">
                <a:solidFill>
                  <a:srgbClr val="0F172A"/>
                </a:solidFill>
                <a:latin typeface="Segoe UI"/>
              </a:rPr>
              <a:t>• Reportar train_acc y val_acc; calcular el gap.</a:t>
            </a:r>
          </a:p>
          <a:p>
            <a:pPr>
              <a:spcAft>
                <a:spcPts val="800"/>
              </a:spcAft>
              <a:defRPr sz="1500" b="0">
                <a:solidFill>
                  <a:srgbClr val="0F172A"/>
                </a:solidFill>
                <a:latin typeface="Segoe UI"/>
              </a:defRPr>
            </a:pPr>
            <a:r>
              <a:rPr sz="1500" b="0">
                <a:solidFill>
                  <a:srgbClr val="0F172A"/>
                </a:solidFill>
                <a:latin typeface="Segoe UI"/>
              </a:rPr>
              <a:t>• Para el mejor modelo, hacer MC Dropout con 50 muestras sobre 5 imágenes ambiguas y reportar incertidumbre.</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117</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117 — Regularización moderna: Stochastic Depth, DropPath, LayerDrop</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117 — Regularización moderna: Stochastic Depth, DropPath, LayerDrop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Huang et al. (2016) Stochastic Depth + Fan et al. (2020) LayerDrop + DropPath en ViT/Swin/ConvNeXt.  Duración estimada: 70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Aplicar regularización por paths/bloques —más allá del dropout clásico— en arquitecturas profundas modernas (ResNet, ViT, ConvNeXt, Swin Transformer). Cubrir Stochastic Depth (drop bloque residual), DropPath (drop path en transformer), LayerDrop (drop layer completa). Beneficio doble: regularización + reducción de cómputo durante training.</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Aplicar keras.layers.StochasticDepth(rate) o DropPath(rate) en bloques residuales.</a:t>
            </a:r>
          </a:p>
          <a:p>
            <a:pPr>
              <a:spcAft>
                <a:spcPts val="800"/>
              </a:spcAft>
              <a:defRPr sz="1400" b="0">
                <a:solidFill>
                  <a:srgbClr val="0F172A"/>
                </a:solidFill>
                <a:latin typeface="Segoe UI"/>
              </a:defRPr>
            </a:pPr>
            <a:r>
              <a:rPr sz="1400" b="0">
                <a:solidFill>
                  <a:srgbClr val="0F172A"/>
                </a:solidFill>
                <a:latin typeface="Segoe UI"/>
              </a:rPr>
              <a:t>• Diseñar rate lineal por profundidad: capa 0 → 0.0, capa N → 0.2.</a:t>
            </a:r>
          </a:p>
          <a:p>
            <a:pPr>
              <a:spcAft>
                <a:spcPts val="800"/>
              </a:spcAft>
              <a:defRPr sz="1400" b="0">
                <a:solidFill>
                  <a:srgbClr val="0F172A"/>
                </a:solidFill>
                <a:latin typeface="Segoe UI"/>
              </a:defRPr>
            </a:pPr>
            <a:r>
              <a:rPr sz="1400" b="0">
                <a:solidFill>
                  <a:srgbClr val="0F172A"/>
                </a:solidFill>
                <a:latin typeface="Segoe UI"/>
              </a:rPr>
              <a:t>• Aplicar LayerDrop durante pretraining para permitir inference con menos capas.</a:t>
            </a:r>
          </a:p>
          <a:p>
            <a:pPr>
              <a:spcAft>
                <a:spcPts val="800"/>
              </a:spcAft>
              <a:defRPr sz="1400" b="0">
                <a:solidFill>
                  <a:srgbClr val="0F172A"/>
                </a:solidFill>
                <a:latin typeface="Segoe UI"/>
              </a:defRPr>
            </a:pPr>
            <a:r>
              <a:rPr sz="1400" b="0">
                <a:solidFill>
                  <a:srgbClr val="0F172A"/>
                </a:solidFill>
                <a:latin typeface="Segoe UI"/>
              </a:rPr>
              <a:t>• Diferenciar Dropout (neurona) vs Stochastic Depth (bloque) vs LayerDrop (layer).</a:t>
            </a:r>
          </a:p>
          <a:p>
            <a:pPr>
              <a:spcAft>
                <a:spcPts val="800"/>
              </a:spcAft>
              <a:defRPr sz="1400" b="0">
                <a:solidFill>
                  <a:srgbClr val="0F172A"/>
                </a:solidFill>
                <a:latin typeface="Segoe UI"/>
              </a:defRPr>
            </a:pPr>
            <a:r>
              <a:rPr sz="1400" b="0">
                <a:solidFill>
                  <a:srgbClr val="0F172A"/>
                </a:solidFill>
                <a:latin typeface="Segoe UI"/>
              </a:rPr>
              <a:t>• Reconocer el speedup de training: 25 % más rápido en ResNet-110 (Huang 2016).</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117 — Regularización moderna: Stochastic Depth, DropPath, LayerDrop —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Dropout clásico vs Stochastic Depth.</a:t>
            </a:r>
          </a:p>
          <a:p>
            <a:pPr>
              <a:spcAft>
                <a:spcPts val="1000"/>
              </a:spcAft>
              <a:defRPr sz="1600" b="0">
                <a:solidFill>
                  <a:srgbClr val="0F172A"/>
                </a:solidFill>
                <a:latin typeface="Segoe UI"/>
              </a:defRPr>
            </a:pPr>
            <a:r>
              <a:rPr sz="1600" b="0">
                <a:solidFill>
                  <a:srgbClr val="0F172A"/>
                </a:solidFill>
                <a:latin typeface="Segoe UI"/>
              </a:rPr>
              <a:t>• DropPath = Stochastic Depth para Transformers.</a:t>
            </a:r>
          </a:p>
          <a:p>
            <a:pPr>
              <a:spcAft>
                <a:spcPts val="1000"/>
              </a:spcAft>
              <a:defRPr sz="1600" b="0">
                <a:solidFill>
                  <a:srgbClr val="0F172A"/>
                </a:solidFill>
                <a:latin typeface="Segoe UI"/>
              </a:defRPr>
            </a:pPr>
            <a:r>
              <a:rPr sz="1600" b="0">
                <a:solidFill>
                  <a:srgbClr val="0F172A"/>
                </a:solidFill>
                <a:latin typeface="Segoe UI"/>
              </a:rPr>
              <a:t>• Rate lineal: p_i = i/N · p_max.</a:t>
            </a:r>
          </a:p>
          <a:p>
            <a:pPr>
              <a:spcAft>
                <a:spcPts val="1000"/>
              </a:spcAft>
              <a:defRPr sz="1600" b="0">
                <a:solidFill>
                  <a:srgbClr val="0F172A"/>
                </a:solidFill>
                <a:latin typeface="Segoe UI"/>
              </a:defRPr>
            </a:pPr>
            <a:r>
              <a:rPr sz="1600" b="0">
                <a:solidFill>
                  <a:srgbClr val="0F172A"/>
                </a:solidFill>
                <a:latin typeface="Segoe UI"/>
              </a:rPr>
              <a:t>• LayerDrop para compresión de Transformers.</a:t>
            </a:r>
          </a:p>
          <a:p>
            <a:pPr>
              <a:spcAft>
                <a:spcPts val="1000"/>
              </a:spcAft>
              <a:defRPr sz="1600" b="0">
                <a:solidFill>
                  <a:srgbClr val="0F172A"/>
                </a:solidFill>
                <a:latin typeface="Segoe UI"/>
              </a:defRPr>
            </a:pPr>
            <a:r>
              <a:rPr sz="1600" b="0">
                <a:solidFill>
                  <a:srgbClr val="0F172A"/>
                </a:solidFill>
                <a:latin typeface="Segoe UI"/>
              </a:rPr>
              <a:t>• Combinaciones: Dropout + DropPath + Label Smoothing.</a:t>
            </a:r>
          </a:p>
        </p:txBody>
      </p:sp>
    </p:spTree>
  </p:cSld>
  <p:clrMapOvr>
    <a:masterClrMapping/>
  </p:clrMapOvr>
</p:sld>
</file>

<file path=ppt/slides/slide9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117 — Regularización moderna: Stochastic Depth, DropPath, LayerDrop — Código</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Huang et al. 2016: durante entrenamiento, droppea capas residuales enteras con prob p_l. En inference, escalá el output. Implementamos sin torch — todo numpy + sklearn.</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a:t>
            </a:r>
          </a:p>
          <a:p>
            <a:pPr>
              <a:defRPr sz="1200" b="0">
                <a:solidFill>
                  <a:srgbClr val="F8FAFC"/>
                </a:solidFill>
                <a:latin typeface="Courier New"/>
              </a:defRPr>
            </a:pPr>
            <a:r>
              <a:rPr sz="1200" b="0">
                <a:solidFill>
                  <a:srgbClr val="F8FAFC"/>
                </a:solidFill>
                <a:latin typeface="Courier New"/>
              </a:rPr>
              <a:t>import matplotlib.pyplot as plt</a:t>
            </a:r>
          </a:p>
          <a:p>
            <a:pPr>
              <a:defRPr sz="1200" b="0">
                <a:solidFill>
                  <a:srgbClr val="F8FAFC"/>
                </a:solidFill>
                <a:latin typeface="Courier New"/>
              </a:defRPr>
            </a:pPr>
            <a:r>
              <a:rPr sz="1200" b="0">
                <a:solidFill>
                  <a:srgbClr val="F8FAFC"/>
                </a:solidFill>
                <a:latin typeface="Courier New"/>
              </a:rPr>
              <a:t>np.random.seed(42)</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def stochastic_depth(x, p, training=True):</a:t>
            </a:r>
          </a:p>
          <a:p>
            <a:pPr>
              <a:defRPr sz="1200" b="0">
                <a:solidFill>
                  <a:srgbClr val="F8FAFC"/>
                </a:solidFill>
                <a:latin typeface="Courier New"/>
              </a:defRPr>
            </a:pPr>
            <a:r>
              <a:rPr sz="1200" b="0">
                <a:solidFill>
                  <a:srgbClr val="F8FAFC"/>
                </a:solidFill>
                <a:latin typeface="Courier New"/>
              </a:rPr>
              <a:t>    """Si training: con prob p dropea (devuelve 0). Si no, escala por (1-p).</a:t>
            </a:r>
          </a:p>
          <a:p>
            <a:pPr>
              <a:defRPr sz="1200" b="0">
                <a:solidFill>
                  <a:srgbClr val="F8FAFC"/>
                </a:solidFill>
                <a:latin typeface="Courier New"/>
              </a:defRPr>
            </a:pPr>
            <a:r>
              <a:rPr sz="1200" b="0">
                <a:solidFill>
                  <a:srgbClr val="F8FAFC"/>
                </a:solidFill>
                <a:latin typeface="Courier New"/>
              </a:rPr>
              <a:t>    Funciona para batch o single sample. p=0 → identidad.</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    if not training:</a:t>
            </a:r>
          </a:p>
          <a:p>
            <a:pPr>
              <a:defRPr sz="1200" b="0">
                <a:solidFill>
                  <a:srgbClr val="F8FAFC"/>
                </a:solidFill>
                <a:latin typeface="Courier New"/>
              </a:defRPr>
            </a:pPr>
            <a:r>
              <a:rPr sz="1200" b="0">
                <a:solidFill>
                  <a:srgbClr val="F8FAFC"/>
                </a:solidFill>
                <a:latin typeface="Courier New"/>
              </a:rPr>
              <a:t>        return x * (1 - p)</a:t>
            </a:r>
          </a:p>
          <a:p>
            <a:pPr>
              <a:defRPr sz="1200" b="0">
                <a:solidFill>
                  <a:srgbClr val="F8FAFC"/>
                </a:solidFill>
                <a:latin typeface="Courier New"/>
              </a:defRPr>
            </a:pPr>
            <a:r>
              <a:rPr sz="1200" b="0">
                <a:solidFill>
                  <a:srgbClr val="F8FAFC"/>
                </a:solidFill>
                <a:latin typeface="Courier New"/>
              </a:rPr>
              <a:t>    if np.random.rand() &lt; p:</a:t>
            </a:r>
          </a:p>
          <a:p>
            <a:pPr>
              <a:defRPr sz="1200" b="0">
                <a:solidFill>
                  <a:srgbClr val="F8FAFC"/>
                </a:solidFill>
                <a:latin typeface="Courier New"/>
              </a:defRPr>
            </a:pPr>
            <a:r>
              <a:rPr sz="1200" b="0">
                <a:solidFill>
                  <a:srgbClr val="F8FAFC"/>
                </a:solidFill>
                <a:latin typeface="Courier New"/>
              </a:rPr>
              <a:t>        return np.zeros_like(x)</a:t>
            </a:r>
          </a:p>
          <a:p>
            <a:pPr>
              <a:defRPr sz="1200" b="0">
                <a:solidFill>
                  <a:srgbClr val="F8FAFC"/>
                </a:solidFill>
                <a:latin typeface="Courier New"/>
              </a:defRPr>
            </a:pPr>
            <a:r>
              <a:rPr sz="1200" b="0">
                <a:solidFill>
                  <a:srgbClr val="F8FAFC"/>
                </a:solidFill>
                <a:latin typeface="Courier New"/>
              </a:rPr>
              <a:t>    return x</a:t>
            </a:r>
          </a:p>
        </p:txBody>
      </p:sp>
    </p:spTree>
  </p:cSld>
  <p:clrMapOvr>
    <a:masterClrMapping/>
  </p:clrMapOvr>
</p:sld>
</file>

<file path=ppt/slides/slide9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117 — Regularización moderna: Stochastic Depth, DropPath, LayerDrop — Ejercicios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ResNet con Stochastic Depth: implementar BasicBlock con StochasticDepth(p).</a:t>
            </a:r>
          </a:p>
          <a:p>
            <a:pPr>
              <a:spcAft>
                <a:spcPts val="800"/>
              </a:spcAft>
              <a:defRPr sz="1400" b="0">
                <a:solidFill>
                  <a:srgbClr val="0F172A"/>
                </a:solidFill>
                <a:latin typeface="Segoe UI"/>
              </a:defRPr>
            </a:pPr>
            <a:r>
              <a:rPr sz="1400" b="0">
                <a:solidFill>
                  <a:srgbClr val="0F172A"/>
                </a:solidFill>
                <a:latin typeface="Segoe UI"/>
              </a:rPr>
              <a:t>• Rate lineal: aplicar p_i = i/N · 0.2 en cada bloque.</a:t>
            </a:r>
          </a:p>
          <a:p>
            <a:pPr>
              <a:spcAft>
                <a:spcPts val="800"/>
              </a:spcAft>
              <a:defRPr sz="1400" b="0">
                <a:solidFill>
                  <a:srgbClr val="0F172A"/>
                </a:solidFill>
                <a:latin typeface="Segoe UI"/>
              </a:defRPr>
            </a:pPr>
            <a:r>
              <a:rPr sz="1400" b="0">
                <a:solidFill>
                  <a:srgbClr val="0F172A"/>
                </a:solidFill>
                <a:latin typeface="Segoe UI"/>
              </a:rPr>
              <a:t>• ViT con DropPath: timm.create_model('vit_tiny_patch16_224', drop_path_rate=0.1).</a:t>
            </a:r>
          </a:p>
          <a:p>
            <a:pPr>
              <a:spcAft>
                <a:spcPts val="800"/>
              </a:spcAft>
              <a:defRPr sz="1400" b="0">
                <a:solidFill>
                  <a:srgbClr val="0F172A"/>
                </a:solidFill>
                <a:latin typeface="Segoe UI"/>
              </a:defRPr>
            </a:pPr>
            <a:r>
              <a:rPr sz="1400" b="0">
                <a:solidFill>
                  <a:srgbClr val="0F172A"/>
                </a:solidFill>
                <a:latin typeface="Segoe UI"/>
              </a:rPr>
              <a:t>• LayerDrop: simular con 12-layer BERT mini — drop 50 % layers.</a:t>
            </a:r>
          </a:p>
          <a:p>
            <a:pPr>
              <a:spcAft>
                <a:spcPts val="800"/>
              </a:spcAft>
              <a:defRPr sz="1400" b="0">
                <a:solidFill>
                  <a:srgbClr val="0F172A"/>
                </a:solidFill>
                <a:latin typeface="Segoe UI"/>
              </a:defRPr>
            </a:pPr>
            <a:r>
              <a:rPr sz="1400" b="0">
                <a:solidFill>
                  <a:srgbClr val="0F172A"/>
                </a:solidFill>
                <a:latin typeface="Segoe UI"/>
              </a:rPr>
              <a:t>• Speed: medir wall-clock training con vs sin Stochastic Depth.</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Entrenar con y sin Stochastic Depth (rate lineal a 0.2 final).</a:t>
            </a:r>
          </a:p>
          <a:p>
            <a:pPr>
              <a:spcAft>
                <a:spcPts val="800"/>
              </a:spcAft>
              <a:defRPr sz="1500" b="0">
                <a:solidFill>
                  <a:srgbClr val="0F172A"/>
                </a:solidFill>
                <a:latin typeface="Segoe UI"/>
              </a:defRPr>
            </a:pPr>
            <a:r>
              <a:rPr sz="1500" b="0">
                <a:solidFill>
                  <a:srgbClr val="0F172A"/>
                </a:solidFill>
                <a:latin typeface="Segoe UI"/>
              </a:rPr>
              <a:t>• Reportar accuracy + tiempo total.</a:t>
            </a:r>
          </a:p>
          <a:p>
            <a:pPr>
              <a:spcAft>
                <a:spcPts val="800"/>
              </a:spcAft>
              <a:defRPr sz="1500" b="0">
                <a:solidFill>
                  <a:srgbClr val="0F172A"/>
                </a:solidFill>
                <a:latin typeface="Segoe UI"/>
              </a:defRPr>
            </a:pPr>
            <a:r>
              <a:rPr sz="1500" b="0">
                <a:solidFill>
                  <a:srgbClr val="0F172A"/>
                </a:solidFill>
                <a:latin typeface="Segoe UI"/>
              </a:rPr>
              <a:t>• Verificar regularización: gap train-val.</a:t>
            </a:r>
          </a:p>
        </p:txBody>
      </p:sp>
    </p:spTree>
  </p:cSld>
  <p:clrMapOvr>
    <a:masterClrMapping/>
  </p:clrMapOvr>
</p:sld>
</file>

<file path=ppt/slides/slide9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3291840"/>
            <a:ext cx="12191695" cy="109728"/>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2194560"/>
            <a:ext cx="11247120" cy="1097280"/>
          </a:xfrm>
          <a:prstGeom prst="rect">
            <a:avLst/>
          </a:prstGeom>
          <a:noFill/>
        </p:spPr>
        <p:txBody>
          <a:bodyPr wrap="square" anchor="ctr">
            <a:spAutoFit/>
          </a:bodyPr>
          <a:lstStyle/>
          <a:p>
            <a:pPr algn="ctr">
              <a:defRPr sz="4000" b="1">
                <a:solidFill>
                  <a:srgbClr val="F8FAFC"/>
                </a:solidFill>
                <a:latin typeface="Segoe UI Semibold"/>
              </a:defRPr>
            </a:pPr>
            <a:r>
              <a:rPr sz="4000" b="1">
                <a:solidFill>
                  <a:srgbClr val="F8FAFC"/>
                </a:solidFill>
                <a:latin typeface="Segoe UI Semibold"/>
              </a:rPr>
              <a:t>Clase 118</a:t>
            </a:r>
          </a:p>
        </p:txBody>
      </p:sp>
      <p:sp>
        <p:nvSpPr>
          <p:cNvPr id="4" name="TextBox 3"/>
          <p:cNvSpPr txBox="1"/>
          <p:nvPr/>
        </p:nvSpPr>
        <p:spPr>
          <a:xfrm>
            <a:off x="457200" y="3520440"/>
            <a:ext cx="11247120" cy="731520"/>
          </a:xfrm>
          <a:prstGeom prst="rect">
            <a:avLst/>
          </a:prstGeom>
          <a:noFill/>
        </p:spPr>
        <p:txBody>
          <a:bodyPr wrap="square">
            <a:spAutoFit/>
          </a:bodyPr>
          <a:lstStyle/>
          <a:p>
            <a:pPr algn="ctr">
              <a:defRPr sz="1800" b="0">
                <a:solidFill>
                  <a:srgbClr val="FFFFFF"/>
                </a:solidFill>
                <a:latin typeface="Segoe UI"/>
              </a:defRPr>
            </a:pPr>
            <a:r>
              <a:rPr sz="1800" b="0">
                <a:solidFill>
                  <a:srgbClr val="FFFFFF"/>
                </a:solidFill>
                <a:latin typeface="Segoe UI"/>
              </a:rPr>
              <a:t>Clase 118 — TensorFlow: tensores, variables, operaciones</a:t>
            </a:r>
          </a:p>
        </p:txBody>
      </p:sp>
    </p:spTree>
  </p:cSld>
  <p:clrMapOvr>
    <a:masterClrMapping/>
  </p:clrMapOvr>
</p:sld>
</file>

<file path=ppt/slides/slide99.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118 — TensorFlow: tensores, variables, operaciones — Objetivo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12 § Using TensorFlow like NumPy.  Duración estimada: 60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Bajar un nivel por debajo de Keras: trabajar directamente con tensores (tf.Tensor) y variables (tf.Variable), entender la API NumPy-like de TF (tf.matmul, tf.reduce_*, tf.cast, tf.reshape), y diferenciar inmutable (Tensor) de mutable (Variable, base de los pesos).</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Crear tensores con tf.constant, tf.zeros, tf.ones, tf.random.normal.</a:t>
            </a:r>
          </a:p>
          <a:p>
            <a:pPr>
              <a:spcAft>
                <a:spcPts val="800"/>
              </a:spcAft>
              <a:defRPr sz="1400" b="0">
                <a:solidFill>
                  <a:srgbClr val="0F172A"/>
                </a:solidFill>
                <a:latin typeface="Segoe UI"/>
              </a:defRPr>
            </a:pPr>
            <a:r>
              <a:rPr sz="1400" b="0">
                <a:solidFill>
                  <a:srgbClr val="0F172A"/>
                </a:solidFill>
                <a:latin typeface="Segoe UI"/>
              </a:rPr>
              <a:t>• Aplicar operaciones: aritméticas, matmul, broadcasting, indexing/slicing, reduce_mean/sum/max.</a:t>
            </a:r>
          </a:p>
          <a:p>
            <a:pPr>
              <a:spcAft>
                <a:spcPts val="800"/>
              </a:spcAft>
              <a:defRPr sz="1400" b="0">
                <a:solidFill>
                  <a:srgbClr val="0F172A"/>
                </a:solidFill>
                <a:latin typeface="Segoe UI"/>
              </a:defRPr>
            </a:pPr>
            <a:r>
              <a:rPr sz="1400" b="0">
                <a:solidFill>
                  <a:srgbClr val="0F172A"/>
                </a:solidFill>
                <a:latin typeface="Segoe UI"/>
              </a:rPr>
              <a:t>• Convertir entre TF y NumPy (.numpy(), tf.convert_to_tensor).</a:t>
            </a:r>
          </a:p>
          <a:p>
            <a:pPr>
              <a:spcAft>
                <a:spcPts val="800"/>
              </a:spcAft>
              <a:defRPr sz="1400" b="0">
                <a:solidFill>
                  <a:srgbClr val="0F172A"/>
                </a:solidFill>
                <a:latin typeface="Segoe UI"/>
              </a:defRPr>
            </a:pPr>
            <a:r>
              <a:rPr sz="1400" b="0">
                <a:solidFill>
                  <a:srgbClr val="0F172A"/>
                </a:solidFill>
                <a:latin typeface="Segoe UI"/>
              </a:rPr>
              <a:t>• Crear y modificar tf.Variable con .assign, .assign_add.</a:t>
            </a:r>
          </a:p>
          <a:p>
            <a:pPr>
              <a:spcAft>
                <a:spcPts val="800"/>
              </a:spcAft>
              <a:defRPr sz="1400" b="0">
                <a:solidFill>
                  <a:srgbClr val="0F172A"/>
                </a:solidFill>
                <a:latin typeface="Segoe UI"/>
              </a:defRPr>
            </a:pPr>
            <a:r>
              <a:rPr sz="1400" b="0">
                <a:solidFill>
                  <a:srgbClr val="0F172A"/>
                </a:solidFill>
                <a:latin typeface="Segoe UI"/>
              </a:rPr>
              <a:t>• Reconocer dtypes (float32, float64, int32, bool) y forzar cast cuando hace falta.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