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00.xml" ContentType="application/vnd.openxmlformats-officedocument.presentationml.slide+xml"/>
  <Override PartName="/ppt/slides/slide101.xml" ContentType="application/vnd.openxmlformats-officedocument.presentationml.slide+xml"/>
  <Override PartName="/ppt/slides/slide102.xml" ContentType="application/vnd.openxmlformats-officedocument.presentationml.slide+xml"/>
  <Override PartName="/ppt/slides/slide103.xml" ContentType="application/vnd.openxmlformats-officedocument.presentationml.slide+xml"/>
  <Override PartName="/ppt/slides/slide104.xml" ContentType="application/vnd.openxmlformats-officedocument.presentationml.slide+xml"/>
  <Override PartName="/ppt/slides/slide105.xml" ContentType="application/vnd.openxmlformats-officedocument.presentationml.slide+xml"/>
  <Override PartName="/ppt/slides/slide106.xml" ContentType="application/vnd.openxmlformats-officedocument.presentationml.slide+xml"/>
  <Override PartName="/ppt/slides/slide107.xml" ContentType="application/vnd.openxmlformats-officedocument.presentationml.slide+xml"/>
  <Override PartName="/ppt/slides/slide108.xml" ContentType="application/vnd.openxmlformats-officedocument.presentationml.slide+xml"/>
  <Override PartName="/ppt/slides/slide109.xml" ContentType="application/vnd.openxmlformats-officedocument.presentationml.slide+xml"/>
  <Override PartName="/ppt/slides/slide11.xml" ContentType="application/vnd.openxmlformats-officedocument.presentationml.slide+xml"/>
  <Override PartName="/ppt/slides/slide110.xml" ContentType="application/vnd.openxmlformats-officedocument.presentationml.slide+xml"/>
  <Override PartName="/ppt/slides/slide111.xml" ContentType="application/vnd.openxmlformats-officedocument.presentationml.slide+xml"/>
  <Override PartName="/ppt/slides/slide112.xml" ContentType="application/vnd.openxmlformats-officedocument.presentationml.slide+xml"/>
  <Override PartName="/ppt/slides/slide113.xml" ContentType="application/vnd.openxmlformats-officedocument.presentationml.slide+xml"/>
  <Override PartName="/ppt/slides/slide114.xml" ContentType="application/vnd.openxmlformats-officedocument.presentationml.slide+xml"/>
  <Override PartName="/ppt/slides/slide115.xml" ContentType="application/vnd.openxmlformats-officedocument.presentationml.slide+xml"/>
  <Override PartName="/ppt/slides/slide116.xml" ContentType="application/vnd.openxmlformats-officedocument.presentationml.slide+xml"/>
  <Override PartName="/ppt/slides/slide117.xml" ContentType="application/vnd.openxmlformats-officedocument.presentationml.slide+xml"/>
  <Override PartName="/ppt/slides/slide118.xml" ContentType="application/vnd.openxmlformats-officedocument.presentationml.slide+xml"/>
  <Override PartName="/ppt/slides/slide119.xml" ContentType="application/vnd.openxmlformats-officedocument.presentationml.slide+xml"/>
  <Override PartName="/ppt/slides/slide12.xml" ContentType="application/vnd.openxmlformats-officedocument.presentationml.slide+xml"/>
  <Override PartName="/ppt/slides/slide120.xml" ContentType="application/vnd.openxmlformats-officedocument.presentationml.slide+xml"/>
  <Override PartName="/ppt/slides/slide121.xml" ContentType="application/vnd.openxmlformats-officedocument.presentationml.slide+xml"/>
  <Override PartName="/ppt/slides/slide122.xml" ContentType="application/vnd.openxmlformats-officedocument.presentationml.slide+xml"/>
  <Override PartName="/ppt/slides/slide123.xml" ContentType="application/vnd.openxmlformats-officedocument.presentationml.slide+xml"/>
  <Override PartName="/ppt/slides/slide124.xml" ContentType="application/vnd.openxmlformats-officedocument.presentationml.slide+xml"/>
  <Override PartName="/ppt/slides/slide125.xml" ContentType="application/vnd.openxmlformats-officedocument.presentationml.slide+xml"/>
  <Override PartName="/ppt/slides/slide126.xml" ContentType="application/vnd.openxmlformats-officedocument.presentationml.slide+xml"/>
  <Override PartName="/ppt/slides/slide127.xml" ContentType="application/vnd.openxmlformats-officedocument.presentationml.slide+xml"/>
  <Override PartName="/ppt/slides/slide128.xml" ContentType="application/vnd.openxmlformats-officedocument.presentationml.slide+xml"/>
  <Override PartName="/ppt/slides/slide129.xml" ContentType="application/vnd.openxmlformats-officedocument.presentationml.slide+xml"/>
  <Override PartName="/ppt/slides/slide13.xml" ContentType="application/vnd.openxmlformats-officedocument.presentationml.slide+xml"/>
  <Override PartName="/ppt/slides/slide130.xml" ContentType="application/vnd.openxmlformats-officedocument.presentationml.slide+xml"/>
  <Override PartName="/ppt/slides/slide131.xml" ContentType="application/vnd.openxmlformats-officedocument.presentationml.slide+xml"/>
  <Override PartName="/ppt/slides/slide132.xml" ContentType="application/vnd.openxmlformats-officedocument.presentationml.slide+xml"/>
  <Override PartName="/ppt/slides/slide133.xml" ContentType="application/vnd.openxmlformats-officedocument.presentationml.slide+xml"/>
  <Override PartName="/ppt/slides/slide134.xml" ContentType="application/vnd.openxmlformats-officedocument.presentationml.slide+xml"/>
  <Override PartName="/ppt/slides/slide135.xml" ContentType="application/vnd.openxmlformats-officedocument.presentationml.slide+xml"/>
  <Override PartName="/ppt/slides/slide136.xml" ContentType="application/vnd.openxmlformats-officedocument.presentationml.slide+xml"/>
  <Override PartName="/ppt/slides/slide137.xml" ContentType="application/vnd.openxmlformats-officedocument.presentationml.slide+xml"/>
  <Override PartName="/ppt/slides/slide138.xml" ContentType="application/vnd.openxmlformats-officedocument.presentationml.slide+xml"/>
  <Override PartName="/ppt/slides/slide139.xml" ContentType="application/vnd.openxmlformats-officedocument.presentationml.slide+xml"/>
  <Override PartName="/ppt/slides/slide14.xml" ContentType="application/vnd.openxmlformats-officedocument.presentationml.slide+xml"/>
  <Override PartName="/ppt/slides/slide140.xml" ContentType="application/vnd.openxmlformats-officedocument.presentationml.slide+xml"/>
  <Override PartName="/ppt/slides/slide141.xml" ContentType="application/vnd.openxmlformats-officedocument.presentationml.slide+xml"/>
  <Override PartName="/ppt/slides/slide142.xml" ContentType="application/vnd.openxmlformats-officedocument.presentationml.slide+xml"/>
  <Override PartName="/ppt/slides/slide143.xml" ContentType="application/vnd.openxmlformats-officedocument.presentationml.slide+xml"/>
  <Override PartName="/ppt/slides/slide144.xml" ContentType="application/vnd.openxmlformats-officedocument.presentationml.slide+xml"/>
  <Override PartName="/ppt/slides/slide145.xml" ContentType="application/vnd.openxmlformats-officedocument.presentationml.slide+xml"/>
  <Override PartName="/ppt/slides/slide146.xml" ContentType="application/vnd.openxmlformats-officedocument.presentationml.slide+xml"/>
  <Override PartName="/ppt/slides/slide147.xml" ContentType="application/vnd.openxmlformats-officedocument.presentationml.slide+xml"/>
  <Override PartName="/ppt/slides/slide148.xml" ContentType="application/vnd.openxmlformats-officedocument.presentationml.slide+xml"/>
  <Override PartName="/ppt/slides/slide149.xml" ContentType="application/vnd.openxmlformats-officedocument.presentationml.slide+xml"/>
  <Override PartName="/ppt/slides/slide15.xml" ContentType="application/vnd.openxmlformats-officedocument.presentationml.slide+xml"/>
  <Override PartName="/ppt/slides/slide150.xml" ContentType="application/vnd.openxmlformats-officedocument.presentationml.slide+xml"/>
  <Override PartName="/ppt/slides/slide151.xml" ContentType="application/vnd.openxmlformats-officedocument.presentationml.slide+xml"/>
  <Override PartName="/ppt/slides/slide152.xml" ContentType="application/vnd.openxmlformats-officedocument.presentationml.slide+xml"/>
  <Override PartName="/ppt/slides/slide153.xml" ContentType="application/vnd.openxmlformats-officedocument.presentationml.slide+xml"/>
  <Override PartName="/ppt/slides/slide154.xml" ContentType="application/vnd.openxmlformats-officedocument.presentationml.slide+xml"/>
  <Override PartName="/ppt/slides/slide155.xml" ContentType="application/vnd.openxmlformats-officedocument.presentationml.slide+xml"/>
  <Override PartName="/ppt/slides/slide156.xml" ContentType="application/vnd.openxmlformats-officedocument.presentationml.slide+xml"/>
  <Override PartName="/ppt/slides/slide157.xml" ContentType="application/vnd.openxmlformats-officedocument.presentationml.slide+xml"/>
  <Override PartName="/ppt/slides/slide158.xml" ContentType="application/vnd.openxmlformats-officedocument.presentationml.slide+xml"/>
  <Override PartName="/ppt/slides/slide159.xml" ContentType="application/vnd.openxmlformats-officedocument.presentationml.slide+xml"/>
  <Override PartName="/ppt/slides/slide16.xml" ContentType="application/vnd.openxmlformats-officedocument.presentationml.slide+xml"/>
  <Override PartName="/ppt/slides/slide160.xml" ContentType="application/vnd.openxmlformats-officedocument.presentationml.slide+xml"/>
  <Override PartName="/ppt/slides/slide161.xml" ContentType="application/vnd.openxmlformats-officedocument.presentationml.slide+xml"/>
  <Override PartName="/ppt/slides/slide162.xml" ContentType="application/vnd.openxmlformats-officedocument.presentationml.slide+xml"/>
  <Override PartName="/ppt/slides/slide163.xml" ContentType="application/vnd.openxmlformats-officedocument.presentationml.slide+xml"/>
  <Override PartName="/ppt/slides/slide164.xml" ContentType="application/vnd.openxmlformats-officedocument.presentationml.slide+xml"/>
  <Override PartName="/ppt/slides/slide165.xml" ContentType="application/vnd.openxmlformats-officedocument.presentationml.slide+xml"/>
  <Override PartName="/ppt/slides/slide166.xml" ContentType="application/vnd.openxmlformats-officedocument.presentationml.slide+xml"/>
  <Override PartName="/ppt/slides/slide167.xml" ContentType="application/vnd.openxmlformats-officedocument.presentationml.slide+xml"/>
  <Override PartName="/ppt/slides/slide168.xml" ContentType="application/vnd.openxmlformats-officedocument.presentationml.slide+xml"/>
  <Override PartName="/ppt/slides/slide169.xml" ContentType="application/vnd.openxmlformats-officedocument.presentationml.slide+xml"/>
  <Override PartName="/ppt/slides/slide17.xml" ContentType="application/vnd.openxmlformats-officedocument.presentationml.slide+xml"/>
  <Override PartName="/ppt/slides/slide170.xml" ContentType="application/vnd.openxmlformats-officedocument.presentationml.slide+xml"/>
  <Override PartName="/ppt/slides/slide171.xml" ContentType="application/vnd.openxmlformats-officedocument.presentationml.slide+xml"/>
  <Override PartName="/ppt/slides/slide172.xml" ContentType="application/vnd.openxmlformats-officedocument.presentationml.slide+xml"/>
  <Override PartName="/ppt/slides/slide173.xml" ContentType="application/vnd.openxmlformats-officedocument.presentationml.slide+xml"/>
  <Override PartName="/ppt/slides/slide174.xml" ContentType="application/vnd.openxmlformats-officedocument.presentationml.slide+xml"/>
  <Override PartName="/ppt/slides/slide175.xml" ContentType="application/vnd.openxmlformats-officedocument.presentationml.slide+xml"/>
  <Override PartName="/ppt/slides/slide176.xml" ContentType="application/vnd.openxmlformats-officedocument.presentationml.slide+xml"/>
  <Override PartName="/ppt/slides/slide177.xml" ContentType="application/vnd.openxmlformats-officedocument.presentationml.slide+xml"/>
  <Override PartName="/ppt/slides/slide178.xml" ContentType="application/vnd.openxmlformats-officedocument.presentationml.slide+xml"/>
  <Override PartName="/ppt/slides/slide179.xml" ContentType="application/vnd.openxmlformats-officedocument.presentationml.slide+xml"/>
  <Override PartName="/ppt/slides/slide18.xml" ContentType="application/vnd.openxmlformats-officedocument.presentationml.slide+xml"/>
  <Override PartName="/ppt/slides/slide180.xml" ContentType="application/vnd.openxmlformats-officedocument.presentationml.slide+xml"/>
  <Override PartName="/ppt/slides/slide181.xml" ContentType="application/vnd.openxmlformats-officedocument.presentationml.slide+xml"/>
  <Override PartName="/ppt/slides/slide182.xml" ContentType="application/vnd.openxmlformats-officedocument.presentationml.slide+xml"/>
  <Override PartName="/ppt/slides/slide183.xml" ContentType="application/vnd.openxmlformats-officedocument.presentationml.slide+xml"/>
  <Override PartName="/ppt/slides/slide184.xml" ContentType="application/vnd.openxmlformats-officedocument.presentationml.slide+xml"/>
  <Override PartName="/ppt/slides/slide185.xml" ContentType="application/vnd.openxmlformats-officedocument.presentationml.slide+xml"/>
  <Override PartName="/ppt/slides/slide186.xml" ContentType="application/vnd.openxmlformats-officedocument.presentationml.slide+xml"/>
  <Override PartName="/ppt/slides/slide187.xml" ContentType="application/vnd.openxmlformats-officedocument.presentationml.slide+xml"/>
  <Override PartName="/ppt/slides/slide188.xml" ContentType="application/vnd.openxmlformats-officedocument.presentationml.slide+xml"/>
  <Override PartName="/ppt/slides/slide189.xml" ContentType="application/vnd.openxmlformats-officedocument.presentationml.slide+xml"/>
  <Override PartName="/ppt/slides/slide19.xml" ContentType="application/vnd.openxmlformats-officedocument.presentationml.slide+xml"/>
  <Override PartName="/ppt/slides/slide190.xml" ContentType="application/vnd.openxmlformats-officedocument.presentationml.slide+xml"/>
  <Override PartName="/ppt/slides/slide191.xml" ContentType="application/vnd.openxmlformats-officedocument.presentationml.slide+xml"/>
  <Override PartName="/ppt/slides/slide192.xml" ContentType="application/vnd.openxmlformats-officedocument.presentationml.slide+xml"/>
  <Override PartName="/ppt/slides/slide193.xml" ContentType="application/vnd.openxmlformats-officedocument.presentationml.slide+xml"/>
  <Override PartName="/ppt/slides/slide194.xml" ContentType="application/vnd.openxmlformats-officedocument.presentationml.slide+xml"/>
  <Override PartName="/ppt/slides/slide195.xml" ContentType="application/vnd.openxmlformats-officedocument.presentationml.slide+xml"/>
  <Override PartName="/ppt/slides/slide196.xml" ContentType="application/vnd.openxmlformats-officedocument.presentationml.slide+xml"/>
  <Override PartName="/ppt/slides/slide197.xml" ContentType="application/vnd.openxmlformats-officedocument.presentationml.slide+xml"/>
  <Override PartName="/ppt/slides/slide198.xml" ContentType="application/vnd.openxmlformats-officedocument.presentationml.slide+xml"/>
  <Override PartName="/ppt/slides/slide19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00.xml" ContentType="application/vnd.openxmlformats-officedocument.presentationml.slide+xml"/>
  <Override PartName="/ppt/slides/slide201.xml" ContentType="application/vnd.openxmlformats-officedocument.presentationml.slide+xml"/>
  <Override PartName="/ppt/slides/slide202.xml" ContentType="application/vnd.openxmlformats-officedocument.presentationml.slide+xml"/>
  <Override PartName="/ppt/slides/slide203.xml" ContentType="application/vnd.openxmlformats-officedocument.presentationml.slide+xml"/>
  <Override PartName="/ppt/slides/slide204.xml" ContentType="application/vnd.openxmlformats-officedocument.presentationml.slide+xml"/>
  <Override PartName="/ppt/slides/slide205.xml" ContentType="application/vnd.openxmlformats-officedocument.presentationml.slide+xml"/>
  <Override PartName="/ppt/slides/slide206.xml" ContentType="application/vnd.openxmlformats-officedocument.presentationml.slide+xml"/>
  <Override PartName="/ppt/slides/slide207.xml" ContentType="application/vnd.openxmlformats-officedocument.presentationml.slide+xml"/>
  <Override PartName="/ppt/slides/slide208.xml" ContentType="application/vnd.openxmlformats-officedocument.presentationml.slide+xml"/>
  <Override PartName="/ppt/slides/slide209.xml" ContentType="application/vnd.openxmlformats-officedocument.presentationml.slide+xml"/>
  <Override PartName="/ppt/slides/slide21.xml" ContentType="application/vnd.openxmlformats-officedocument.presentationml.slide+xml"/>
  <Override PartName="/ppt/slides/slide210.xml" ContentType="application/vnd.openxmlformats-officedocument.presentationml.slide+xml"/>
  <Override PartName="/ppt/slides/slide211.xml" ContentType="application/vnd.openxmlformats-officedocument.presentationml.slide+xml"/>
  <Override PartName="/ppt/slides/slide212.xml" ContentType="application/vnd.openxmlformats-officedocument.presentationml.slide+xml"/>
  <Override PartName="/ppt/slides/slide213.xml" ContentType="application/vnd.openxmlformats-officedocument.presentationml.slide+xml"/>
  <Override PartName="/ppt/slides/slide214.xml" ContentType="application/vnd.openxmlformats-officedocument.presentationml.slide+xml"/>
  <Override PartName="/ppt/slides/slide215.xml" ContentType="application/vnd.openxmlformats-officedocument.presentationml.slide+xml"/>
  <Override PartName="/ppt/slides/slide216.xml" ContentType="application/vnd.openxmlformats-officedocument.presentationml.slide+xml"/>
  <Override PartName="/ppt/slides/slide217.xml" ContentType="application/vnd.openxmlformats-officedocument.presentationml.slide+xml"/>
  <Override PartName="/ppt/slides/slide218.xml" ContentType="application/vnd.openxmlformats-officedocument.presentationml.slide+xml"/>
  <Override PartName="/ppt/slides/slide219.xml" ContentType="application/vnd.openxmlformats-officedocument.presentationml.slide+xml"/>
  <Override PartName="/ppt/slides/slide22.xml" ContentType="application/vnd.openxmlformats-officedocument.presentationml.slide+xml"/>
  <Override PartName="/ppt/slides/slide220.xml" ContentType="application/vnd.openxmlformats-officedocument.presentationml.slide+xml"/>
  <Override PartName="/ppt/slides/slide221.xml" ContentType="application/vnd.openxmlformats-officedocument.presentationml.slide+xml"/>
  <Override PartName="/ppt/slides/slide222.xml" ContentType="application/vnd.openxmlformats-officedocument.presentationml.slide+xml"/>
  <Override PartName="/ppt/slides/slide223.xml" ContentType="application/vnd.openxmlformats-officedocument.presentationml.slide+xml"/>
  <Override PartName="/ppt/slides/slide224.xml" ContentType="application/vnd.openxmlformats-officedocument.presentationml.slide+xml"/>
  <Override PartName="/ppt/slides/slide225.xml" ContentType="application/vnd.openxmlformats-officedocument.presentationml.slide+xml"/>
  <Override PartName="/ppt/slides/slide226.xml" ContentType="application/vnd.openxmlformats-officedocument.presentationml.slide+xml"/>
  <Override PartName="/ppt/slides/slide227.xml" ContentType="application/vnd.openxmlformats-officedocument.presentationml.slide+xml"/>
  <Override PartName="/ppt/slides/slide228.xml" ContentType="application/vnd.openxmlformats-officedocument.presentationml.slide+xml"/>
  <Override PartName="/ppt/slides/slide229.xml" ContentType="application/vnd.openxmlformats-officedocument.presentationml.slide+xml"/>
  <Override PartName="/ppt/slides/slide23.xml" ContentType="application/vnd.openxmlformats-officedocument.presentationml.slide+xml"/>
  <Override PartName="/ppt/slides/slide230.xml" ContentType="application/vnd.openxmlformats-officedocument.presentationml.slide+xml"/>
  <Override PartName="/ppt/slides/slide231.xml" ContentType="application/vnd.openxmlformats-officedocument.presentationml.slide+xml"/>
  <Override PartName="/ppt/slides/slide232.xml" ContentType="application/vnd.openxmlformats-officedocument.presentationml.slide+xml"/>
  <Override PartName="/ppt/slides/slide233.xml" ContentType="application/vnd.openxmlformats-officedocument.presentationml.slide+xml"/>
  <Override PartName="/ppt/slides/slide234.xml" ContentType="application/vnd.openxmlformats-officedocument.presentationml.slide+xml"/>
  <Override PartName="/ppt/slides/slide235.xml" ContentType="application/vnd.openxmlformats-officedocument.presentationml.slide+xml"/>
  <Override PartName="/ppt/slides/slide236.xml" ContentType="application/vnd.openxmlformats-officedocument.presentationml.slide+xml"/>
  <Override PartName="/ppt/slides/slide237.xml" ContentType="application/vnd.openxmlformats-officedocument.presentationml.slide+xml"/>
  <Override PartName="/ppt/slides/slide238.xml" ContentType="application/vnd.openxmlformats-officedocument.presentationml.slide+xml"/>
  <Override PartName="/ppt/slides/slide239.xml" ContentType="application/vnd.openxmlformats-officedocument.presentationml.slide+xml"/>
  <Override PartName="/ppt/slides/slide24.xml" ContentType="application/vnd.openxmlformats-officedocument.presentationml.slide+xml"/>
  <Override PartName="/ppt/slides/slide240.xml" ContentType="application/vnd.openxmlformats-officedocument.presentationml.slide+xml"/>
  <Override PartName="/ppt/slides/slide241.xml" ContentType="application/vnd.openxmlformats-officedocument.presentationml.slide+xml"/>
  <Override PartName="/ppt/slides/slide242.xml" ContentType="application/vnd.openxmlformats-officedocument.presentationml.slide+xml"/>
  <Override PartName="/ppt/slides/slide243.xml" ContentType="application/vnd.openxmlformats-officedocument.presentationml.slide+xml"/>
  <Override PartName="/ppt/slides/slide244.xml" ContentType="application/vnd.openxmlformats-officedocument.presentationml.slide+xml"/>
  <Override PartName="/ppt/slides/slide245.xml" ContentType="application/vnd.openxmlformats-officedocument.presentationml.slide+xml"/>
  <Override PartName="/ppt/slides/slide246.xml" ContentType="application/vnd.openxmlformats-officedocument.presentationml.slide+xml"/>
  <Override PartName="/ppt/slides/slide247.xml" ContentType="application/vnd.openxmlformats-officedocument.presentationml.slide+xml"/>
  <Override PartName="/ppt/slides/slide248.xml" ContentType="application/vnd.openxmlformats-officedocument.presentationml.slide+xml"/>
  <Override PartName="/ppt/slides/slide249.xml" ContentType="application/vnd.openxmlformats-officedocument.presentationml.slide+xml"/>
  <Override PartName="/ppt/slides/slide25.xml" ContentType="application/vnd.openxmlformats-officedocument.presentationml.slide+xml"/>
  <Override PartName="/ppt/slides/slide250.xml" ContentType="application/vnd.openxmlformats-officedocument.presentationml.slide+xml"/>
  <Override PartName="/ppt/slides/slide251.xml" ContentType="application/vnd.openxmlformats-officedocument.presentationml.slide+xml"/>
  <Override PartName="/ppt/slides/slide252.xml" ContentType="application/vnd.openxmlformats-officedocument.presentationml.slide+xml"/>
  <Override PartName="/ppt/slides/slide253.xml" ContentType="application/vnd.openxmlformats-officedocument.presentationml.slide+xml"/>
  <Override PartName="/ppt/slides/slide254.xml" ContentType="application/vnd.openxmlformats-officedocument.presentationml.slide+xml"/>
  <Override PartName="/ppt/slides/slide255.xml" ContentType="application/vnd.openxmlformats-officedocument.presentationml.slide+xml"/>
  <Override PartName="/ppt/slides/slide256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slides/slide94.xml" ContentType="application/vnd.openxmlformats-officedocument.presentationml.slide+xml"/>
  <Override PartName="/ppt/slides/slide95.xml" ContentType="application/vnd.openxmlformats-officedocument.presentationml.slide+xml"/>
  <Override PartName="/ppt/slides/slide96.xml" ContentType="application/vnd.openxmlformats-officedocument.presentationml.slide+xml"/>
  <Override PartName="/ppt/slides/slide97.xml" ContentType="application/vnd.openxmlformats-officedocument.presentationml.slide+xml"/>
  <Override PartName="/ppt/slides/slide98.xml" ContentType="application/vnd.openxmlformats-officedocument.presentationml.slide+xml"/>
  <Override PartName="/ppt/slides/slide9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  <p:sldId id="273" r:id="rId24"/>
    <p:sldId id="274" r:id="rId25"/>
    <p:sldId id="275" r:id="rId26"/>
    <p:sldId id="276" r:id="rId27"/>
    <p:sldId id="277" r:id="rId28"/>
    <p:sldId id="278" r:id="rId29"/>
    <p:sldId id="279" r:id="rId30"/>
    <p:sldId id="280" r:id="rId31"/>
    <p:sldId id="281" r:id="rId32"/>
    <p:sldId id="282" r:id="rId33"/>
    <p:sldId id="283" r:id="rId34"/>
    <p:sldId id="284" r:id="rId35"/>
    <p:sldId id="285" r:id="rId36"/>
    <p:sldId id="286" r:id="rId37"/>
    <p:sldId id="287" r:id="rId38"/>
    <p:sldId id="288" r:id="rId39"/>
    <p:sldId id="289" r:id="rId40"/>
    <p:sldId id="290" r:id="rId41"/>
    <p:sldId id="291" r:id="rId42"/>
    <p:sldId id="292" r:id="rId43"/>
    <p:sldId id="293" r:id="rId44"/>
    <p:sldId id="294" r:id="rId45"/>
    <p:sldId id="295" r:id="rId46"/>
    <p:sldId id="296" r:id="rId47"/>
    <p:sldId id="297" r:id="rId48"/>
    <p:sldId id="298" r:id="rId49"/>
    <p:sldId id="299" r:id="rId50"/>
    <p:sldId id="300" r:id="rId51"/>
    <p:sldId id="301" r:id="rId52"/>
    <p:sldId id="302" r:id="rId53"/>
    <p:sldId id="303" r:id="rId54"/>
    <p:sldId id="304" r:id="rId55"/>
    <p:sldId id="305" r:id="rId56"/>
    <p:sldId id="306" r:id="rId57"/>
    <p:sldId id="307" r:id="rId58"/>
    <p:sldId id="308" r:id="rId59"/>
    <p:sldId id="309" r:id="rId60"/>
    <p:sldId id="310" r:id="rId61"/>
    <p:sldId id="311" r:id="rId62"/>
    <p:sldId id="312" r:id="rId63"/>
    <p:sldId id="313" r:id="rId64"/>
    <p:sldId id="314" r:id="rId65"/>
    <p:sldId id="315" r:id="rId66"/>
    <p:sldId id="316" r:id="rId67"/>
    <p:sldId id="317" r:id="rId68"/>
    <p:sldId id="318" r:id="rId69"/>
    <p:sldId id="319" r:id="rId70"/>
    <p:sldId id="320" r:id="rId71"/>
    <p:sldId id="321" r:id="rId72"/>
    <p:sldId id="322" r:id="rId73"/>
    <p:sldId id="323" r:id="rId74"/>
    <p:sldId id="324" r:id="rId75"/>
    <p:sldId id="325" r:id="rId76"/>
    <p:sldId id="326" r:id="rId77"/>
    <p:sldId id="327" r:id="rId78"/>
    <p:sldId id="328" r:id="rId79"/>
    <p:sldId id="329" r:id="rId80"/>
    <p:sldId id="330" r:id="rId81"/>
    <p:sldId id="331" r:id="rId82"/>
    <p:sldId id="332" r:id="rId83"/>
    <p:sldId id="333" r:id="rId84"/>
    <p:sldId id="334" r:id="rId85"/>
    <p:sldId id="335" r:id="rId86"/>
    <p:sldId id="336" r:id="rId87"/>
    <p:sldId id="337" r:id="rId88"/>
    <p:sldId id="338" r:id="rId89"/>
    <p:sldId id="339" r:id="rId90"/>
    <p:sldId id="340" r:id="rId91"/>
    <p:sldId id="341" r:id="rId92"/>
    <p:sldId id="342" r:id="rId93"/>
    <p:sldId id="343" r:id="rId94"/>
    <p:sldId id="344" r:id="rId95"/>
    <p:sldId id="345" r:id="rId96"/>
    <p:sldId id="346" r:id="rId97"/>
    <p:sldId id="347" r:id="rId98"/>
    <p:sldId id="348" r:id="rId99"/>
    <p:sldId id="349" r:id="rId100"/>
    <p:sldId id="350" r:id="rId101"/>
    <p:sldId id="351" r:id="rId102"/>
    <p:sldId id="352" r:id="rId103"/>
    <p:sldId id="353" r:id="rId104"/>
    <p:sldId id="354" r:id="rId105"/>
    <p:sldId id="355" r:id="rId106"/>
    <p:sldId id="356" r:id="rId107"/>
    <p:sldId id="357" r:id="rId108"/>
    <p:sldId id="358" r:id="rId109"/>
    <p:sldId id="359" r:id="rId110"/>
    <p:sldId id="360" r:id="rId111"/>
    <p:sldId id="361" r:id="rId112"/>
    <p:sldId id="362" r:id="rId113"/>
    <p:sldId id="363" r:id="rId114"/>
    <p:sldId id="364" r:id="rId115"/>
    <p:sldId id="365" r:id="rId116"/>
    <p:sldId id="366" r:id="rId117"/>
    <p:sldId id="367" r:id="rId118"/>
    <p:sldId id="368" r:id="rId119"/>
    <p:sldId id="369" r:id="rId120"/>
    <p:sldId id="370" r:id="rId121"/>
    <p:sldId id="371" r:id="rId122"/>
    <p:sldId id="372" r:id="rId123"/>
    <p:sldId id="373" r:id="rId124"/>
    <p:sldId id="374" r:id="rId125"/>
    <p:sldId id="375" r:id="rId126"/>
    <p:sldId id="376" r:id="rId127"/>
    <p:sldId id="377" r:id="rId128"/>
    <p:sldId id="378" r:id="rId129"/>
    <p:sldId id="379" r:id="rId130"/>
    <p:sldId id="380" r:id="rId131"/>
    <p:sldId id="381" r:id="rId132"/>
    <p:sldId id="382" r:id="rId133"/>
    <p:sldId id="383" r:id="rId134"/>
    <p:sldId id="384" r:id="rId135"/>
    <p:sldId id="385" r:id="rId136"/>
    <p:sldId id="386" r:id="rId137"/>
    <p:sldId id="387" r:id="rId138"/>
    <p:sldId id="388" r:id="rId139"/>
    <p:sldId id="389" r:id="rId140"/>
    <p:sldId id="390" r:id="rId141"/>
    <p:sldId id="391" r:id="rId142"/>
    <p:sldId id="392" r:id="rId143"/>
    <p:sldId id="393" r:id="rId144"/>
    <p:sldId id="394" r:id="rId145"/>
    <p:sldId id="395" r:id="rId146"/>
    <p:sldId id="396" r:id="rId147"/>
    <p:sldId id="397" r:id="rId148"/>
    <p:sldId id="398" r:id="rId149"/>
    <p:sldId id="399" r:id="rId150"/>
    <p:sldId id="400" r:id="rId151"/>
    <p:sldId id="401" r:id="rId152"/>
    <p:sldId id="402" r:id="rId153"/>
    <p:sldId id="403" r:id="rId154"/>
    <p:sldId id="404" r:id="rId155"/>
    <p:sldId id="405" r:id="rId156"/>
    <p:sldId id="406" r:id="rId157"/>
    <p:sldId id="407" r:id="rId158"/>
    <p:sldId id="408" r:id="rId159"/>
    <p:sldId id="409" r:id="rId160"/>
    <p:sldId id="410" r:id="rId161"/>
    <p:sldId id="411" r:id="rId162"/>
    <p:sldId id="412" r:id="rId163"/>
    <p:sldId id="413" r:id="rId164"/>
    <p:sldId id="414" r:id="rId165"/>
    <p:sldId id="415" r:id="rId166"/>
    <p:sldId id="416" r:id="rId167"/>
    <p:sldId id="417" r:id="rId168"/>
    <p:sldId id="418" r:id="rId169"/>
    <p:sldId id="419" r:id="rId170"/>
    <p:sldId id="420" r:id="rId171"/>
    <p:sldId id="421" r:id="rId172"/>
    <p:sldId id="422" r:id="rId173"/>
    <p:sldId id="423" r:id="rId174"/>
    <p:sldId id="424" r:id="rId175"/>
    <p:sldId id="425" r:id="rId176"/>
    <p:sldId id="426" r:id="rId177"/>
    <p:sldId id="427" r:id="rId178"/>
    <p:sldId id="428" r:id="rId179"/>
    <p:sldId id="429" r:id="rId180"/>
    <p:sldId id="430" r:id="rId181"/>
    <p:sldId id="431" r:id="rId182"/>
    <p:sldId id="432" r:id="rId183"/>
    <p:sldId id="433" r:id="rId184"/>
    <p:sldId id="434" r:id="rId185"/>
    <p:sldId id="435" r:id="rId186"/>
    <p:sldId id="436" r:id="rId187"/>
    <p:sldId id="437" r:id="rId188"/>
    <p:sldId id="438" r:id="rId189"/>
    <p:sldId id="439" r:id="rId190"/>
    <p:sldId id="440" r:id="rId191"/>
    <p:sldId id="441" r:id="rId192"/>
    <p:sldId id="442" r:id="rId193"/>
    <p:sldId id="443" r:id="rId194"/>
    <p:sldId id="444" r:id="rId195"/>
    <p:sldId id="445" r:id="rId196"/>
    <p:sldId id="446" r:id="rId197"/>
    <p:sldId id="447" r:id="rId198"/>
    <p:sldId id="448" r:id="rId199"/>
    <p:sldId id="449" r:id="rId200"/>
    <p:sldId id="450" r:id="rId201"/>
    <p:sldId id="451" r:id="rId202"/>
    <p:sldId id="452" r:id="rId203"/>
    <p:sldId id="453" r:id="rId204"/>
    <p:sldId id="454" r:id="rId205"/>
    <p:sldId id="455" r:id="rId206"/>
    <p:sldId id="456" r:id="rId207"/>
    <p:sldId id="457" r:id="rId208"/>
    <p:sldId id="458" r:id="rId209"/>
    <p:sldId id="459" r:id="rId210"/>
    <p:sldId id="460" r:id="rId211"/>
    <p:sldId id="461" r:id="rId212"/>
    <p:sldId id="462" r:id="rId213"/>
    <p:sldId id="463" r:id="rId214"/>
    <p:sldId id="464" r:id="rId215"/>
    <p:sldId id="465" r:id="rId216"/>
    <p:sldId id="466" r:id="rId217"/>
    <p:sldId id="467" r:id="rId218"/>
    <p:sldId id="468" r:id="rId219"/>
    <p:sldId id="469" r:id="rId220"/>
    <p:sldId id="470" r:id="rId221"/>
    <p:sldId id="471" r:id="rId222"/>
    <p:sldId id="472" r:id="rId223"/>
    <p:sldId id="473" r:id="rId224"/>
    <p:sldId id="474" r:id="rId225"/>
    <p:sldId id="475" r:id="rId226"/>
    <p:sldId id="476" r:id="rId227"/>
    <p:sldId id="477" r:id="rId228"/>
    <p:sldId id="478" r:id="rId229"/>
    <p:sldId id="479" r:id="rId230"/>
    <p:sldId id="480" r:id="rId231"/>
    <p:sldId id="481" r:id="rId232"/>
    <p:sldId id="482" r:id="rId233"/>
    <p:sldId id="483" r:id="rId234"/>
    <p:sldId id="484" r:id="rId235"/>
    <p:sldId id="485" r:id="rId236"/>
    <p:sldId id="486" r:id="rId237"/>
    <p:sldId id="487" r:id="rId238"/>
    <p:sldId id="488" r:id="rId239"/>
    <p:sldId id="489" r:id="rId240"/>
    <p:sldId id="490" r:id="rId241"/>
    <p:sldId id="491" r:id="rId242"/>
    <p:sldId id="492" r:id="rId243"/>
    <p:sldId id="493" r:id="rId244"/>
    <p:sldId id="494" r:id="rId245"/>
    <p:sldId id="495" r:id="rId246"/>
    <p:sldId id="496" r:id="rId247"/>
    <p:sldId id="497" r:id="rId248"/>
    <p:sldId id="498" r:id="rId249"/>
    <p:sldId id="499" r:id="rId250"/>
    <p:sldId id="500" r:id="rId251"/>
    <p:sldId id="501" r:id="rId252"/>
    <p:sldId id="502" r:id="rId253"/>
    <p:sldId id="503" r:id="rId254"/>
    <p:sldId id="504" r:id="rId255"/>
    <p:sldId id="505" r:id="rId256"/>
    <p:sldId id="506" r:id="rId257"/>
    <p:sldId id="507" r:id="rId258"/>
    <p:sldId id="508" r:id="rId259"/>
    <p:sldId id="509" r:id="rId260"/>
    <p:sldId id="510" r:id="rId261"/>
    <p:sldId id="511" r:id="rId262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Relationship Id="rId20" Type="http://schemas.openxmlformats.org/officeDocument/2006/relationships/slide" Target="slides/slide14.xml"/><Relationship Id="rId21" Type="http://schemas.openxmlformats.org/officeDocument/2006/relationships/slide" Target="slides/slide15.xml"/><Relationship Id="rId22" Type="http://schemas.openxmlformats.org/officeDocument/2006/relationships/slide" Target="slides/slide16.xml"/><Relationship Id="rId23" Type="http://schemas.openxmlformats.org/officeDocument/2006/relationships/slide" Target="slides/slide17.xml"/><Relationship Id="rId24" Type="http://schemas.openxmlformats.org/officeDocument/2006/relationships/slide" Target="slides/slide18.xml"/><Relationship Id="rId25" Type="http://schemas.openxmlformats.org/officeDocument/2006/relationships/slide" Target="slides/slide19.xml"/><Relationship Id="rId26" Type="http://schemas.openxmlformats.org/officeDocument/2006/relationships/slide" Target="slides/slide20.xml"/><Relationship Id="rId27" Type="http://schemas.openxmlformats.org/officeDocument/2006/relationships/slide" Target="slides/slide21.xml"/><Relationship Id="rId28" Type="http://schemas.openxmlformats.org/officeDocument/2006/relationships/slide" Target="slides/slide22.xml"/><Relationship Id="rId29" Type="http://schemas.openxmlformats.org/officeDocument/2006/relationships/slide" Target="slides/slide23.xml"/><Relationship Id="rId30" Type="http://schemas.openxmlformats.org/officeDocument/2006/relationships/slide" Target="slides/slide24.xml"/><Relationship Id="rId31" Type="http://schemas.openxmlformats.org/officeDocument/2006/relationships/slide" Target="slides/slide25.xml"/><Relationship Id="rId32" Type="http://schemas.openxmlformats.org/officeDocument/2006/relationships/slide" Target="slides/slide26.xml"/><Relationship Id="rId33" Type="http://schemas.openxmlformats.org/officeDocument/2006/relationships/slide" Target="slides/slide27.xml"/><Relationship Id="rId34" Type="http://schemas.openxmlformats.org/officeDocument/2006/relationships/slide" Target="slides/slide28.xml"/><Relationship Id="rId35" Type="http://schemas.openxmlformats.org/officeDocument/2006/relationships/slide" Target="slides/slide29.xml"/><Relationship Id="rId36" Type="http://schemas.openxmlformats.org/officeDocument/2006/relationships/slide" Target="slides/slide30.xml"/><Relationship Id="rId37" Type="http://schemas.openxmlformats.org/officeDocument/2006/relationships/slide" Target="slides/slide31.xml"/><Relationship Id="rId38" Type="http://schemas.openxmlformats.org/officeDocument/2006/relationships/slide" Target="slides/slide32.xml"/><Relationship Id="rId39" Type="http://schemas.openxmlformats.org/officeDocument/2006/relationships/slide" Target="slides/slide33.xml"/><Relationship Id="rId40" Type="http://schemas.openxmlformats.org/officeDocument/2006/relationships/slide" Target="slides/slide34.xml"/><Relationship Id="rId41" Type="http://schemas.openxmlformats.org/officeDocument/2006/relationships/slide" Target="slides/slide35.xml"/><Relationship Id="rId42" Type="http://schemas.openxmlformats.org/officeDocument/2006/relationships/slide" Target="slides/slide36.xml"/><Relationship Id="rId43" Type="http://schemas.openxmlformats.org/officeDocument/2006/relationships/slide" Target="slides/slide37.xml"/><Relationship Id="rId44" Type="http://schemas.openxmlformats.org/officeDocument/2006/relationships/slide" Target="slides/slide38.xml"/><Relationship Id="rId45" Type="http://schemas.openxmlformats.org/officeDocument/2006/relationships/slide" Target="slides/slide39.xml"/><Relationship Id="rId46" Type="http://schemas.openxmlformats.org/officeDocument/2006/relationships/slide" Target="slides/slide40.xml"/><Relationship Id="rId47" Type="http://schemas.openxmlformats.org/officeDocument/2006/relationships/slide" Target="slides/slide41.xml"/><Relationship Id="rId48" Type="http://schemas.openxmlformats.org/officeDocument/2006/relationships/slide" Target="slides/slide42.xml"/><Relationship Id="rId49" Type="http://schemas.openxmlformats.org/officeDocument/2006/relationships/slide" Target="slides/slide43.xml"/><Relationship Id="rId50" Type="http://schemas.openxmlformats.org/officeDocument/2006/relationships/slide" Target="slides/slide44.xml"/><Relationship Id="rId51" Type="http://schemas.openxmlformats.org/officeDocument/2006/relationships/slide" Target="slides/slide45.xml"/><Relationship Id="rId52" Type="http://schemas.openxmlformats.org/officeDocument/2006/relationships/slide" Target="slides/slide46.xml"/><Relationship Id="rId53" Type="http://schemas.openxmlformats.org/officeDocument/2006/relationships/slide" Target="slides/slide47.xml"/><Relationship Id="rId54" Type="http://schemas.openxmlformats.org/officeDocument/2006/relationships/slide" Target="slides/slide48.xml"/><Relationship Id="rId55" Type="http://schemas.openxmlformats.org/officeDocument/2006/relationships/slide" Target="slides/slide49.xml"/><Relationship Id="rId56" Type="http://schemas.openxmlformats.org/officeDocument/2006/relationships/slide" Target="slides/slide50.xml"/><Relationship Id="rId57" Type="http://schemas.openxmlformats.org/officeDocument/2006/relationships/slide" Target="slides/slide51.xml"/><Relationship Id="rId58" Type="http://schemas.openxmlformats.org/officeDocument/2006/relationships/slide" Target="slides/slide52.xml"/><Relationship Id="rId59" Type="http://schemas.openxmlformats.org/officeDocument/2006/relationships/slide" Target="slides/slide53.xml"/><Relationship Id="rId60" Type="http://schemas.openxmlformats.org/officeDocument/2006/relationships/slide" Target="slides/slide54.xml"/><Relationship Id="rId61" Type="http://schemas.openxmlformats.org/officeDocument/2006/relationships/slide" Target="slides/slide55.xml"/><Relationship Id="rId62" Type="http://schemas.openxmlformats.org/officeDocument/2006/relationships/slide" Target="slides/slide56.xml"/><Relationship Id="rId63" Type="http://schemas.openxmlformats.org/officeDocument/2006/relationships/slide" Target="slides/slide57.xml"/><Relationship Id="rId64" Type="http://schemas.openxmlformats.org/officeDocument/2006/relationships/slide" Target="slides/slide58.xml"/><Relationship Id="rId65" Type="http://schemas.openxmlformats.org/officeDocument/2006/relationships/slide" Target="slides/slide59.xml"/><Relationship Id="rId66" Type="http://schemas.openxmlformats.org/officeDocument/2006/relationships/slide" Target="slides/slide60.xml"/><Relationship Id="rId67" Type="http://schemas.openxmlformats.org/officeDocument/2006/relationships/slide" Target="slides/slide61.xml"/><Relationship Id="rId68" Type="http://schemas.openxmlformats.org/officeDocument/2006/relationships/slide" Target="slides/slide62.xml"/><Relationship Id="rId69" Type="http://schemas.openxmlformats.org/officeDocument/2006/relationships/slide" Target="slides/slide63.xml"/><Relationship Id="rId70" Type="http://schemas.openxmlformats.org/officeDocument/2006/relationships/slide" Target="slides/slide64.xml"/><Relationship Id="rId71" Type="http://schemas.openxmlformats.org/officeDocument/2006/relationships/slide" Target="slides/slide65.xml"/><Relationship Id="rId72" Type="http://schemas.openxmlformats.org/officeDocument/2006/relationships/slide" Target="slides/slide66.xml"/><Relationship Id="rId73" Type="http://schemas.openxmlformats.org/officeDocument/2006/relationships/slide" Target="slides/slide67.xml"/><Relationship Id="rId74" Type="http://schemas.openxmlformats.org/officeDocument/2006/relationships/slide" Target="slides/slide68.xml"/><Relationship Id="rId75" Type="http://schemas.openxmlformats.org/officeDocument/2006/relationships/slide" Target="slides/slide69.xml"/><Relationship Id="rId76" Type="http://schemas.openxmlformats.org/officeDocument/2006/relationships/slide" Target="slides/slide70.xml"/><Relationship Id="rId77" Type="http://schemas.openxmlformats.org/officeDocument/2006/relationships/slide" Target="slides/slide71.xml"/><Relationship Id="rId78" Type="http://schemas.openxmlformats.org/officeDocument/2006/relationships/slide" Target="slides/slide72.xml"/><Relationship Id="rId79" Type="http://schemas.openxmlformats.org/officeDocument/2006/relationships/slide" Target="slides/slide73.xml"/><Relationship Id="rId80" Type="http://schemas.openxmlformats.org/officeDocument/2006/relationships/slide" Target="slides/slide74.xml"/><Relationship Id="rId81" Type="http://schemas.openxmlformats.org/officeDocument/2006/relationships/slide" Target="slides/slide75.xml"/><Relationship Id="rId82" Type="http://schemas.openxmlformats.org/officeDocument/2006/relationships/slide" Target="slides/slide76.xml"/><Relationship Id="rId83" Type="http://schemas.openxmlformats.org/officeDocument/2006/relationships/slide" Target="slides/slide77.xml"/><Relationship Id="rId84" Type="http://schemas.openxmlformats.org/officeDocument/2006/relationships/slide" Target="slides/slide78.xml"/><Relationship Id="rId85" Type="http://schemas.openxmlformats.org/officeDocument/2006/relationships/slide" Target="slides/slide79.xml"/><Relationship Id="rId86" Type="http://schemas.openxmlformats.org/officeDocument/2006/relationships/slide" Target="slides/slide80.xml"/><Relationship Id="rId87" Type="http://schemas.openxmlformats.org/officeDocument/2006/relationships/slide" Target="slides/slide81.xml"/><Relationship Id="rId88" Type="http://schemas.openxmlformats.org/officeDocument/2006/relationships/slide" Target="slides/slide82.xml"/><Relationship Id="rId89" Type="http://schemas.openxmlformats.org/officeDocument/2006/relationships/slide" Target="slides/slide83.xml"/><Relationship Id="rId90" Type="http://schemas.openxmlformats.org/officeDocument/2006/relationships/slide" Target="slides/slide84.xml"/><Relationship Id="rId91" Type="http://schemas.openxmlformats.org/officeDocument/2006/relationships/slide" Target="slides/slide85.xml"/><Relationship Id="rId92" Type="http://schemas.openxmlformats.org/officeDocument/2006/relationships/slide" Target="slides/slide86.xml"/><Relationship Id="rId93" Type="http://schemas.openxmlformats.org/officeDocument/2006/relationships/slide" Target="slides/slide87.xml"/><Relationship Id="rId94" Type="http://schemas.openxmlformats.org/officeDocument/2006/relationships/slide" Target="slides/slide88.xml"/><Relationship Id="rId95" Type="http://schemas.openxmlformats.org/officeDocument/2006/relationships/slide" Target="slides/slide89.xml"/><Relationship Id="rId96" Type="http://schemas.openxmlformats.org/officeDocument/2006/relationships/slide" Target="slides/slide90.xml"/><Relationship Id="rId97" Type="http://schemas.openxmlformats.org/officeDocument/2006/relationships/slide" Target="slides/slide91.xml"/><Relationship Id="rId98" Type="http://schemas.openxmlformats.org/officeDocument/2006/relationships/slide" Target="slides/slide92.xml"/><Relationship Id="rId99" Type="http://schemas.openxmlformats.org/officeDocument/2006/relationships/slide" Target="slides/slide93.xml"/><Relationship Id="rId100" Type="http://schemas.openxmlformats.org/officeDocument/2006/relationships/slide" Target="slides/slide94.xml"/><Relationship Id="rId101" Type="http://schemas.openxmlformats.org/officeDocument/2006/relationships/slide" Target="slides/slide95.xml"/><Relationship Id="rId102" Type="http://schemas.openxmlformats.org/officeDocument/2006/relationships/slide" Target="slides/slide96.xml"/><Relationship Id="rId103" Type="http://schemas.openxmlformats.org/officeDocument/2006/relationships/slide" Target="slides/slide97.xml"/><Relationship Id="rId104" Type="http://schemas.openxmlformats.org/officeDocument/2006/relationships/slide" Target="slides/slide98.xml"/><Relationship Id="rId105" Type="http://schemas.openxmlformats.org/officeDocument/2006/relationships/slide" Target="slides/slide99.xml"/><Relationship Id="rId106" Type="http://schemas.openxmlformats.org/officeDocument/2006/relationships/slide" Target="slides/slide100.xml"/><Relationship Id="rId107" Type="http://schemas.openxmlformats.org/officeDocument/2006/relationships/slide" Target="slides/slide101.xml"/><Relationship Id="rId108" Type="http://schemas.openxmlformats.org/officeDocument/2006/relationships/slide" Target="slides/slide102.xml"/><Relationship Id="rId109" Type="http://schemas.openxmlformats.org/officeDocument/2006/relationships/slide" Target="slides/slide103.xml"/><Relationship Id="rId110" Type="http://schemas.openxmlformats.org/officeDocument/2006/relationships/slide" Target="slides/slide104.xml"/><Relationship Id="rId111" Type="http://schemas.openxmlformats.org/officeDocument/2006/relationships/slide" Target="slides/slide105.xml"/><Relationship Id="rId112" Type="http://schemas.openxmlformats.org/officeDocument/2006/relationships/slide" Target="slides/slide106.xml"/><Relationship Id="rId113" Type="http://schemas.openxmlformats.org/officeDocument/2006/relationships/slide" Target="slides/slide107.xml"/><Relationship Id="rId114" Type="http://schemas.openxmlformats.org/officeDocument/2006/relationships/slide" Target="slides/slide108.xml"/><Relationship Id="rId115" Type="http://schemas.openxmlformats.org/officeDocument/2006/relationships/slide" Target="slides/slide109.xml"/><Relationship Id="rId116" Type="http://schemas.openxmlformats.org/officeDocument/2006/relationships/slide" Target="slides/slide110.xml"/><Relationship Id="rId117" Type="http://schemas.openxmlformats.org/officeDocument/2006/relationships/slide" Target="slides/slide111.xml"/><Relationship Id="rId118" Type="http://schemas.openxmlformats.org/officeDocument/2006/relationships/slide" Target="slides/slide112.xml"/><Relationship Id="rId119" Type="http://schemas.openxmlformats.org/officeDocument/2006/relationships/slide" Target="slides/slide113.xml"/><Relationship Id="rId120" Type="http://schemas.openxmlformats.org/officeDocument/2006/relationships/slide" Target="slides/slide114.xml"/><Relationship Id="rId121" Type="http://schemas.openxmlformats.org/officeDocument/2006/relationships/slide" Target="slides/slide115.xml"/><Relationship Id="rId122" Type="http://schemas.openxmlformats.org/officeDocument/2006/relationships/slide" Target="slides/slide116.xml"/><Relationship Id="rId123" Type="http://schemas.openxmlformats.org/officeDocument/2006/relationships/slide" Target="slides/slide117.xml"/><Relationship Id="rId124" Type="http://schemas.openxmlformats.org/officeDocument/2006/relationships/slide" Target="slides/slide118.xml"/><Relationship Id="rId125" Type="http://schemas.openxmlformats.org/officeDocument/2006/relationships/slide" Target="slides/slide119.xml"/><Relationship Id="rId126" Type="http://schemas.openxmlformats.org/officeDocument/2006/relationships/slide" Target="slides/slide120.xml"/><Relationship Id="rId127" Type="http://schemas.openxmlformats.org/officeDocument/2006/relationships/slide" Target="slides/slide121.xml"/><Relationship Id="rId128" Type="http://schemas.openxmlformats.org/officeDocument/2006/relationships/slide" Target="slides/slide122.xml"/><Relationship Id="rId129" Type="http://schemas.openxmlformats.org/officeDocument/2006/relationships/slide" Target="slides/slide123.xml"/><Relationship Id="rId130" Type="http://schemas.openxmlformats.org/officeDocument/2006/relationships/slide" Target="slides/slide124.xml"/><Relationship Id="rId131" Type="http://schemas.openxmlformats.org/officeDocument/2006/relationships/slide" Target="slides/slide125.xml"/><Relationship Id="rId132" Type="http://schemas.openxmlformats.org/officeDocument/2006/relationships/slide" Target="slides/slide126.xml"/><Relationship Id="rId133" Type="http://schemas.openxmlformats.org/officeDocument/2006/relationships/slide" Target="slides/slide127.xml"/><Relationship Id="rId134" Type="http://schemas.openxmlformats.org/officeDocument/2006/relationships/slide" Target="slides/slide128.xml"/><Relationship Id="rId135" Type="http://schemas.openxmlformats.org/officeDocument/2006/relationships/slide" Target="slides/slide129.xml"/><Relationship Id="rId136" Type="http://schemas.openxmlformats.org/officeDocument/2006/relationships/slide" Target="slides/slide130.xml"/><Relationship Id="rId137" Type="http://schemas.openxmlformats.org/officeDocument/2006/relationships/slide" Target="slides/slide131.xml"/><Relationship Id="rId138" Type="http://schemas.openxmlformats.org/officeDocument/2006/relationships/slide" Target="slides/slide132.xml"/><Relationship Id="rId139" Type="http://schemas.openxmlformats.org/officeDocument/2006/relationships/slide" Target="slides/slide133.xml"/><Relationship Id="rId140" Type="http://schemas.openxmlformats.org/officeDocument/2006/relationships/slide" Target="slides/slide134.xml"/><Relationship Id="rId141" Type="http://schemas.openxmlformats.org/officeDocument/2006/relationships/slide" Target="slides/slide135.xml"/><Relationship Id="rId142" Type="http://schemas.openxmlformats.org/officeDocument/2006/relationships/slide" Target="slides/slide136.xml"/><Relationship Id="rId143" Type="http://schemas.openxmlformats.org/officeDocument/2006/relationships/slide" Target="slides/slide137.xml"/><Relationship Id="rId144" Type="http://schemas.openxmlformats.org/officeDocument/2006/relationships/slide" Target="slides/slide138.xml"/><Relationship Id="rId145" Type="http://schemas.openxmlformats.org/officeDocument/2006/relationships/slide" Target="slides/slide139.xml"/><Relationship Id="rId146" Type="http://schemas.openxmlformats.org/officeDocument/2006/relationships/slide" Target="slides/slide140.xml"/><Relationship Id="rId147" Type="http://schemas.openxmlformats.org/officeDocument/2006/relationships/slide" Target="slides/slide141.xml"/><Relationship Id="rId148" Type="http://schemas.openxmlformats.org/officeDocument/2006/relationships/slide" Target="slides/slide142.xml"/><Relationship Id="rId149" Type="http://schemas.openxmlformats.org/officeDocument/2006/relationships/slide" Target="slides/slide143.xml"/><Relationship Id="rId150" Type="http://schemas.openxmlformats.org/officeDocument/2006/relationships/slide" Target="slides/slide144.xml"/><Relationship Id="rId151" Type="http://schemas.openxmlformats.org/officeDocument/2006/relationships/slide" Target="slides/slide145.xml"/><Relationship Id="rId152" Type="http://schemas.openxmlformats.org/officeDocument/2006/relationships/slide" Target="slides/slide146.xml"/><Relationship Id="rId153" Type="http://schemas.openxmlformats.org/officeDocument/2006/relationships/slide" Target="slides/slide147.xml"/><Relationship Id="rId154" Type="http://schemas.openxmlformats.org/officeDocument/2006/relationships/slide" Target="slides/slide148.xml"/><Relationship Id="rId155" Type="http://schemas.openxmlformats.org/officeDocument/2006/relationships/slide" Target="slides/slide149.xml"/><Relationship Id="rId156" Type="http://schemas.openxmlformats.org/officeDocument/2006/relationships/slide" Target="slides/slide150.xml"/><Relationship Id="rId157" Type="http://schemas.openxmlformats.org/officeDocument/2006/relationships/slide" Target="slides/slide151.xml"/><Relationship Id="rId158" Type="http://schemas.openxmlformats.org/officeDocument/2006/relationships/slide" Target="slides/slide152.xml"/><Relationship Id="rId159" Type="http://schemas.openxmlformats.org/officeDocument/2006/relationships/slide" Target="slides/slide153.xml"/><Relationship Id="rId160" Type="http://schemas.openxmlformats.org/officeDocument/2006/relationships/slide" Target="slides/slide154.xml"/><Relationship Id="rId161" Type="http://schemas.openxmlformats.org/officeDocument/2006/relationships/slide" Target="slides/slide155.xml"/><Relationship Id="rId162" Type="http://schemas.openxmlformats.org/officeDocument/2006/relationships/slide" Target="slides/slide156.xml"/><Relationship Id="rId163" Type="http://schemas.openxmlformats.org/officeDocument/2006/relationships/slide" Target="slides/slide157.xml"/><Relationship Id="rId164" Type="http://schemas.openxmlformats.org/officeDocument/2006/relationships/slide" Target="slides/slide158.xml"/><Relationship Id="rId165" Type="http://schemas.openxmlformats.org/officeDocument/2006/relationships/slide" Target="slides/slide159.xml"/><Relationship Id="rId166" Type="http://schemas.openxmlformats.org/officeDocument/2006/relationships/slide" Target="slides/slide160.xml"/><Relationship Id="rId167" Type="http://schemas.openxmlformats.org/officeDocument/2006/relationships/slide" Target="slides/slide161.xml"/><Relationship Id="rId168" Type="http://schemas.openxmlformats.org/officeDocument/2006/relationships/slide" Target="slides/slide162.xml"/><Relationship Id="rId169" Type="http://schemas.openxmlformats.org/officeDocument/2006/relationships/slide" Target="slides/slide163.xml"/><Relationship Id="rId170" Type="http://schemas.openxmlformats.org/officeDocument/2006/relationships/slide" Target="slides/slide164.xml"/><Relationship Id="rId171" Type="http://schemas.openxmlformats.org/officeDocument/2006/relationships/slide" Target="slides/slide165.xml"/><Relationship Id="rId172" Type="http://schemas.openxmlformats.org/officeDocument/2006/relationships/slide" Target="slides/slide166.xml"/><Relationship Id="rId173" Type="http://schemas.openxmlformats.org/officeDocument/2006/relationships/slide" Target="slides/slide167.xml"/><Relationship Id="rId174" Type="http://schemas.openxmlformats.org/officeDocument/2006/relationships/slide" Target="slides/slide168.xml"/><Relationship Id="rId175" Type="http://schemas.openxmlformats.org/officeDocument/2006/relationships/slide" Target="slides/slide169.xml"/><Relationship Id="rId176" Type="http://schemas.openxmlformats.org/officeDocument/2006/relationships/slide" Target="slides/slide170.xml"/><Relationship Id="rId177" Type="http://schemas.openxmlformats.org/officeDocument/2006/relationships/slide" Target="slides/slide171.xml"/><Relationship Id="rId178" Type="http://schemas.openxmlformats.org/officeDocument/2006/relationships/slide" Target="slides/slide172.xml"/><Relationship Id="rId179" Type="http://schemas.openxmlformats.org/officeDocument/2006/relationships/slide" Target="slides/slide173.xml"/><Relationship Id="rId180" Type="http://schemas.openxmlformats.org/officeDocument/2006/relationships/slide" Target="slides/slide174.xml"/><Relationship Id="rId181" Type="http://schemas.openxmlformats.org/officeDocument/2006/relationships/slide" Target="slides/slide175.xml"/><Relationship Id="rId182" Type="http://schemas.openxmlformats.org/officeDocument/2006/relationships/slide" Target="slides/slide176.xml"/><Relationship Id="rId183" Type="http://schemas.openxmlformats.org/officeDocument/2006/relationships/slide" Target="slides/slide177.xml"/><Relationship Id="rId184" Type="http://schemas.openxmlformats.org/officeDocument/2006/relationships/slide" Target="slides/slide178.xml"/><Relationship Id="rId185" Type="http://schemas.openxmlformats.org/officeDocument/2006/relationships/slide" Target="slides/slide179.xml"/><Relationship Id="rId186" Type="http://schemas.openxmlformats.org/officeDocument/2006/relationships/slide" Target="slides/slide180.xml"/><Relationship Id="rId187" Type="http://schemas.openxmlformats.org/officeDocument/2006/relationships/slide" Target="slides/slide181.xml"/><Relationship Id="rId188" Type="http://schemas.openxmlformats.org/officeDocument/2006/relationships/slide" Target="slides/slide182.xml"/><Relationship Id="rId189" Type="http://schemas.openxmlformats.org/officeDocument/2006/relationships/slide" Target="slides/slide183.xml"/><Relationship Id="rId190" Type="http://schemas.openxmlformats.org/officeDocument/2006/relationships/slide" Target="slides/slide184.xml"/><Relationship Id="rId191" Type="http://schemas.openxmlformats.org/officeDocument/2006/relationships/slide" Target="slides/slide185.xml"/><Relationship Id="rId192" Type="http://schemas.openxmlformats.org/officeDocument/2006/relationships/slide" Target="slides/slide186.xml"/><Relationship Id="rId193" Type="http://schemas.openxmlformats.org/officeDocument/2006/relationships/slide" Target="slides/slide187.xml"/><Relationship Id="rId194" Type="http://schemas.openxmlformats.org/officeDocument/2006/relationships/slide" Target="slides/slide188.xml"/><Relationship Id="rId195" Type="http://schemas.openxmlformats.org/officeDocument/2006/relationships/slide" Target="slides/slide189.xml"/><Relationship Id="rId196" Type="http://schemas.openxmlformats.org/officeDocument/2006/relationships/slide" Target="slides/slide190.xml"/><Relationship Id="rId197" Type="http://schemas.openxmlformats.org/officeDocument/2006/relationships/slide" Target="slides/slide191.xml"/><Relationship Id="rId198" Type="http://schemas.openxmlformats.org/officeDocument/2006/relationships/slide" Target="slides/slide192.xml"/><Relationship Id="rId199" Type="http://schemas.openxmlformats.org/officeDocument/2006/relationships/slide" Target="slides/slide193.xml"/><Relationship Id="rId200" Type="http://schemas.openxmlformats.org/officeDocument/2006/relationships/slide" Target="slides/slide194.xml"/><Relationship Id="rId201" Type="http://schemas.openxmlformats.org/officeDocument/2006/relationships/slide" Target="slides/slide195.xml"/><Relationship Id="rId202" Type="http://schemas.openxmlformats.org/officeDocument/2006/relationships/slide" Target="slides/slide196.xml"/><Relationship Id="rId203" Type="http://schemas.openxmlformats.org/officeDocument/2006/relationships/slide" Target="slides/slide197.xml"/><Relationship Id="rId204" Type="http://schemas.openxmlformats.org/officeDocument/2006/relationships/slide" Target="slides/slide198.xml"/><Relationship Id="rId205" Type="http://schemas.openxmlformats.org/officeDocument/2006/relationships/slide" Target="slides/slide199.xml"/><Relationship Id="rId206" Type="http://schemas.openxmlformats.org/officeDocument/2006/relationships/slide" Target="slides/slide200.xml"/><Relationship Id="rId207" Type="http://schemas.openxmlformats.org/officeDocument/2006/relationships/slide" Target="slides/slide201.xml"/><Relationship Id="rId208" Type="http://schemas.openxmlformats.org/officeDocument/2006/relationships/slide" Target="slides/slide202.xml"/><Relationship Id="rId209" Type="http://schemas.openxmlformats.org/officeDocument/2006/relationships/slide" Target="slides/slide203.xml"/><Relationship Id="rId210" Type="http://schemas.openxmlformats.org/officeDocument/2006/relationships/slide" Target="slides/slide204.xml"/><Relationship Id="rId211" Type="http://schemas.openxmlformats.org/officeDocument/2006/relationships/slide" Target="slides/slide205.xml"/><Relationship Id="rId212" Type="http://schemas.openxmlformats.org/officeDocument/2006/relationships/slide" Target="slides/slide206.xml"/><Relationship Id="rId213" Type="http://schemas.openxmlformats.org/officeDocument/2006/relationships/slide" Target="slides/slide207.xml"/><Relationship Id="rId214" Type="http://schemas.openxmlformats.org/officeDocument/2006/relationships/slide" Target="slides/slide208.xml"/><Relationship Id="rId215" Type="http://schemas.openxmlformats.org/officeDocument/2006/relationships/slide" Target="slides/slide209.xml"/><Relationship Id="rId216" Type="http://schemas.openxmlformats.org/officeDocument/2006/relationships/slide" Target="slides/slide210.xml"/><Relationship Id="rId217" Type="http://schemas.openxmlformats.org/officeDocument/2006/relationships/slide" Target="slides/slide211.xml"/><Relationship Id="rId218" Type="http://schemas.openxmlformats.org/officeDocument/2006/relationships/slide" Target="slides/slide212.xml"/><Relationship Id="rId219" Type="http://schemas.openxmlformats.org/officeDocument/2006/relationships/slide" Target="slides/slide213.xml"/><Relationship Id="rId220" Type="http://schemas.openxmlformats.org/officeDocument/2006/relationships/slide" Target="slides/slide214.xml"/><Relationship Id="rId221" Type="http://schemas.openxmlformats.org/officeDocument/2006/relationships/slide" Target="slides/slide215.xml"/><Relationship Id="rId222" Type="http://schemas.openxmlformats.org/officeDocument/2006/relationships/slide" Target="slides/slide216.xml"/><Relationship Id="rId223" Type="http://schemas.openxmlformats.org/officeDocument/2006/relationships/slide" Target="slides/slide217.xml"/><Relationship Id="rId224" Type="http://schemas.openxmlformats.org/officeDocument/2006/relationships/slide" Target="slides/slide218.xml"/><Relationship Id="rId225" Type="http://schemas.openxmlformats.org/officeDocument/2006/relationships/slide" Target="slides/slide219.xml"/><Relationship Id="rId226" Type="http://schemas.openxmlformats.org/officeDocument/2006/relationships/slide" Target="slides/slide220.xml"/><Relationship Id="rId227" Type="http://schemas.openxmlformats.org/officeDocument/2006/relationships/slide" Target="slides/slide221.xml"/><Relationship Id="rId228" Type="http://schemas.openxmlformats.org/officeDocument/2006/relationships/slide" Target="slides/slide222.xml"/><Relationship Id="rId229" Type="http://schemas.openxmlformats.org/officeDocument/2006/relationships/slide" Target="slides/slide223.xml"/><Relationship Id="rId230" Type="http://schemas.openxmlformats.org/officeDocument/2006/relationships/slide" Target="slides/slide224.xml"/><Relationship Id="rId231" Type="http://schemas.openxmlformats.org/officeDocument/2006/relationships/slide" Target="slides/slide225.xml"/><Relationship Id="rId232" Type="http://schemas.openxmlformats.org/officeDocument/2006/relationships/slide" Target="slides/slide226.xml"/><Relationship Id="rId233" Type="http://schemas.openxmlformats.org/officeDocument/2006/relationships/slide" Target="slides/slide227.xml"/><Relationship Id="rId234" Type="http://schemas.openxmlformats.org/officeDocument/2006/relationships/slide" Target="slides/slide228.xml"/><Relationship Id="rId235" Type="http://schemas.openxmlformats.org/officeDocument/2006/relationships/slide" Target="slides/slide229.xml"/><Relationship Id="rId236" Type="http://schemas.openxmlformats.org/officeDocument/2006/relationships/slide" Target="slides/slide230.xml"/><Relationship Id="rId237" Type="http://schemas.openxmlformats.org/officeDocument/2006/relationships/slide" Target="slides/slide231.xml"/><Relationship Id="rId238" Type="http://schemas.openxmlformats.org/officeDocument/2006/relationships/slide" Target="slides/slide232.xml"/><Relationship Id="rId239" Type="http://schemas.openxmlformats.org/officeDocument/2006/relationships/slide" Target="slides/slide233.xml"/><Relationship Id="rId240" Type="http://schemas.openxmlformats.org/officeDocument/2006/relationships/slide" Target="slides/slide234.xml"/><Relationship Id="rId241" Type="http://schemas.openxmlformats.org/officeDocument/2006/relationships/slide" Target="slides/slide235.xml"/><Relationship Id="rId242" Type="http://schemas.openxmlformats.org/officeDocument/2006/relationships/slide" Target="slides/slide236.xml"/><Relationship Id="rId243" Type="http://schemas.openxmlformats.org/officeDocument/2006/relationships/slide" Target="slides/slide237.xml"/><Relationship Id="rId244" Type="http://schemas.openxmlformats.org/officeDocument/2006/relationships/slide" Target="slides/slide238.xml"/><Relationship Id="rId245" Type="http://schemas.openxmlformats.org/officeDocument/2006/relationships/slide" Target="slides/slide239.xml"/><Relationship Id="rId246" Type="http://schemas.openxmlformats.org/officeDocument/2006/relationships/slide" Target="slides/slide240.xml"/><Relationship Id="rId247" Type="http://schemas.openxmlformats.org/officeDocument/2006/relationships/slide" Target="slides/slide241.xml"/><Relationship Id="rId248" Type="http://schemas.openxmlformats.org/officeDocument/2006/relationships/slide" Target="slides/slide242.xml"/><Relationship Id="rId249" Type="http://schemas.openxmlformats.org/officeDocument/2006/relationships/slide" Target="slides/slide243.xml"/><Relationship Id="rId250" Type="http://schemas.openxmlformats.org/officeDocument/2006/relationships/slide" Target="slides/slide244.xml"/><Relationship Id="rId251" Type="http://schemas.openxmlformats.org/officeDocument/2006/relationships/slide" Target="slides/slide245.xml"/><Relationship Id="rId252" Type="http://schemas.openxmlformats.org/officeDocument/2006/relationships/slide" Target="slides/slide246.xml"/><Relationship Id="rId253" Type="http://schemas.openxmlformats.org/officeDocument/2006/relationships/slide" Target="slides/slide247.xml"/><Relationship Id="rId254" Type="http://schemas.openxmlformats.org/officeDocument/2006/relationships/slide" Target="slides/slide248.xml"/><Relationship Id="rId255" Type="http://schemas.openxmlformats.org/officeDocument/2006/relationships/slide" Target="slides/slide249.xml"/><Relationship Id="rId256" Type="http://schemas.openxmlformats.org/officeDocument/2006/relationships/slide" Target="slides/slide250.xml"/><Relationship Id="rId257" Type="http://schemas.openxmlformats.org/officeDocument/2006/relationships/slide" Target="slides/slide251.xml"/><Relationship Id="rId258" Type="http://schemas.openxmlformats.org/officeDocument/2006/relationships/slide" Target="slides/slide252.xml"/><Relationship Id="rId259" Type="http://schemas.openxmlformats.org/officeDocument/2006/relationships/slide" Target="slides/slide253.xml"/><Relationship Id="rId260" Type="http://schemas.openxmlformats.org/officeDocument/2006/relationships/slide" Target="slides/slide254.xml"/><Relationship Id="rId261" Type="http://schemas.openxmlformats.org/officeDocument/2006/relationships/slide" Target="slides/slide255.xml"/><Relationship Id="rId262" Type="http://schemas.openxmlformats.org/officeDocument/2006/relationships/slide" Target="slides/slide256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ounded Rectangle 3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914400" y="2286000"/>
            <a:ext cx="10332720" cy="182880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3600" b="1">
                <a:solidFill>
                  <a:srgbClr val="0F172A"/>
                </a:solidFill>
                <a:latin typeface="Segoe UI Semibold"/>
              </a:defRPr>
            </a:pPr>
            <a:r>
              <a:rPr sz="3600" b="1">
                <a:solidFill>
                  <a:srgbClr val="0F172A"/>
                </a:solidFill>
                <a:latin typeface="Segoe UI Semibold"/>
              </a:rPr>
              <a:t>Parte 1 — Parte 1 — Machine Learning Clásico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14400" y="4297680"/>
            <a:ext cx="1033272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 b="0">
                <a:solidFill>
                  <a:srgbClr val="475569"/>
                </a:solidFill>
                <a:latin typeface="Segoe UI"/>
              </a:defRPr>
            </a:pPr>
            <a:r>
              <a:rPr sz="1800" b="0">
                <a:solidFill>
                  <a:srgbClr val="475569"/>
                </a:solidFill>
                <a:latin typeface="Segoe UI"/>
              </a:rPr>
              <a:t>⬅ Volver al programa ·  Índice completo ·  Parte anterior ·  Parte siguiente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050 — Panorama del ML: tipos, batch vs online, instance vs model-based — Ejercicios · Homework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Práctica guiada + entrega.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Ejercicios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Clasificá 6 problemas reales.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Batch o online.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KNN vs LogReg en Iris.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Out-of-core con SGDRegressor.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Mapa mental.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Homework verificable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Notebook que: (a) carga Iris y California Housing; (b) entrena 4 modelos — KNeighborsClassifier, LogisticRegression, KNeighborsRegressor, SGDRegressor con partial_fit en 10 batches; (c) reporta para cada uno: tipo de aprendizaje (sup/no-sup), batch o online, instance o model-based, métrica en test (accuracy o RMSE) y tamaño en bytes del modelo serializado; (d) produce una tabla resumen en markdown al final del notebook.</a:t>
            </a:r>
          </a:p>
        </p:txBody>
      </p:sp>
    </p:spTree>
  </p:cSld>
  <p:clrMapOvr>
    <a:masterClrMapping/>
  </p:clrMapOvr>
</p:sld>
</file>

<file path=ppt/slides/slide10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068 — Análisis de errores — Ejercicios · Homework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Práctica guiada + entrega.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Ejercicios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Matriz cruda y normalizada.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Top-5 confusiones.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Galería de errores.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Slice por grosor de trazo.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Intervención data-centric.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Homework verificable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Notebook con MNIST que entregue: (a) confusion matrix normalizada por fila como heatmap; (b) tabla con los 3 pares de clases más confundidos y su porcentaje; (c) grilla de 16 ejemplos mal clasificados del par peor, con título real=X pred=Y; (d) tabla de accuracy por slice según una variable derivada (intensidad media, posición del centro de masa, lo que elijas); (e) un párrafo de hipótesis: ¿el error es de modelo o de datos? ¿qué probarías en la siguiente iteración?</a:t>
            </a:r>
          </a:p>
        </p:txBody>
      </p:sp>
    </p:spTree>
  </p:cSld>
  <p:clrMapOvr>
    <a:masterClrMapping/>
  </p:clrMapOvr>
</p:sld>
</file>

<file path=ppt/slides/slide10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3291840"/>
            <a:ext cx="12191695" cy="109728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2194560"/>
            <a:ext cx="11247120" cy="109728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>
              <a:defRPr sz="4000" b="1">
                <a:solidFill>
                  <a:srgbClr val="F8FAFC"/>
                </a:solidFill>
                <a:latin typeface="Segoe UI Semibold"/>
              </a:defRPr>
            </a:pPr>
            <a:r>
              <a:rPr sz="4000" b="1">
                <a:solidFill>
                  <a:srgbClr val="F8FAFC"/>
                </a:solidFill>
                <a:latin typeface="Segoe UI Semibold"/>
              </a:rPr>
              <a:t>Clase 069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3520440"/>
            <a:ext cx="1124712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800" b="0">
                <a:solidFill>
                  <a:srgbClr val="FFFFFF"/>
                </a:solidFill>
                <a:latin typeface="Segoe UI"/>
              </a:defRPr>
            </a:pPr>
            <a:r>
              <a:rPr sz="1800" b="0">
                <a:solidFill>
                  <a:srgbClr val="FFFFFF"/>
                </a:solidFill>
                <a:latin typeface="Segoe UI"/>
              </a:rPr>
              <a:t>Clase 069 — Regresión lineal: ecuación normal vs gradient descent</a:t>
            </a:r>
          </a:p>
        </p:txBody>
      </p:sp>
    </p:spTree>
  </p:cSld>
  <p:clrMapOvr>
    <a:masterClrMapping/>
  </p:clrMapOvr>
</p:sld>
</file>

<file path=ppt/slides/slide10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069 — Regresión lineal: ecuación normal vs gradient descent — Objetivo · Resultados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1 — Machine Learning Clásico · Fuente: Géron, cap. 4 § Linear Regression.  Duración estimada: 60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Objetivo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Que el alumno entienda regresión lineal desde adentro: la hipótesis $\hat{y} = \theta^T x$, por qué se usa MSE como costo, las dos formas de resolverla (ecuación normal cerrada vs gradient descent iterativo), y cuándo conviene cada una según el tamaño del dataset y la cantidad de features.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Resultados de aprendizaje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Escribir la hipótesis lineal $\hat{y} = \theta_0 + \theta_1 x_1 + \dots + \theta_n x_n$ en forma matricial $X\theta$.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Derivar la ecuación normal $\theta = (X^T X)^{-1} X^T y$ y resolverla con NumPy.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Usar LinearRegression de sklearn y entender que internamente usa pseudoinversa SVD (más estable que la ecuación normal).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Comparar complejidad: ecuación normal $O(n^3)$ en features vs gradient descent $O(n)$ por iteración.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Justificar la elección entre forma cerrada y GD según $n$ features y $m$ muestras.</a:t>
            </a:r>
          </a:p>
        </p:txBody>
      </p:sp>
    </p:spTree>
  </p:cSld>
  <p:clrMapOvr>
    <a:masterClrMapping/>
  </p:clrMapOvr>
</p:sld>
</file>

<file path=ppt/slides/slide10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069 — Regresión lineal: ecuación normal vs gradient descent — Temas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Recorrido de la sesión.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Hipótesis lineal y notación vectorial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MSE como función de costo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Ecuación normal (forma cerrada)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Pseudoinversa SVD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Gradient descent (intuición)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Complejidad computacional</a:t>
            </a:r>
          </a:p>
        </p:txBody>
      </p:sp>
    </p:spTree>
  </p:cSld>
  <p:clrMapOvr>
    <a:masterClrMapping/>
  </p:clrMapOvr>
</p:sld>
</file>

<file path=ppt/slides/slide10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069 — Regresión lineal: ecuación normal vs gradient descent — Código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Primer bloque ejecutable del notebook.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828800"/>
            <a:ext cx="10698480" cy="4480560"/>
          </a:xfrm>
          <a:prstGeom prst="roundRect">
            <a:avLst/>
          </a:prstGeom>
          <a:solidFill>
            <a:srgbClr val="0F172A"/>
          </a:solidFill>
          <a:ln w="15240"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011680"/>
            <a:ext cx="10241280" cy="41148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# Imports y configuración inicial</a:t>
            </a:r>
          </a:p>
        </p:txBody>
      </p:sp>
    </p:spTree>
  </p:cSld>
  <p:clrMapOvr>
    <a:masterClrMapping/>
  </p:clrMapOvr>
</p:sld>
</file>

<file path=ppt/slides/slide10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069 — Regresión lineal: ecuación normal vs gradient descent — Ejercicios · Homework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Práctica guiada + entrega.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Ejercicios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Hipótesis a mano.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Pseudoinversa.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sklearn.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Caso singular.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Complejidad empírica.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Homework verificable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Notebook con dataset California Housing (sklearn.datasets.fetch_california_housing): (a) split 80/20 con random_state=42; (b) ajustar LinearRegression; (c) reportar $R^2$ y RMSE en test; (d) imprimir coef_ mapeado a nombres de feature; (e) resolver manualmente la ecuación normal en los datos escalados y verificar que da los mismos coeficientes que sklearn (módulo escalado del intercept).</a:t>
            </a:r>
          </a:p>
        </p:txBody>
      </p:sp>
    </p:spTree>
  </p:cSld>
  <p:clrMapOvr>
    <a:masterClrMapping/>
  </p:clrMapOvr>
</p:sld>
</file>

<file path=ppt/slides/slide10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3291840"/>
            <a:ext cx="12191695" cy="109728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2194560"/>
            <a:ext cx="11247120" cy="109728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>
              <a:defRPr sz="4000" b="1">
                <a:solidFill>
                  <a:srgbClr val="F8FAFC"/>
                </a:solidFill>
                <a:latin typeface="Segoe UI Semibold"/>
              </a:defRPr>
            </a:pPr>
            <a:r>
              <a:rPr sz="4000" b="1">
                <a:solidFill>
                  <a:srgbClr val="F8FAFC"/>
                </a:solidFill>
                <a:latin typeface="Segoe UI Semibold"/>
              </a:rPr>
              <a:t>Clase 070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3520440"/>
            <a:ext cx="1124712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800" b="0">
                <a:solidFill>
                  <a:srgbClr val="FFFFFF"/>
                </a:solidFill>
                <a:latin typeface="Segoe UI"/>
              </a:defRPr>
            </a:pPr>
            <a:r>
              <a:rPr sz="1800" b="0">
                <a:solidFill>
                  <a:srgbClr val="FFFFFF"/>
                </a:solidFill>
                <a:latin typeface="Segoe UI"/>
              </a:rPr>
              <a:t>Clase 070 — Gradient Descent: batch, stochastic, mini-batch</a:t>
            </a:r>
          </a:p>
        </p:txBody>
      </p:sp>
    </p:spTree>
  </p:cSld>
  <p:clrMapOvr>
    <a:masterClrMapping/>
  </p:clrMapOvr>
</p:sld>
</file>

<file path=ppt/slides/slide10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070 — Gradient Descent: batch, stochastic, mini-batch — Objetivo · Resultados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1 — Machine Learning Clásico · Fuente: Géron, cap. 4.  Duración estimada: 60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Objetivo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Que el alumno entienda gradient descent como motor de optimización para entrenar modelos lineales cuando la ecuación normal no escala, y sepa elegir entre batch (BGD), stochastic (SGD) y mini-batch GD según tamaño del dataset, ruido tolerable y costo por iteración. Que además dimensione el rol del learning rate y del feature scaling, y use SGDRegressor de scikit-learn.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Resultados de aprendizaje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Explicar el gradiente de la MSE en regresión lineal y por qué moverse en -∇ minimiza el costo.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Diferenciar BGD vs SGD vs mini-batch en términos de costo por iteración, varianza del paso y memoria.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Diagnosticar la curva de costo (divergente, oscilante, lenta, suave) e inferir si el learning_rate está mal seteado.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Aplicar feature scaling (StandardScaler) antes de cualquier GD y justificar por qué sin escalado SGD diverge o tarda 100×.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Entrenar SGDRegressor con learning_rate='invscaling' y comparar coeficientes contra LinearRegression (ecuación normal).</a:t>
            </a:r>
          </a:p>
        </p:txBody>
      </p:sp>
    </p:spTree>
  </p:cSld>
  <p:clrMapOvr>
    <a:masterClrMapping/>
  </p:clrMapOvr>
</p:sld>
</file>

<file path=ppt/slides/slide10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070 — Gradient Descent: batch, stochastic, mini-batch — Temas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Recorrido de la sesión.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Gradiente de la MSE y regla de update θ := θ - η·∇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Batch GD: usa todo el dataset por step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Stochastic GD: 1 muestra por step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Mini-batch GD: lotes de 32–256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Learning rate η y learning schedule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Feature scaling como prerrequisito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SGDRegressor de sklearn</a:t>
            </a:r>
          </a:p>
        </p:txBody>
      </p:sp>
    </p:spTree>
  </p:cSld>
  <p:clrMapOvr>
    <a:masterClrMapping/>
  </p:clrMapOvr>
</p:sld>
</file>

<file path=ppt/slides/slide10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070 — Gradient Descent: batch, stochastic, mini-batch — Código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Primer bloque ejecutable del notebook.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828800"/>
            <a:ext cx="10698480" cy="4480560"/>
          </a:xfrm>
          <a:prstGeom prst="roundRect">
            <a:avLst/>
          </a:prstGeom>
          <a:solidFill>
            <a:srgbClr val="0F172A"/>
          </a:solidFill>
          <a:ln w="15240"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011680"/>
            <a:ext cx="10241280" cy="41148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# Imports y configuración inicial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3291840"/>
            <a:ext cx="12191695" cy="109728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2194560"/>
            <a:ext cx="11247120" cy="109728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>
              <a:defRPr sz="4000" b="1">
                <a:solidFill>
                  <a:srgbClr val="F8FAFC"/>
                </a:solidFill>
                <a:latin typeface="Segoe UI Semibold"/>
              </a:defRPr>
            </a:pPr>
            <a:r>
              <a:rPr sz="4000" b="1">
                <a:solidFill>
                  <a:srgbClr val="F8FAFC"/>
                </a:solidFill>
                <a:latin typeface="Segoe UI Semibold"/>
              </a:rPr>
              <a:t>Clase 051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3520440"/>
            <a:ext cx="1124712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800" b="0">
                <a:solidFill>
                  <a:srgbClr val="FFFFFF"/>
                </a:solidFill>
                <a:latin typeface="Segoe UI"/>
              </a:defRPr>
            </a:pPr>
            <a:r>
              <a:rPr sz="1800" b="0">
                <a:solidFill>
                  <a:srgbClr val="FFFFFF"/>
                </a:solidFill>
                <a:latin typeface="Segoe UI"/>
              </a:rPr>
              <a:t>Clase 051 — Desafíos del ML: overfitting, underfitting, datos insuficientes</a:t>
            </a:r>
          </a:p>
        </p:txBody>
      </p:sp>
    </p:spTree>
  </p:cSld>
  <p:clrMapOvr>
    <a:masterClrMapping/>
  </p:clrMapOvr>
</p:sld>
</file>

<file path=ppt/slides/slide1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070 — Gradient Descent: batch, stochastic, mini-batch — Ejercicios · Homework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Práctica guiada + entrega.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Ejercicios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BGD a mano.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SGD a mano.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Efecto del learning rate.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Scaling sí/no.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SGDRegressor vs LinearRegression.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Homework verificable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Notebook con California Housing: (a) train/test split 80/20; (b) pipeline StandardScaler + SGDRegressor(max_iter=1000, tol=1e-3, learning_rate='invscaling', eta0=0.01); (c) reportá R² en test y n_iter_ real; (d) repetí sin scaler y mostrá que n_iter_ se dispara o que R² cae; (e) graficá la curva de loss vs epoch usando partial_fit en loop manual.</a:t>
            </a:r>
          </a:p>
        </p:txBody>
      </p:sp>
    </p:spTree>
  </p:cSld>
  <p:clrMapOvr>
    <a:masterClrMapping/>
  </p:clrMapOvr>
</p:sld>
</file>

<file path=ppt/slides/slide1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3291840"/>
            <a:ext cx="12191695" cy="109728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2194560"/>
            <a:ext cx="11247120" cy="109728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>
              <a:defRPr sz="4000" b="1">
                <a:solidFill>
                  <a:srgbClr val="F8FAFC"/>
                </a:solidFill>
                <a:latin typeface="Segoe UI Semibold"/>
              </a:defRPr>
            </a:pPr>
            <a:r>
              <a:rPr sz="4000" b="1">
                <a:solidFill>
                  <a:srgbClr val="F8FAFC"/>
                </a:solidFill>
                <a:latin typeface="Segoe UI Semibold"/>
              </a:rPr>
              <a:t>Clase 071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3520440"/>
            <a:ext cx="1124712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800" b="0">
                <a:solidFill>
                  <a:srgbClr val="FFFFFF"/>
                </a:solidFill>
                <a:latin typeface="Segoe UI"/>
              </a:defRPr>
            </a:pPr>
            <a:r>
              <a:rPr sz="1800" b="0">
                <a:solidFill>
                  <a:srgbClr val="FFFFFF"/>
                </a:solidFill>
                <a:latin typeface="Segoe UI"/>
              </a:rPr>
              <a:t>Clase 071 — Regresión polinomial</a:t>
            </a:r>
          </a:p>
        </p:txBody>
      </p:sp>
    </p:spTree>
  </p:cSld>
  <p:clrMapOvr>
    <a:masterClrMapping/>
  </p:clrMapOvr>
</p:sld>
</file>

<file path=ppt/slides/slide1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071 — Regresión polinomial — Objetivo · Resultados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1 — Machine Learning Clásico · Fuente: Géron, cap. 4 § Polynomial Regression.  Duración estimada: 50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Objetivo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Que el alumno ajuste modelos lineales a relaciones no lineales usando PolynomialFeatures de scikit-learn, entienda la combinatoria de features que esto genera, y reconozca el riesgo de overfitting cuando el grado crece.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Resultados de aprendizaje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Transformar features con PolynomialFeatures(degree=d) y entender qué columnas produce.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Ajustar un LinearRegression sobre features polinómicas y graficar la curva resultante.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Calcular cuántas features genera grado d con n variables originales (combinatoria con repetición).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Diagnosticar overfitting comparando RMSE en train vs test al subir el grado.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Decidir cuándo usar interaction_only=True vs incluir potencias.</a:t>
            </a:r>
          </a:p>
        </p:txBody>
      </p:sp>
    </p:spTree>
  </p:cSld>
  <p:clrMapOvr>
    <a:masterClrMapping/>
  </p:clrMapOvr>
</p:sld>
</file>

<file path=ppt/slides/slide1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071 — Regresión polinomial — Temas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Recorrido de la sesión.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Modelo lineal sobre features no lineales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PolynomialFeatures(degree, include_bias, interaction_only)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Combinatoria de features: C(n+d, d)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Overfitting con grado alto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Validación con train/test split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Interaction-only vs full polynomial</a:t>
            </a:r>
          </a:p>
        </p:txBody>
      </p:sp>
    </p:spTree>
  </p:cSld>
  <p:clrMapOvr>
    <a:masterClrMapping/>
  </p:clrMapOvr>
</p:sld>
</file>

<file path=ppt/slides/slide1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071 — Regresión polinomial — Código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Primer bloque ejecutable del notebook.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828800"/>
            <a:ext cx="10698480" cy="4480560"/>
          </a:xfrm>
          <a:prstGeom prst="roundRect">
            <a:avLst/>
          </a:prstGeom>
          <a:solidFill>
            <a:srgbClr val="0F172A"/>
          </a:solidFill>
          <a:ln w="15240"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011680"/>
            <a:ext cx="10241280" cy="41148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# Imports y configuración inicial</a:t>
            </a:r>
          </a:p>
        </p:txBody>
      </p:sp>
    </p:spTree>
  </p:cSld>
  <p:clrMapOvr>
    <a:masterClrMapping/>
  </p:clrMapOvr>
</p:sld>
</file>

<file path=ppt/slides/slide1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071 — Regresión polinomial — Ejercicios · Homework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Práctica guiada + entrega.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Ejercicios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Generar dataset cuadrático.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Ajustar grado 2.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Grafo de curvas.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Curva train/test vs grado.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Combinatoria.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Homework verificable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Notebook con: (a) dataset sintético y = sin(x) + ruido en x ∈ [0, 2π]; (b) ajustar polinomios de grado 1 a 15; (c) split 80/20; (d) graficar RMSE train vs test por grado; (e) reportar el grado óptimo según test; (f) graficar curva del grado óptimo encima del scatter.</a:t>
            </a:r>
          </a:p>
        </p:txBody>
      </p:sp>
    </p:spTree>
  </p:cSld>
  <p:clrMapOvr>
    <a:masterClrMapping/>
  </p:clrMapOvr>
</p:sld>
</file>

<file path=ppt/slides/slide11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3291840"/>
            <a:ext cx="12191695" cy="109728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2194560"/>
            <a:ext cx="11247120" cy="109728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>
              <a:defRPr sz="4000" b="1">
                <a:solidFill>
                  <a:srgbClr val="F8FAFC"/>
                </a:solidFill>
                <a:latin typeface="Segoe UI Semibold"/>
              </a:defRPr>
            </a:pPr>
            <a:r>
              <a:rPr sz="4000" b="1">
                <a:solidFill>
                  <a:srgbClr val="F8FAFC"/>
                </a:solidFill>
                <a:latin typeface="Segoe UI Semibold"/>
              </a:rPr>
              <a:t>Clase 072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3520440"/>
            <a:ext cx="1124712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800" b="0">
                <a:solidFill>
                  <a:srgbClr val="FFFFFF"/>
                </a:solidFill>
                <a:latin typeface="Segoe UI"/>
              </a:defRPr>
            </a:pPr>
            <a:r>
              <a:rPr sz="1800" b="0">
                <a:solidFill>
                  <a:srgbClr val="FFFFFF"/>
                </a:solidFill>
                <a:latin typeface="Segoe UI"/>
              </a:rPr>
              <a:t>Clase 072 — Curvas de aprendizaje y bias-variance tradeoff</a:t>
            </a:r>
          </a:p>
        </p:txBody>
      </p:sp>
    </p:spTree>
  </p:cSld>
  <p:clrMapOvr>
    <a:masterClrMapping/>
  </p:clrMapOvr>
</p:sld>
</file>

<file path=ppt/slides/slide11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072 — Curvas de aprendizaje y bias-variance tradeoff — Objetivo · Resultados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1 — Machine Learning Clásico · Fuente: Géron, cap. 4.  Duración estimada: 60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Objetivo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Diagnosticar si un modelo sufre de alto sesgo o alta varianza leyendo curvas de aprendizaje</a:t>
            </a:r>
            <a:br/>
            <a:r>
              <a:rPr sz="1500" b="0">
                <a:solidFill>
                  <a:srgbClr val="0F172A"/>
                </a:solidFill>
                <a:latin typeface="Segoe UI"/>
              </a:rPr>
              <a:t>(sklearn.model_selection.learning_curve) y decidir, con criterio, si conviene conseguir más datos,</a:t>
            </a:r>
            <a:br/>
            <a:r>
              <a:rPr sz="1500" b="0">
                <a:solidFill>
                  <a:srgbClr val="0F172A"/>
                </a:solidFill>
                <a:latin typeface="Segoe UI"/>
              </a:rPr>
              <a:t>aumentar la capacidad del modelo o regularizar.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Resultados de aprendizaje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Graficar una curva de aprendizaje (RMSE train vs. RMSE validación en función de train_size) con learning_curve.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Identificar patrones canónicos: underfitting (curvas altas y juntas) vs. overfitting (gap persistente).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Descomponer conceptualmente el error esperado en bias² + variance + irreducible noise.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Decidir acción correctiva apropiada: más datos, más capacidad, features nuevas, o regularización.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Justificar por qué "más datos" no siempre es la solución (caso de high bias).</a:t>
            </a:r>
          </a:p>
        </p:txBody>
      </p:sp>
    </p:spTree>
  </p:cSld>
  <p:clrMapOvr>
    <a:masterClrMapping/>
  </p:clrMapOvr>
</p:sld>
</file>

<file path=ppt/slides/slide11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072 — Curvas de aprendizaje y bias-variance tradeoff — Temas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Recorrido de la sesión.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Curva de aprendizaje: qué se plotea y cómo se lee.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Patrón de underfitting: ambas curvas convergen alto → más datos no ayuda.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Patrón de overfitting: gap grande train/val → más datos sí ayuda, o regularizar.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Descomposición bias-variance del error de generalización.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Error irreducible (ruido de Bayes): cota inferior inevitable.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Tradeoff: aumentar capacidad ↓ bias pero ↑ variance.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Diagnóstico operacional con learning_curve y validation_curve.</a:t>
            </a:r>
          </a:p>
        </p:txBody>
      </p:sp>
    </p:spTree>
  </p:cSld>
  <p:clrMapOvr>
    <a:masterClrMapping/>
  </p:clrMapOvr>
</p:sld>
</file>

<file path=ppt/slides/slide11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072 — Curvas de aprendizaje y bias-variance tradeoff — Código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Primer bloque ejecutable del notebook.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828800"/>
            <a:ext cx="10698480" cy="4480560"/>
          </a:xfrm>
          <a:prstGeom prst="roundRect">
            <a:avLst/>
          </a:prstGeom>
          <a:solidFill>
            <a:srgbClr val="0F172A"/>
          </a:solidFill>
          <a:ln w="15240"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011680"/>
            <a:ext cx="10241280" cy="41148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# Imports y configuración inicial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051 — Desafíos del ML: overfitting, underfitting, datos insuficientes — Objetivo · Resultados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1 — Machine Learning Clásico · Fuente: Géron, cap. 1.  Duración estimada: 60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Objetivo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Que el alumno identifique los seis problemas que hacen fracasar un proyecto de ML — datos insuficientes, no representativos, de mala calidad, features irrelevantes, overfitting y underfitting — y sepa qué herramienta aplicar a cada uno (más datos, mejor muestreo, limpieza, feature engineering, regularización, o un modelo más expresivo). El eje conceptual es el bias-variance tradeoff y la intuición de que "el modelo memorizó vs. generalizó".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Resultados de aprendizaje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Distinguir overfitting de underfitting mirando la brecha entre error de entrenamiento y error de validación.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Diagnosticar cuál de los seis desafíos de Géron está rompiendo un pipeline concreto.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Aplicar regularización (L1/L2, reducir capacidad del modelo, más datos) como contramedida al overfitting.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Detectar sampling bias y data snooping bias antes de medir performance.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Justificar por qué "más datos" suele ganarle a "modelo más complejo" (Banko &amp; Brill 2001 / "The Unreasonable Effectiveness of Data").</a:t>
            </a:r>
          </a:p>
        </p:txBody>
      </p:sp>
    </p:spTree>
  </p:cSld>
  <p:clrMapOvr>
    <a:masterClrMapping/>
  </p:clrMapOvr>
</p:sld>
</file>

<file path=ppt/slides/slide12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072 — Curvas de aprendizaje y bias-variance tradeoff — Ejercicios · Homework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Práctica guiada + entrega.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Ejercicios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Curva base.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Aumentar capacidad.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¿Más datos ayudan? Para el polinomio de grado 10, extendé el dataset a 2000 puntos y volvé a plotear.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Validation curve.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Bias-variance empírico.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Homework verificable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Entrená DecisionTreeRegressor(max_depth=d) para d ∈ {2, 5, 10, None}.</a:t>
            </a:r>
          </a:p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Para cada uno, generá la curva de aprendizaje con learning_curve(cv=5, scoring='neg_root_mean_squared_error').</a:t>
            </a:r>
          </a:p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Clasificá cada modelo como underfit, fit razonable o overfit justificando con el gap final y el nivel</a:t>
            </a:r>
          </a:p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Recomendá explícitamente, para cada caso, una de tres acciones: ["más datos", "más capacidad", "regularizar/podar"].</a:t>
            </a:r>
          </a:p>
        </p:txBody>
      </p:sp>
    </p:spTree>
  </p:cSld>
  <p:clrMapOvr>
    <a:masterClrMapping/>
  </p:clrMapOvr>
</p:sld>
</file>

<file path=ppt/slides/slide12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3291840"/>
            <a:ext cx="12191695" cy="109728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2194560"/>
            <a:ext cx="11247120" cy="109728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>
              <a:defRPr sz="4000" b="1">
                <a:solidFill>
                  <a:srgbClr val="F8FAFC"/>
                </a:solidFill>
                <a:latin typeface="Segoe UI Semibold"/>
              </a:defRPr>
            </a:pPr>
            <a:r>
              <a:rPr sz="4000" b="1">
                <a:solidFill>
                  <a:srgbClr val="F8FAFC"/>
                </a:solidFill>
                <a:latin typeface="Segoe UI Semibold"/>
              </a:rPr>
              <a:t>Clase 073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3520440"/>
            <a:ext cx="1124712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800" b="0">
                <a:solidFill>
                  <a:srgbClr val="FFFFFF"/>
                </a:solidFill>
                <a:latin typeface="Segoe UI"/>
              </a:defRPr>
            </a:pPr>
            <a:r>
              <a:rPr sz="1800" b="0">
                <a:solidFill>
                  <a:srgbClr val="FFFFFF"/>
                </a:solidFill>
                <a:latin typeface="Segoe UI"/>
              </a:rPr>
              <a:t>Clase 073 — Regularización: Ridge, Lasso, Elastic Net</a:t>
            </a:r>
          </a:p>
        </p:txBody>
      </p:sp>
    </p:spTree>
  </p:cSld>
  <p:clrMapOvr>
    <a:masterClrMapping/>
  </p:clrMapOvr>
</p:sld>
</file>

<file path=ppt/slides/slide12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073 — Regularización: Ridge, Lasso, Elastic Net — Objetivo · Resultados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1 — Machine Learning Clásico · Fuente: Géron, cap. 4.  Duración estimada: 70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Objetivo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Aprender a controlar el overfitting en modelos lineales mediante regularización L2 (Ridge), L1 (Lasso) y su combinación (Elastic Net), entendiendo el rol del hiperparámetro alpha, la importancia del scaling, y cuándo conviene cada variante.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Resultados de aprendizaje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Explicar qué es la regularización y por qué reduce la varianza de un modelo lineal.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Implementar Ridge, Lasso y ElasticNet de scikit-learn sobre un dataset escalado.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Tunear alpha con RidgeCV / LassoCV / ElasticNetCV y leer los coeficientes resultantes.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Justificar la elección entre L1, L2 y L1+L2 según el problema (multicolinealidad, sparsity, número de features).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Diagnosticar por qué Lasso "anula" features y Ridge solo las "encoge".</a:t>
            </a:r>
          </a:p>
        </p:txBody>
      </p:sp>
    </p:spTree>
  </p:cSld>
  <p:clrMapOvr>
    <a:masterClrMapping/>
  </p:clrMapOvr>
</p:sld>
</file>

<file path=ppt/slides/slide12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073 — Regularización: Ridge, Lasso, Elastic Net — Temas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Recorrido de la sesión.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Sesgo–varianza y motivación de la regularización.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Ridge (L2): penalización α · Σβ². Encoge coeficientes hacia cero sin anularlos.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Lasso (L1): penalización α · Σ|β|. Produce soluciones sparse (selección de features).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Elastic Net: combinación L1+L2 con l1_ratio.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Hiperparámetro alpha: efecto en bias/varianza; α=0 ≡ OLS; α→∞ ≡ modelo nulo.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Scaling obligatorio (StandardScaler) antes de regularizar.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Selección de α con CV: RidgeCV, LassoCV, ElasticNetCV.</a:t>
            </a:r>
          </a:p>
        </p:txBody>
      </p:sp>
    </p:spTree>
  </p:cSld>
  <p:clrMapOvr>
    <a:masterClrMapping/>
  </p:clrMapOvr>
</p:sld>
</file>

<file path=ppt/slides/slide12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073 — Regularización: Ridge, Lasso, Elastic Net — Código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Primer bloque ejecutable del notebook.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828800"/>
            <a:ext cx="10698480" cy="4480560"/>
          </a:xfrm>
          <a:prstGeom prst="roundRect">
            <a:avLst/>
          </a:prstGeom>
          <a:solidFill>
            <a:srgbClr val="0F172A"/>
          </a:solidFill>
          <a:ln w="15240"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011680"/>
            <a:ext cx="10241280" cy="41148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# Imports y configuración inicial</a:t>
            </a:r>
          </a:p>
        </p:txBody>
      </p:sp>
    </p:spTree>
  </p:cSld>
  <p:clrMapOvr>
    <a:masterClrMapping/>
  </p:clrMapOvr>
</p:sld>
</file>

<file path=ppt/slides/slide12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073 — Regularización: Ridge, Lasso, Elastic Net — Ejercicios · Homework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Práctica guiada + entrega.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Ejercicios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OLS baseline: entrená LinearRegression sobre California Housing escalado.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Ridge: entrená Ridge(alpha=1.0) sobre los mismos datos.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Lasso: entrená Lasso(alpha=0.1).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Elastic Net: entrená ElasticNet(alpha=0.1, l1_ratio=0.5).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Tuning con CV: usá RidgeCV(alphas=np.logspace(-3, 3, 50)) y LassoCV(cv=5) para encontrar el mejor alpha.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Homework verificable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Entrená OLS, Ridge, Lasso y Elastic Net (todos con StandardScaler en Pipeline).</a:t>
            </a:r>
          </a:p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Tuneá alpha con la variante *CV correspondiente.</a:t>
            </a:r>
          </a:p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Reportá: RMSE en test (split 80/20, random_state=42), número de coeficientes ≠ 0, y top-5 features por |coef| en Lasso.</a:t>
            </a:r>
          </a:p>
        </p:txBody>
      </p:sp>
    </p:spTree>
  </p:cSld>
  <p:clrMapOvr>
    <a:masterClrMapping/>
  </p:clrMapOvr>
</p:sld>
</file>

<file path=ppt/slides/slide12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3291840"/>
            <a:ext cx="12191695" cy="109728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2194560"/>
            <a:ext cx="11247120" cy="109728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>
              <a:defRPr sz="4000" b="1">
                <a:solidFill>
                  <a:srgbClr val="F8FAFC"/>
                </a:solidFill>
                <a:latin typeface="Segoe UI Semibold"/>
              </a:defRPr>
            </a:pPr>
            <a:r>
              <a:rPr sz="4000" b="1">
                <a:solidFill>
                  <a:srgbClr val="F8FAFC"/>
                </a:solidFill>
                <a:latin typeface="Segoe UI Semibold"/>
              </a:rPr>
              <a:t>Clase 074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3520440"/>
            <a:ext cx="1124712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800" b="0">
                <a:solidFill>
                  <a:srgbClr val="FFFFFF"/>
                </a:solidFill>
                <a:latin typeface="Segoe UI"/>
              </a:defRPr>
            </a:pPr>
            <a:r>
              <a:rPr sz="1800" b="0">
                <a:solidFill>
                  <a:srgbClr val="FFFFFF"/>
                </a:solidFill>
                <a:latin typeface="Segoe UI"/>
              </a:rPr>
              <a:t>Clase 074 — Early stopping</a:t>
            </a:r>
          </a:p>
        </p:txBody>
      </p:sp>
    </p:spTree>
  </p:cSld>
  <p:clrMapOvr>
    <a:masterClrMapping/>
  </p:clrMapOvr>
</p:sld>
</file>

<file path=ppt/slides/slide12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074 — Early stopping — Objetivo · Resultados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1 — Machine Learning Clásico · Fuente: Géron, cap. 4.  Duración estimada: 45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Objetivo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Aplicar early stopping como técnica de regularización implícita en entrenamientos iterativos: monitorear la pérdida de validación durante el descenso por gradiente y detener el ajuste cuando deja de mejorar, conservando el mejor modelo visto.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Resultados de aprendizaje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Explicar por qué detener el entrenamiento antes del óptimo de train actúa como regularización.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Configurar SGDRegressor(early_stopping=True) con validation_fraction, n_iter_no_change y tol.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Graficar curvas de train loss vs. validation loss e identificar la best epoch.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Implementar manualmente un loop con paciencia y snapshot del mejor modelo (partial_fit).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Decidir cuándo early stopping reemplaza o complementa a Ridge/Lasso.</a:t>
            </a:r>
          </a:p>
        </p:txBody>
      </p:sp>
    </p:spTree>
  </p:cSld>
  <p:clrMapOvr>
    <a:masterClrMapping/>
  </p:clrMapOvr>
</p:sld>
</file>

<file path=ppt/slides/slide12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074 — Early stopping — Temas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Recorrido de la sesión.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Sobreajuste en entrenamientos iterativos (SGD, gradient boosting, redes neuronales).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Curva de aprendizaje por época: train baja, validación baja y luego sube.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Mecánica del early stopping: monitorear val loss + criterio de paciencia.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API de scikit-learn: SGDRegressor / SGDClassifier con early_stopping=True.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Implementación manual con partial_fit + copy.deepcopy del mejor estimador.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Relación con otras regularizaciones (L1, L2, dropout en deep learning).</a:t>
            </a:r>
          </a:p>
        </p:txBody>
      </p:sp>
    </p:spTree>
  </p:cSld>
  <p:clrMapOvr>
    <a:masterClrMapping/>
  </p:clrMapOvr>
</p:sld>
</file>

<file path=ppt/slides/slide12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074 — Early stopping — Código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Primer bloque ejecutable del notebook.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828800"/>
            <a:ext cx="10698480" cy="4480560"/>
          </a:xfrm>
          <a:prstGeom prst="roundRect">
            <a:avLst/>
          </a:prstGeom>
          <a:solidFill>
            <a:srgbClr val="0F172A"/>
          </a:solidFill>
          <a:ln w="15240"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011680"/>
            <a:ext cx="10241280" cy="41148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# Imports y configuración inicial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051 — Desafíos del ML: overfitting, underfitting, datos insuficientes — Temas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Recorrido de la sesión.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Datos insuficientes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Datos no representativos (sampling bias)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Datos de mala calidad (outliers, NaN, ruido)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Features irrelevantes / feature engineering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Overfitting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Underfitting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Regularización (L1/L2, early stopping, dropout)</a:t>
            </a:r>
          </a:p>
        </p:txBody>
      </p:sp>
    </p:spTree>
  </p:cSld>
  <p:clrMapOvr>
    <a:masterClrMapping/>
  </p:clrMapOvr>
</p:sld>
</file>

<file path=ppt/slides/slide13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074 — Early stopping — Ejercicios · Homework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Práctica guiada + entrega.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Ejercicios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Curva clásica: entrenar SGDRegressor(max_iter=1, warm_start=True, learning_rate='constant', eta0=0.0005) por 500 épocas sobre California Housing escalado.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Early stopping automático: comparar SGDRegressor(early_stopping=True, validation_fraction=0.2, n_iter_no_change=10, tol=1e-4) contra el modelo sin early stopping.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Paciencia: barrer n_iter_no_change ∈ {1, 5, 20, 100} y mostrar cómo afecta la época final y el error de test.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Implementación manual: escribir un loop con partial_fit que mantenga best_loss, best_model = deepcopy(sgd) y un contador de paciencia.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Comparación con Ridge: sobre make_regression con ruido, comparar (a) SGD sin regularización + early stopping, (b) Ridge con alpha tuneado por CV.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Homework verificable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Entrenar un SGDRegressor con early_stopping=True, validation_fraction=0.2, n_iter_no_change=15, tol=1e-4, random_state=42.</a:t>
            </a:r>
          </a:p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Guardar la curva de loss_curve reconstruida con partial_fit (paralela, sin early stopping, 1000 épocas) en curva_val.png.</a:t>
            </a:r>
          </a:p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Reportar: épocas usadas por el modelo con early stopping (n_iter_), RMSE en test, y época óptima vista en la curva manual.</a:t>
            </a:r>
          </a:p>
        </p:txBody>
      </p:sp>
    </p:spTree>
  </p:cSld>
  <p:clrMapOvr>
    <a:masterClrMapping/>
  </p:clrMapOvr>
</p:sld>
</file>

<file path=ppt/slides/slide13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3291840"/>
            <a:ext cx="12191695" cy="109728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2194560"/>
            <a:ext cx="11247120" cy="109728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>
              <a:defRPr sz="4000" b="1">
                <a:solidFill>
                  <a:srgbClr val="F8FAFC"/>
                </a:solidFill>
                <a:latin typeface="Segoe UI Semibold"/>
              </a:defRPr>
            </a:pPr>
            <a:r>
              <a:rPr sz="4000" b="1">
                <a:solidFill>
                  <a:srgbClr val="F8FAFC"/>
                </a:solidFill>
                <a:latin typeface="Segoe UI Semibold"/>
              </a:rPr>
              <a:t>Clase 075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3520440"/>
            <a:ext cx="1124712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800" b="0">
                <a:solidFill>
                  <a:srgbClr val="FFFFFF"/>
                </a:solidFill>
                <a:latin typeface="Segoe UI"/>
              </a:defRPr>
            </a:pPr>
            <a:r>
              <a:rPr sz="1800" b="0">
                <a:solidFill>
                  <a:srgbClr val="FFFFFF"/>
                </a:solidFill>
                <a:latin typeface="Segoe UI"/>
              </a:rPr>
              <a:t>Clase 075 — Regresión logística binaria y softmax</a:t>
            </a:r>
          </a:p>
        </p:txBody>
      </p:sp>
    </p:spTree>
  </p:cSld>
  <p:clrMapOvr>
    <a:masterClrMapping/>
  </p:clrMapOvr>
</p:sld>
</file>

<file path=ppt/slides/slide13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075 — Regresión logística binaria y softmax — Objetivo · Resultados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1 — Machine Learning Clásico · Fuente: Géron, cap. 4.  Duración estimada: 70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Objetivo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Que el alumno entienda la regresión logística como modelo lineal para clasificación: cómo la sigmoide convierte un score lineal en probabilidad, por qué se entrena minimizando log-loss (cross-entropy), y cómo se generaliza a multiclase con softmax. Además, que sepa diagnosticar si las probabilidades que devuelve un clasificador están bien calibradas y cómo corregirlas si no.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Resultados de aprendizaje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Derivar la sigmoide σ(z) = 1/(1+e^-z) como puente entre score lineal y probabilidad, y explicar por qué no se usa MSE en clasificación.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Entrenar LogisticRegression binaria de sklearn, interpretar coeficientes como log-odds y la frontera de decisión.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Extender a multiclase con multi_class='multinomial' (softmax) y diferenciar de 'ovr' (one-vs-rest).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Evaluar con log-loss y Brier score, no solo accuracy.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Diagnosticar y corregir calibración con calibration_curve y CalibratedClassifierCV (Platt / isotonic).</a:t>
            </a:r>
          </a:p>
        </p:txBody>
      </p:sp>
    </p:spTree>
  </p:cSld>
  <p:clrMapOvr>
    <a:masterClrMapping/>
  </p:clrMapOvr>
</p:sld>
</file>

<file path=ppt/slides/slide13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075 — Regresión logística binaria y softmax — Temas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Recorrido de la sesión.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Sigmoide y log-odds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Log-loss (cross-entropy binaria)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Regularización (C, penalty)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Softmax para multiclase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multinomial vs ovr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Predict_proba y calibración</a:t>
            </a:r>
          </a:p>
        </p:txBody>
      </p:sp>
    </p:spTree>
  </p:cSld>
  <p:clrMapOvr>
    <a:masterClrMapping/>
  </p:clrMapOvr>
</p:sld>
</file>

<file path=ppt/slides/slide13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075 — Regresión logística binaria y softmax — Código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Primer bloque ejecutable del notebook.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828800"/>
            <a:ext cx="10698480" cy="4480560"/>
          </a:xfrm>
          <a:prstGeom prst="roundRect">
            <a:avLst/>
          </a:prstGeom>
          <a:solidFill>
            <a:srgbClr val="0F172A"/>
          </a:solidFill>
          <a:ln w="15240"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011680"/>
            <a:ext cx="10241280" cy="41148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# Imports y configuración inicial</a:t>
            </a:r>
          </a:p>
        </p:txBody>
      </p:sp>
    </p:spTree>
  </p:cSld>
  <p:clrMapOvr>
    <a:masterClrMapping/>
  </p:clrMapOvr>
</p:sld>
</file>

<file path=ppt/slides/slide13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075 — Regresión logística binaria y softmax — Ejercicios · Homework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Práctica guiada + entrega.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Ejercicios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Logística binaria desde cero.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Frontera de decisión.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Softmax sobre iris.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Reliability diagram de un RandomForest.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Calibrar con CalibratedClassifierCV.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Homework verificable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Notebook que sobre make_classification(n_samples=20000, weights=[0.9, 0.1], random_state=42): (a) entrena LogisticRegression y RandomForestClassifier; (b) reporta accuracy, log-loss y Brier score de ambos en test; (c) grafica reliability diagram de ambos en la misma figura; (d) calibra el RF con CalibratedClassifierCV(method='isotonic', cv=5) y reporta el nuevo Brier; (e) escribe 2-3 líneas interpretando: ¿quedó el RF mejor calibrado que la logística cruda?</a:t>
            </a:r>
          </a:p>
        </p:txBody>
      </p:sp>
    </p:spTree>
  </p:cSld>
  <p:clrMapOvr>
    <a:masterClrMapping/>
  </p:clrMapOvr>
</p:sld>
</file>

<file path=ppt/slides/slide13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3291840"/>
            <a:ext cx="12191695" cy="109728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2194560"/>
            <a:ext cx="11247120" cy="109728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>
              <a:defRPr sz="4000" b="1">
                <a:solidFill>
                  <a:srgbClr val="F8FAFC"/>
                </a:solidFill>
                <a:latin typeface="Segoe UI Semibold"/>
              </a:defRPr>
            </a:pPr>
            <a:r>
              <a:rPr sz="4000" b="1">
                <a:solidFill>
                  <a:srgbClr val="F8FAFC"/>
                </a:solidFill>
                <a:latin typeface="Segoe UI Semibold"/>
              </a:rPr>
              <a:t>Clase 076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3520440"/>
            <a:ext cx="1124712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800" b="0">
                <a:solidFill>
                  <a:srgbClr val="FFFFFF"/>
                </a:solidFill>
                <a:latin typeface="Segoe UI"/>
              </a:defRPr>
            </a:pPr>
            <a:r>
              <a:rPr sz="1800" b="0">
                <a:solidFill>
                  <a:srgbClr val="FFFFFF"/>
                </a:solidFill>
                <a:latin typeface="Segoe UI"/>
              </a:rPr>
              <a:t>Clase 076 — Calibración de probabilidades: Platt, isotonic, temperature scaling</a:t>
            </a:r>
          </a:p>
        </p:txBody>
      </p:sp>
    </p:spTree>
  </p:cSld>
  <p:clrMapOvr>
    <a:masterClrMapping/>
  </p:clrMapOvr>
</p:sld>
</file>

<file path=ppt/slides/slide13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076 — Calibración de probabilidades: Platt, isotonic, temperature scaling — Objetivo · Resultados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1 — Machine Learning Clásico · Fuente: Platt (1999) + Niculescu-Mizil &amp; Caruana (2005) + Guo et al. (2017).  Duración estimada: 75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Objetivo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Saber cuándo las probabilidades que devuelve predict_proba son calibradas — es decir, si el modelo dice "70 %" para un grupo, ¿realmente el 70 % es positivo? Modelos como Random Forest y SVM suelen estar mal calibrados; XGBoost mejor. Aplicar Platt scaling (sigmoid) y isotonic regression para corregir. Evaluar con Brier score, ECE (Expected Calibration Error) y reliability diagrams.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Resultados de aprendizaje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Generar un reliability diagram: agrupar predicciones por bin de probabilidad y plotear "predicho vs real".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Calcular Brier score = mean((p - y)²). Más bajo = mejor calibración.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Calcular ECE: Σ (n_b/N) · |acc_b - conf_b|.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Aplicar sklearn.calibration.CalibratedClassifierCV(estimator, method='sigmoid' | 'isotonic', cv=5).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Decidir: Platt cuando muestra chica (n &lt; 1000), isotonic cuando hay datos.</a:t>
            </a:r>
          </a:p>
        </p:txBody>
      </p:sp>
    </p:spTree>
  </p:cSld>
  <p:clrMapOvr>
    <a:masterClrMapping/>
  </p:clrMapOvr>
</p:sld>
</file>

<file path=ppt/slides/slide13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076 — Calibración de probabilidades: Platt, isotonic, temperature scaling — Temas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Recorrido de la sesión.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¿Por qué importa? Decisiones que dependen de threshold ≠ 0.5 requieren probs reales.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Reliability diagram: predicción vs frecuencia real.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Platt scaling: ajustar σ(A·logit + B) con MLE sobre val set.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Isotonic regression: monótono pero más flexible (puede sobreajustar).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Temperature scaling: solo divide logits por T aprendido — para multiclase, eficiente.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Modelos típicamente calibrados (logistic regression) vs no (RF, SVM).</a:t>
            </a:r>
          </a:p>
        </p:txBody>
      </p:sp>
    </p:spTree>
  </p:cSld>
  <p:clrMapOvr>
    <a:masterClrMapping/>
  </p:clrMapOvr>
</p:sld>
</file>

<file path=ppt/slides/slide13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076 — Calibración de probabilidades: Platt, isotonic, temperature scaling — Código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GBM out-of-the-box suele estar mal calibrado. Reliability curve + Brier + ECE, después CalibratedClassifierCV con sigmoid e isotonic.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828800"/>
            <a:ext cx="10698480" cy="4480560"/>
          </a:xfrm>
          <a:prstGeom prst="roundRect">
            <a:avLst/>
          </a:prstGeom>
          <a:solidFill>
            <a:srgbClr val="0F172A"/>
          </a:solidFill>
          <a:ln w="15240"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011680"/>
            <a:ext cx="10241280" cy="41148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import numpy as np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import pandas as pd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import matplotlib.pyplot as plt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from sklearn.datasets import make_classification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from sklearn.ensemble import GradientBoostingClassifier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from sklearn.model_selection import train_test_split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from sklearn.calibration import CalibratedClassifierCV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from sklearn.metrics import brier_score_loss, log_loss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np.random.seed(42)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051 — Desafíos del ML: overfitting, underfitting, datos insuficientes — Código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Primer bloque ejecutable del notebook.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828800"/>
            <a:ext cx="10698480" cy="4480560"/>
          </a:xfrm>
          <a:prstGeom prst="roundRect">
            <a:avLst/>
          </a:prstGeom>
          <a:solidFill>
            <a:srgbClr val="0F172A"/>
          </a:solidFill>
          <a:ln w="15240"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011680"/>
            <a:ext cx="10241280" cy="41148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# Imports y configuración inicial</a:t>
            </a:r>
          </a:p>
        </p:txBody>
      </p:sp>
    </p:spTree>
  </p:cSld>
  <p:clrMapOvr>
    <a:masterClrMapping/>
  </p:clrMapOvr>
</p:sld>
</file>

<file path=ppt/slides/slide14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076 — Calibración de probabilidades: Platt, isotonic, temperature scaling — Ejercicios · Homework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Práctica guiada + entrega.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Ejercicios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Reliability diagram: entrenar RandomForest, generar predict_proba, bin en 10 grupos, plotear curva calibration vs y=x.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Brier + ECE: implementar ambas y comparar entre RF (mala calibración) y LogReg (buena).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CalibratedClassifierCV: CalibratedClassifierCV(RF, method='sigmoid', cv=5).fit(X, y).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Isotonic vs Platt: comparar ambos sobre el mismo modelo.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Threshold tuning post-calibración: con probs calibradas, F1 vs threshold es más interpretable.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Homework verificable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RandomForest + reliability diagram + Brier + ECE.</a:t>
            </a:r>
          </a:p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Calibrar con Platt y con isotonic (CV).</a:t>
            </a:r>
          </a:p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Comparar Brier/ECE pre y post.</a:t>
            </a:r>
          </a:p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Reliability diagrams superpuestos.</a:t>
            </a:r>
          </a:p>
        </p:txBody>
      </p:sp>
    </p:spTree>
  </p:cSld>
  <p:clrMapOvr>
    <a:masterClrMapping/>
  </p:clrMapOvr>
</p:sld>
</file>

<file path=ppt/slides/slide14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3291840"/>
            <a:ext cx="12191695" cy="109728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2194560"/>
            <a:ext cx="11247120" cy="109728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>
              <a:defRPr sz="4000" b="1">
                <a:solidFill>
                  <a:srgbClr val="F8FAFC"/>
                </a:solidFill>
                <a:latin typeface="Segoe UI Semibold"/>
              </a:defRPr>
            </a:pPr>
            <a:r>
              <a:rPr sz="4000" b="1">
                <a:solidFill>
                  <a:srgbClr val="F8FAFC"/>
                </a:solidFill>
                <a:latin typeface="Segoe UI Semibold"/>
              </a:rPr>
              <a:t>Clase 077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3520440"/>
            <a:ext cx="1124712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800" b="0">
                <a:solidFill>
                  <a:srgbClr val="FFFFFF"/>
                </a:solidFill>
                <a:latin typeface="Segoe UI"/>
              </a:defRPr>
            </a:pPr>
            <a:r>
              <a:rPr sz="1800" b="0">
                <a:solidFill>
                  <a:srgbClr val="FFFFFF"/>
                </a:solidFill>
                <a:latin typeface="Segoe UI"/>
              </a:rPr>
              <a:t>Clase 077 — SVM lineal</a:t>
            </a:r>
          </a:p>
        </p:txBody>
      </p:sp>
    </p:spTree>
  </p:cSld>
  <p:clrMapOvr>
    <a:masterClrMapping/>
  </p:clrMapOvr>
</p:sld>
</file>

<file path=ppt/slides/slide14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077 — SVM lineal — Objetivo · Resultados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1 — Machine Learning Clásico · Fuente: Géron, cap. 5.  Duración estimada: 60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Objetivo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Entender el principio de maximización del margen que define a las Support Vector Machines lineales, distinguir entre hard margin y soft margin, y entrenar un clasificador con LinearSVC controlando el trade-off bias/varianza mediante el hiperparámetro C.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Resultados de aprendizaje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Explicar qué es el margen y por qué SVM busca el hiperplano que lo maximiza.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Diferenciar hard margin (datos linealmente separables, sin tolerancia) de soft margin (admite violaciones).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Interpretar el hiperparámetro C y su efecto sobre el ancho del margen y las violaciones permitidas.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Entrenar un LinearSVC en scikit-learn con un Pipeline que incluya StandardScaler.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Identificar los vectores soporte y entender por qué son los únicos puntos que definen la frontera.</a:t>
            </a:r>
          </a:p>
        </p:txBody>
      </p:sp>
    </p:spTree>
  </p:cSld>
  <p:clrMapOvr>
    <a:masterClrMapping/>
  </p:clrMapOvr>
</p:sld>
</file>

<file path=ppt/slides/slide14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077 — SVM lineal — Temas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Recorrido de la sesión.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Intuición geométrica: hiperplano separador y margen.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Hard margin: condiciones y limitaciones (sensibilidad a outliers, exige separabilidad).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Soft margin: introducción de variables de holgura (slack).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Hiperparámetro C: regularización, trade-off margen ancho vs. violaciones.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Función de pérdida hinge loss.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API de scikit-learn: LinearSVC, loss, C, dual, max_iter.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Importancia crítica del escalado de features en SVM.</a:t>
            </a:r>
          </a:p>
        </p:txBody>
      </p:sp>
    </p:spTree>
  </p:cSld>
  <p:clrMapOvr>
    <a:masterClrMapping/>
  </p:clrMapOvr>
</p:sld>
</file>

<file path=ppt/slides/slide14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077 — SVM lineal — Código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Primer bloque ejecutable del notebook.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828800"/>
            <a:ext cx="10698480" cy="4480560"/>
          </a:xfrm>
          <a:prstGeom prst="roundRect">
            <a:avLst/>
          </a:prstGeom>
          <a:solidFill>
            <a:srgbClr val="0F172A"/>
          </a:solidFill>
          <a:ln w="15240"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011680"/>
            <a:ext cx="10241280" cy="41148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# Imports y configuración inicial</a:t>
            </a:r>
          </a:p>
        </p:txBody>
      </p:sp>
    </p:spTree>
  </p:cSld>
  <p:clrMapOvr>
    <a:masterClrMapping/>
  </p:clrMapOvr>
</p:sld>
</file>

<file path=ppt/slides/slide14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077 — SVM lineal — Ejercicios · Homework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Práctica guiada + entrega.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Ejercicios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Cargá Iris, quedate con dos features (petal length, petal width) y la clase Virginica como problema binario.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Repetí el entrenamiento con C=0.1, C=1, C=100.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Graficá la frontera de decisión y el margen para los tres valores de C del ejercicio anterior (scatter de los datos + línea + márgenes punteados).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Agregá un outlier artificial a la clase minoritaria y volvé a entrenar con C alto y C bajo.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Compará tiempo de entrenamiento de LinearSVC vs.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Homework verificable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Cargue Iris binarizado (Virginica vs. resto) con petal length y petal width.</a:t>
            </a:r>
          </a:p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Construya un Pipeline con StandardScaler + LinearSVC(C=1, loss="hinge", random_state=42).</a:t>
            </a:r>
          </a:p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Haga train_test_split(test_size=0.2, random_state=42, stratify=y) y entrene.</a:t>
            </a:r>
          </a:p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Imprima accuracy sobre test y los coeficientes del clasificador (coef_, intercept_).</a:t>
            </a:r>
          </a:p>
        </p:txBody>
      </p:sp>
    </p:spTree>
  </p:cSld>
  <p:clrMapOvr>
    <a:masterClrMapping/>
  </p:clrMapOvr>
</p:sld>
</file>

<file path=ppt/slides/slide14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3291840"/>
            <a:ext cx="12191695" cy="109728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2194560"/>
            <a:ext cx="11247120" cy="109728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>
              <a:defRPr sz="4000" b="1">
                <a:solidFill>
                  <a:srgbClr val="F8FAFC"/>
                </a:solidFill>
                <a:latin typeface="Segoe UI Semibold"/>
              </a:defRPr>
            </a:pPr>
            <a:r>
              <a:rPr sz="4000" b="1">
                <a:solidFill>
                  <a:srgbClr val="F8FAFC"/>
                </a:solidFill>
                <a:latin typeface="Segoe UI Semibold"/>
              </a:rPr>
              <a:t>Clase 078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3520440"/>
            <a:ext cx="1124712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800" b="0">
                <a:solidFill>
                  <a:srgbClr val="FFFFFF"/>
                </a:solidFill>
                <a:latin typeface="Segoe UI"/>
              </a:defRPr>
            </a:pPr>
            <a:r>
              <a:rPr sz="1800" b="0">
                <a:solidFill>
                  <a:srgbClr val="FFFFFF"/>
                </a:solidFill>
                <a:latin typeface="Segoe UI"/>
              </a:rPr>
              <a:t>Clase 078 — SVM no lineal: kernel polinomial y RBF</a:t>
            </a:r>
          </a:p>
        </p:txBody>
      </p:sp>
    </p:spTree>
  </p:cSld>
  <p:clrMapOvr>
    <a:masterClrMapping/>
  </p:clrMapOvr>
</p:sld>
</file>

<file path=ppt/slides/slide14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078 — SVM no lineal: kernel polinomial y RBF — Objetivo · Resultados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1 — Machine Learning Clásico · Fuente: Géron, cap. 5.  Duración estimada: 70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Objetivo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Que el alumno entrene SVMs sobre datos no linealmente separables usando el kernel trick: en lugar de generar features polinómicas a mano (caro en memoria), SVC calcula el producto interno en el espacio expandido vía una función kernel. Foco en kernel polinomial y RBF (Gaussian), y cómo gamma y C controlan el bias-variance trade-off.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Resultados de aprendizaje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Explicar el kernel trick: por qué K(x, x') evita materializar el feature map φ(x).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Entrenar SVC(kernel='poly') y SVC(kernel='rbf') en datasets no lineales (moons, circles).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Tunear gamma y C con GridSearchCV entendiendo el efecto en la frontera.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Elegir kernel según geometría del problema (polinomial vs RBF vs lineal).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Reconocer el límite computacional de SVC: complejidad entre O(n²) y O(n³), no escala a &gt;100k filas.</a:t>
            </a:r>
          </a:p>
        </p:txBody>
      </p:sp>
    </p:spTree>
  </p:cSld>
  <p:clrMapOvr>
    <a:masterClrMapping/>
  </p:clrMapOvr>
</p:sld>
</file>

<file path=ppt/slides/slide14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078 — SVM no lineal: kernel polinomial y RBF — Temas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Recorrido de la sesión.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Datos no linealmente separables (moons, circles)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Polynomial features manuales vs kernel trick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Kernel polinomial: degree, coef0, gamma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Kernel RBF (Gaussian): gamma como inverso del ancho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C (regularización) × gamma (forma)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Complejidad O(n²)–O(n³) y LinearSVC / SGDClassifier para N grande</a:t>
            </a:r>
          </a:p>
        </p:txBody>
      </p:sp>
    </p:spTree>
  </p:cSld>
  <p:clrMapOvr>
    <a:masterClrMapping/>
  </p:clrMapOvr>
</p:sld>
</file>

<file path=ppt/slides/slide14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078 — SVM no lineal: kernel polinomial y RBF — Código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Primer bloque ejecutable del notebook.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828800"/>
            <a:ext cx="10698480" cy="4480560"/>
          </a:xfrm>
          <a:prstGeom prst="roundRect">
            <a:avLst/>
          </a:prstGeom>
          <a:solidFill>
            <a:srgbClr val="0F172A"/>
          </a:solidFill>
          <a:ln w="15240"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011680"/>
            <a:ext cx="10241280" cy="41148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# Imports y configuración inicial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051 — Desafíos del ML: overfitting, underfitting, datos insuficientes — Ejercicios · Homework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Práctica guiada + entrega.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Ejercicios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Diagnóstico visual.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Learning curve.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Ridge vs.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Sampling bias simulado.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Feature engineering manual.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Homework verificable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Notebook que tome sklearn.datasets.fetch_california_housing, entrene tres modelos: (a) LinearRegression baseline, (b) LinearRegression sobre PolynomialFeatures(degree=3) sin regularizar, (c) Ridge(alpha=10) sobre las mismas polynomial features. Para cada uno reportá train_R² y test_R² con train_test_split(random_state=42). Plotea las tres barras lado a lado.</a:t>
            </a:r>
          </a:p>
        </p:txBody>
      </p:sp>
    </p:spTree>
  </p:cSld>
  <p:clrMapOvr>
    <a:masterClrMapping/>
  </p:clrMapOvr>
</p:sld>
</file>

<file path=ppt/slides/slide15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078 — SVM no lineal: kernel polinomial y RBF — Ejercicios · Homework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Práctica guiada + entrega.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Ejercicios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Lineal falla.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Polynomial kernel.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RBF kernel.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Grid search 2D.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Pipeline con StandardScaler.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Homework verificable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Notebook con make_moons(n_samples=1000, noise=0.2). Train/test split 80/20. Entrenar tres modelos: (a) SVC(kernel='linear'), (b) SVC(kernel='poly', degree=3), (c) SVC(kernel='rbf') con gamma y C tuneados vía GridSearchCV(cv=5). Reportar accuracy en test de los tres y graficar las tres fronteras de decisión en una grilla 1×3.</a:t>
            </a:r>
          </a:p>
        </p:txBody>
      </p:sp>
    </p:spTree>
  </p:cSld>
  <p:clrMapOvr>
    <a:masterClrMapping/>
  </p:clrMapOvr>
</p:sld>
</file>

<file path=ppt/slides/slide15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3291840"/>
            <a:ext cx="12191695" cy="109728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2194560"/>
            <a:ext cx="11247120" cy="109728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>
              <a:defRPr sz="4000" b="1">
                <a:solidFill>
                  <a:srgbClr val="F8FAFC"/>
                </a:solidFill>
                <a:latin typeface="Segoe UI Semibold"/>
              </a:defRPr>
            </a:pPr>
            <a:r>
              <a:rPr sz="4000" b="1">
                <a:solidFill>
                  <a:srgbClr val="F8FAFC"/>
                </a:solidFill>
                <a:latin typeface="Segoe UI Semibold"/>
              </a:rPr>
              <a:t>Clase 079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3520440"/>
            <a:ext cx="1124712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800" b="0">
                <a:solidFill>
                  <a:srgbClr val="FFFFFF"/>
                </a:solidFill>
                <a:latin typeface="Segoe UI"/>
              </a:defRPr>
            </a:pPr>
            <a:r>
              <a:rPr sz="1800" b="0">
                <a:solidFill>
                  <a:srgbClr val="FFFFFF"/>
                </a:solidFill>
                <a:latin typeface="Segoe UI"/>
              </a:rPr>
              <a:t>Clase 079 — SVM para regresión (SVR)</a:t>
            </a:r>
          </a:p>
        </p:txBody>
      </p:sp>
    </p:spTree>
  </p:cSld>
  <p:clrMapOvr>
    <a:masterClrMapping/>
  </p:clrMapOvr>
</p:sld>
</file>

<file path=ppt/slides/slide15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079 — SVM para regresión (SVR) — Objetivo · Resultados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1 — Machine Learning Clásico · Fuente: Géron, cap. 5.  Duración estimada: 50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Objetivo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Aplicar Support Vector Machines al problema de regresión: entender el truco del epsilon-insensitive loss (ajustar dentro de un tubo de tolerancia en vez de minimizar el error puntual), entrenar LinearSVR y SVR con kernel, y elegir cuándo conviene SVR sobre regresión lineal clásica.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Resultados de aprendizaje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Explicar la lógica de SVR: maximizar el ancho del tubo ε mientras se contienen la mayoría de los puntos dentro.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Entrenar un LinearSVR y un SVR(kernel="rbf") de scikit-learn con sus hiperparámetros (epsilon, C, gamma).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Interpretar el efecto de epsilon (ancho del tubo) y C (penalización por puntos fuera del tubo) en el bias-variance trade-off.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Comparar SVR vs LinearRegression / Ridge en un dataset con outliers.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Justificar cuándo SVR escala mal (SVR es O(m²–m³)) y conviene LinearSVR u otro modelo.</a:t>
            </a:r>
          </a:p>
        </p:txBody>
      </p:sp>
    </p:spTree>
  </p:cSld>
  <p:clrMapOvr>
    <a:masterClrMapping/>
  </p:clrMapOvr>
</p:sld>
</file>

<file path=ppt/slides/slide15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079 — SVM para regresión (SVR) — Temas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Recorrido de la sesión.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De SVM clasificación a SVM regresión: invertir el objetivo.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Epsilon-insensitive loss: errores menores a ε no se penalizan.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LinearSVR: caso lineal, escala bien (O(m)).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SVR con kernel RBF: regresión no lineal, costo cuadrático.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Hiperparámetros clave: epsilon, C, gamma, kernel.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Robustez frente a outliers comparada con OLS.</a:t>
            </a:r>
          </a:p>
        </p:txBody>
      </p:sp>
    </p:spTree>
  </p:cSld>
  <p:clrMapOvr>
    <a:masterClrMapping/>
  </p:clrMapOvr>
</p:sld>
</file>

<file path=ppt/slides/slide15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079 — SVM para regresión (SVR) — Código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Primer bloque ejecutable del notebook.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828800"/>
            <a:ext cx="10698480" cy="4480560"/>
          </a:xfrm>
          <a:prstGeom prst="roundRect">
            <a:avLst/>
          </a:prstGeom>
          <a:solidFill>
            <a:srgbClr val="0F172A"/>
          </a:solidFill>
          <a:ln w="15240"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011680"/>
            <a:ext cx="10241280" cy="41148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# Imports y configuración inicial</a:t>
            </a:r>
          </a:p>
        </p:txBody>
      </p:sp>
    </p:spTree>
  </p:cSld>
  <p:clrMapOvr>
    <a:masterClrMapping/>
  </p:clrMapOvr>
</p:sld>
</file>

<file path=ppt/slides/slide15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079 — SVM para regresión (SVR) — Ejercicios · Homework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Práctica guiada + entrega.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Ejercicios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Tubo ε en 2D.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Efecto de epsilon.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Kernel RBF.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Grid search.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Robustez vs OLS.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Homework verificable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Cargue California Housing y aplique StandardScaler (¡SVR exige escalado!).</a:t>
            </a:r>
          </a:p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Entrene LinearSVR(epsilon=0.5, C=1.0, random_state=42) y un SVR(kernel="rbf", C=10, gamma="scale") sobre un subset de 5 000 muestras.</a:t>
            </a:r>
          </a:p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Reporte RMSE en test para ambos modelos.</a:t>
            </a:r>
          </a:p>
        </p:txBody>
      </p:sp>
    </p:spTree>
  </p:cSld>
  <p:clrMapOvr>
    <a:masterClrMapping/>
  </p:clrMapOvr>
</p:sld>
</file>

<file path=ppt/slides/slide15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3291840"/>
            <a:ext cx="12191695" cy="109728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2194560"/>
            <a:ext cx="11247120" cy="109728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>
              <a:defRPr sz="4000" b="1">
                <a:solidFill>
                  <a:srgbClr val="F8FAFC"/>
                </a:solidFill>
                <a:latin typeface="Segoe UI Semibold"/>
              </a:defRPr>
            </a:pPr>
            <a:r>
              <a:rPr sz="4000" b="1">
                <a:solidFill>
                  <a:srgbClr val="F8FAFC"/>
                </a:solidFill>
                <a:latin typeface="Segoe UI Semibold"/>
              </a:rPr>
              <a:t>Clase 080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3520440"/>
            <a:ext cx="1124712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800" b="0">
                <a:solidFill>
                  <a:srgbClr val="FFFFFF"/>
                </a:solidFill>
                <a:latin typeface="Segoe UI"/>
              </a:defRPr>
            </a:pPr>
            <a:r>
              <a:rPr sz="1800" b="0">
                <a:solidFill>
                  <a:srgbClr val="FFFFFF"/>
                </a:solidFill>
                <a:latin typeface="Segoe UI"/>
              </a:rPr>
              <a:t>Clase 080 — Árboles de decisión: entrenamiento, visualización, CART</a:t>
            </a:r>
          </a:p>
        </p:txBody>
      </p:sp>
    </p:spTree>
  </p:cSld>
  <p:clrMapOvr>
    <a:masterClrMapping/>
  </p:clrMapOvr>
</p:sld>
</file>

<file path=ppt/slides/slide15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080 — Árboles de decisión: entrenamiento, visualización, CART — Objetivo · Resultados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1 — Machine Learning Clásico · Fuente: Géron, cap. 6 § Training and Visualizing a Decision Tree. · Duración estimada: 60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Objetivo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Que el alumno entrene un DecisionTreeClassifier con el algoritmo CART, entienda cómo se elige cada split (criterio Gini/Entropy), y sepa leer el árbol — tanto el dibujo (plot_tree) como el código (export_graphviz) — para auditar las decisiones del modelo.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Resultados de aprendizaje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Entrenar un DecisionTreeClassifier de scikit-learn sobre un dataset tabular (Iris) y predecir clases / probabilidades.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Explicar el algoritmo CART: greedy, binario, busca el par (feature, threshold) que minimiza la impureza ponderada de los dos hijos.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Calcular Gini y entropía a mano sobre un nodo con k clases y elegir el split óptimo entre candidatos.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Visualizar el árbol entrenado con plot_tree (matplotlib) y export_graphviz (DOT → PNG/SVG), interpretando samples, value, class, gini.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Identificar la decision boundary axis-aligned: cada split es ortogonal a un eje, lo que limita al árbol frente a fronteras oblicuas.</a:t>
            </a:r>
          </a:p>
        </p:txBody>
      </p:sp>
    </p:spTree>
  </p:cSld>
  <p:clrMapOvr>
    <a:masterClrMapping/>
  </p:clrMapOvr>
</p:sld>
</file>

<file path=ppt/slides/slide15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080 — Árboles de decisión: entrenamiento, visualización, CART — Temas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Recorrido de la sesión.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DecisionTreeClassifier API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Algoritmo CART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Criterio Gini vs Entropy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Visualización: plot_tree y Graphviz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Interpretación de nodos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Decision boundary axis-aligned</a:t>
            </a:r>
          </a:p>
        </p:txBody>
      </p:sp>
    </p:spTree>
  </p:cSld>
  <p:clrMapOvr>
    <a:masterClrMapping/>
  </p:clrMapOvr>
</p:sld>
</file>

<file path=ppt/slides/slide15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080 — Árboles de decisión: entrenamiento, visualización, CART — Código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Primer bloque ejecutable del notebook.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828800"/>
            <a:ext cx="10698480" cy="4480560"/>
          </a:xfrm>
          <a:prstGeom prst="roundRect">
            <a:avLst/>
          </a:prstGeom>
          <a:solidFill>
            <a:srgbClr val="0F172A"/>
          </a:solidFill>
          <a:ln w="15240"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011680"/>
            <a:ext cx="10241280" cy="41148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# Imports y configuración inicial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3291840"/>
            <a:ext cx="12191695" cy="109728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2194560"/>
            <a:ext cx="11247120" cy="109728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>
              <a:defRPr sz="4000" b="1">
                <a:solidFill>
                  <a:srgbClr val="F8FAFC"/>
                </a:solidFill>
                <a:latin typeface="Segoe UI Semibold"/>
              </a:defRPr>
            </a:pPr>
            <a:r>
              <a:rPr sz="4000" b="1">
                <a:solidFill>
                  <a:srgbClr val="F8FAFC"/>
                </a:solidFill>
                <a:latin typeface="Segoe UI Semibold"/>
              </a:rPr>
              <a:t>Clase 052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3520440"/>
            <a:ext cx="1124712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800" b="0">
                <a:solidFill>
                  <a:srgbClr val="FFFFFF"/>
                </a:solidFill>
                <a:latin typeface="Segoe UI"/>
              </a:defRPr>
            </a:pPr>
            <a:r>
              <a:rPr sz="1800" b="0">
                <a:solidFill>
                  <a:srgbClr val="FFFFFF"/>
                </a:solidFill>
                <a:latin typeface="Segoe UI"/>
              </a:rPr>
              <a:t>Clase 052 — Testing, validación, hyperparameter tuning, no free lunch theorem</a:t>
            </a:r>
          </a:p>
        </p:txBody>
      </p:sp>
    </p:spTree>
  </p:cSld>
  <p:clrMapOvr>
    <a:masterClrMapping/>
  </p:clrMapOvr>
</p:sld>
</file>

<file path=ppt/slides/slide16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080 — Árboles de decisión: entrenamiento, visualización, CART — Ejercicios · Homework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Práctica guiada + entrega.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Ejercicios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Fit + score baseline.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Gini a mano.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Gini vs Entropy.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plot_tree.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Boundary axis-aligned.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Homework verificable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Notebook que: (a) carga Iris (solo pétalo largo y ancho), (b) entrena DecisionTreeClassifier(max_depth=2), (c) reporta accuracy y predict_proba para una flor nueva [5, 1.5], (d) exporta el árbol con export_graphviz a un archivo iris_tree.dot y lo convierte a PNG (o usa plot_tree), (e) responde por escrito: "¿por qué la hoja izquierda tiene Gini=0?".</a:t>
            </a:r>
          </a:p>
        </p:txBody>
      </p:sp>
    </p:spTree>
  </p:cSld>
  <p:clrMapOvr>
    <a:masterClrMapping/>
  </p:clrMapOvr>
</p:sld>
</file>

<file path=ppt/slides/slide16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3291840"/>
            <a:ext cx="12191695" cy="109728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2194560"/>
            <a:ext cx="11247120" cy="109728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>
              <a:defRPr sz="4000" b="1">
                <a:solidFill>
                  <a:srgbClr val="F8FAFC"/>
                </a:solidFill>
                <a:latin typeface="Segoe UI Semibold"/>
              </a:defRPr>
            </a:pPr>
            <a:r>
              <a:rPr sz="4000" b="1">
                <a:solidFill>
                  <a:srgbClr val="F8FAFC"/>
                </a:solidFill>
                <a:latin typeface="Segoe UI Semibold"/>
              </a:rPr>
              <a:t>Clase 081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3520440"/>
            <a:ext cx="1124712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800" b="0">
                <a:solidFill>
                  <a:srgbClr val="FFFFFF"/>
                </a:solidFill>
                <a:latin typeface="Segoe UI"/>
              </a:defRPr>
            </a:pPr>
            <a:r>
              <a:rPr sz="1800" b="0">
                <a:solidFill>
                  <a:srgbClr val="FFFFFF"/>
                </a:solidFill>
                <a:latin typeface="Segoe UI"/>
              </a:rPr>
              <a:t>Clase 081 — Regularización de árboles</a:t>
            </a:r>
          </a:p>
        </p:txBody>
      </p:sp>
    </p:spTree>
  </p:cSld>
  <p:clrMapOvr>
    <a:masterClrMapping/>
  </p:clrMapOvr>
</p:sld>
</file>

<file path=ppt/slides/slide16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081 — Regularización de árboles — Objetivo · Resultados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1 — Machine Learning Clásico · Fuente: Géron, cap. 6.  Duración estimada: 50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Objetivo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Que el alumno controle el overfitting de un DecisionTreeClassifier/Regressor usando hiperparámetros de regularización (pre-pruning) y cost-complexity pruning (post-pruning), y sepa elegir entre ambas estrategias en función del problema.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Resultados de aprendizaje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Identificar overfitting en un árbol sin regularizar (train accuracy ≈ 1, test bajo).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Tunear max_depth, min_samples_split, min_samples_leaf, max_leaf_nodes, max_features con GridSearchCV.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Aplicar cost-complexity pruning vía ccp_alpha y leer la curva cost_complexity_pruning_path.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Diferenciar pre-pruning (frenar el crecimiento) de post-pruning (podar después).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Justificar la elección de hiperparámetros con curvas de validación, no a ojo.</a:t>
            </a:r>
          </a:p>
        </p:txBody>
      </p:sp>
    </p:spTree>
  </p:cSld>
  <p:clrMapOvr>
    <a:masterClrMapping/>
  </p:clrMapOvr>
</p:sld>
</file>

<file path=ppt/slides/slide16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081 — Regularización de árboles — Temas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Recorrido de la sesión.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Árboles sin regularizar = overfitting garantizado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max_depth y max_leaf_nodes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min_samples_split / min_samples_leaf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max_features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ccp_alpha (cost-complexity pruning)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Pre-pruning vs post-pruning</a:t>
            </a:r>
          </a:p>
        </p:txBody>
      </p:sp>
    </p:spTree>
  </p:cSld>
  <p:clrMapOvr>
    <a:masterClrMapping/>
  </p:clrMapOvr>
</p:sld>
</file>

<file path=ppt/slides/slide16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081 — Regularización de árboles — Código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Primer bloque ejecutable del notebook.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828800"/>
            <a:ext cx="10698480" cy="4480560"/>
          </a:xfrm>
          <a:prstGeom prst="roundRect">
            <a:avLst/>
          </a:prstGeom>
          <a:solidFill>
            <a:srgbClr val="0F172A"/>
          </a:solidFill>
          <a:ln w="15240"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011680"/>
            <a:ext cx="10241280" cy="41148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# Imports y configuración inicial</a:t>
            </a:r>
          </a:p>
        </p:txBody>
      </p:sp>
    </p:spTree>
  </p:cSld>
  <p:clrMapOvr>
    <a:masterClrMapping/>
  </p:clrMapOvr>
</p:sld>
</file>

<file path=ppt/slides/slide16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081 — Regularización de árboles — Ejercicios · Homework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Práctica guiada + entrega.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Ejercicios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Overfit baseline.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max_depth sweep.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GridSearch.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Cost-complexity path.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Visualización de fronteras.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Homework verificable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Notebook con moons (noise=0.4, 1000 samples, split 70/30): (a) baseline sin regularizar — reportar gap train/test; (b) GridSearchCV sobre max_depth y min_samples_leaf con 5-fold; (c) cost-complexity pruning — graficar ccp_alphas vs test accuracy y elegir el mejor α; (d) comparar test accuracy de los 3 modelos (baseline, grid, pruned) en tabla.</a:t>
            </a:r>
          </a:p>
        </p:txBody>
      </p:sp>
    </p:spTree>
  </p:cSld>
  <p:clrMapOvr>
    <a:masterClrMapping/>
  </p:clrMapOvr>
</p:sld>
</file>

<file path=ppt/slides/slide16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3291840"/>
            <a:ext cx="12191695" cy="109728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2194560"/>
            <a:ext cx="11247120" cy="109728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>
              <a:defRPr sz="4000" b="1">
                <a:solidFill>
                  <a:srgbClr val="F8FAFC"/>
                </a:solidFill>
                <a:latin typeface="Segoe UI Semibold"/>
              </a:defRPr>
            </a:pPr>
            <a:r>
              <a:rPr sz="4000" b="1">
                <a:solidFill>
                  <a:srgbClr val="F8FAFC"/>
                </a:solidFill>
                <a:latin typeface="Segoe UI Semibold"/>
              </a:rPr>
              <a:t>Clase 082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3520440"/>
            <a:ext cx="1124712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800" b="0">
                <a:solidFill>
                  <a:srgbClr val="FFFFFF"/>
                </a:solidFill>
                <a:latin typeface="Segoe UI"/>
              </a:defRPr>
            </a:pPr>
            <a:r>
              <a:rPr sz="1800" b="0">
                <a:solidFill>
                  <a:srgbClr val="FFFFFF"/>
                </a:solidFill>
                <a:latin typeface="Segoe UI"/>
              </a:rPr>
              <a:t>Clase 082 — Regresión con árboles</a:t>
            </a:r>
          </a:p>
        </p:txBody>
      </p:sp>
    </p:spTree>
  </p:cSld>
  <p:clrMapOvr>
    <a:masterClrMapping/>
  </p:clrMapOvr>
</p:sld>
</file>

<file path=ppt/slides/slide16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082 — Regresión con árboles — Objetivo · Resultados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1 — Machine Learning Clásico · Fuente: Géron, cap. 6.  Duración estimada: 45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Objetivo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Entrenar árboles de decisión para problemas de regresión con DecisionTreeRegressor, entender por qué sus predicciones son escalonadas (constantes por hoja) y reconocer su incapacidad para extrapolar fuera del rango de entrenamiento.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Resultados de aprendizaje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Ajustar un DecisionTreeRegressor de scikit-learn y predecir sobre datos nuevos.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Explicar cómo el criterio MSE (squared error) decide los splits en regresión.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Visualizar la predicción escalonada del árbol contra el target real en 1D.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Identificar el problema de no-extrapolación y contrastarlo con regresión lineal.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Regular max_depth / min_samples_leaf para balancear bias y varianza.</a:t>
            </a:r>
          </a:p>
        </p:txBody>
      </p:sp>
    </p:spTree>
  </p:cSld>
  <p:clrMapOvr>
    <a:masterClrMapping/>
  </p:clrMapOvr>
</p:sld>
</file>

<file path=ppt/slides/slide16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082 — Regresión con árboles — Temas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Recorrido de la sesión.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DecisionTreeRegressor: API e hiperparámetros principales.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Criterio de split: squared_error (MSE) y friedman_mse.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Predicción como media del target dentro de cada hoja → función escalonada.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Sobreajuste con árboles profundos y regularización vía max_depth, min_samples_leaf, min_samples_split.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Limitación clave: el árbol no extrapola — predice el último valor visto en los extremos.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Comparación rápida con regresión lineal en datos con tendencia.</a:t>
            </a:r>
          </a:p>
        </p:txBody>
      </p:sp>
    </p:spTree>
  </p:cSld>
  <p:clrMapOvr>
    <a:masterClrMapping/>
  </p:clrMapOvr>
</p:sld>
</file>

<file path=ppt/slides/slide16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082 — Regresión con árboles — Código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Primer bloque ejecutable del notebook.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828800"/>
            <a:ext cx="10698480" cy="4480560"/>
          </a:xfrm>
          <a:prstGeom prst="roundRect">
            <a:avLst/>
          </a:prstGeom>
          <a:solidFill>
            <a:srgbClr val="0F172A"/>
          </a:solidFill>
          <a:ln w="15240"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011680"/>
            <a:ext cx="10241280" cy="41148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# Imports y configuración inicial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052 — Testing, validación, hyperparameter tuning, no free lunch theorem — Objetivo · Resultados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1 — Machine Learning Clásico · Fuente: Géron, cap. 2 + sklearn user guide.  Duración estimada: 70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Objetivo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Que el alumno entienda cómo medir generalización sin engañarse — separar train/val/test correctamente, usar cross-validation para estimar performance con poca varianza, tunear hiperparámetros con GridSearchCV / RandomizedSearchCV, y aceptar el no free lunch theorem: ningún modelo gana en todos los datasets.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Resultados de aprendizaje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Separar un dataset en train/validation/test y justificar por qué el test no se toca hasta el final.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Aplicar KFold y StratifiedKFold con cross_val_score para estimar generalización.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Tunear hiperparámetros con GridSearchCV y RandomizedSearchCV, leyendo cv_results_.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Reconocer cuándo KFold rompe (datos temporales, grupos) y elegir el splitter correcto.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Explicar el no free lunch theorem y por qué siempre conviene comparar varios modelos.</a:t>
            </a:r>
          </a:p>
        </p:txBody>
      </p:sp>
    </p:spTree>
  </p:cSld>
  <p:clrMapOvr>
    <a:masterClrMapping/>
  </p:clrMapOvr>
</p:sld>
</file>

<file path=ppt/slides/slide17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082 — Regresión con árboles — Ejercicios · Homework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Práctica guiada + entrega.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Ejercicios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Ajuste básico: generá los datos sin(x) + ruido, entrená DecisionTreeRegressor(max_depth=2) y max_depth=5, y graficá ambas predicciones sobre los puntos.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MSE en train vs test: hacé train_test_split(test_size=0.3), calculá mean_squared_error en train y test para max_depth ∈ {1, 2, 4, 8, None}.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No extrapolación: predecí con el modelo entrenado sobre x_new = np.linspace(-5, 5, 200) (rango más ancho que el train).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Árbol vs lineal: entrená LinearRegression sobre los mismos datos.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California Housing: corré cross_val_score(DecisionTreeRegressor(max_depth=6), X, y, scoring='neg_mean_squared_error', cv=5) y compará contra max_depth=None.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Homework verificable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Genere y = 0.5 * x + sin(x) + ruido con x en [0, 10].</a:t>
            </a:r>
          </a:p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Entrene DecisionTreeRegressor(max_depth=4, random_state=42) y LinearRegression.</a:t>
            </a:r>
          </a:p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Prediga sobre x_new en [0, 15] (excede el rango de train).</a:t>
            </a:r>
          </a:p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Imprima el MSE en test (dentro del rango) y el valor predicho por el árbol en x=15.</a:t>
            </a:r>
          </a:p>
        </p:txBody>
      </p:sp>
    </p:spTree>
  </p:cSld>
  <p:clrMapOvr>
    <a:masterClrMapping/>
  </p:clrMapOvr>
</p:sld>
</file>

<file path=ppt/slides/slide17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3291840"/>
            <a:ext cx="12191695" cy="109728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2194560"/>
            <a:ext cx="11247120" cy="109728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>
              <a:defRPr sz="4000" b="1">
                <a:solidFill>
                  <a:srgbClr val="F8FAFC"/>
                </a:solidFill>
                <a:latin typeface="Segoe UI Semibold"/>
              </a:defRPr>
            </a:pPr>
            <a:r>
              <a:rPr sz="4000" b="1">
                <a:solidFill>
                  <a:srgbClr val="F8FAFC"/>
                </a:solidFill>
                <a:latin typeface="Segoe UI Semibold"/>
              </a:rPr>
              <a:t>Clase 083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3520440"/>
            <a:ext cx="1124712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800" b="0">
                <a:solidFill>
                  <a:srgbClr val="FFFFFF"/>
                </a:solidFill>
                <a:latin typeface="Segoe UI"/>
              </a:defRPr>
            </a:pPr>
            <a:r>
              <a:rPr sz="1800" b="0">
                <a:solidFill>
                  <a:srgbClr val="FFFFFF"/>
                </a:solidFill>
                <a:latin typeface="Segoe UI"/>
              </a:rPr>
              <a:t>Clase 083 — Voting classifiers: hard y soft</a:t>
            </a:r>
          </a:p>
        </p:txBody>
      </p:sp>
    </p:spTree>
  </p:cSld>
  <p:clrMapOvr>
    <a:masterClrMapping/>
  </p:clrMapOvr>
</p:sld>
</file>

<file path=ppt/slides/slide17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083 — Voting classifiers: hard y soft — Objetivo · Resultados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1 — Machine Learning Clásico · Fuente: Géron, cap. 7.  Duración estimada: 45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Objetivo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Combinar varios modelos heterogéneos en un ensemble por votación y entender cuándo conviene hard voting (voto por mayoría) versus soft voting (promedio de probabilidades), apoyándonos en el principio de wisdom of the crowd.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Resultados de aprendizaje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Explicar por qué un ensemble de clasificadores diversos suele superar al mejor modelo individual.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Implementar un VotingClassifier de scikit-learn con voting="hard" y voting="soft".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Decidir entre hard y soft voting según si los modelos base estiman probabilidades calibradas.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Comparar la accuracy del ensemble contra la de cada modelo base en un dataset de clasificación.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Identificar errores frecuentes al armar el ensemble (modelos correlacionados, probabilidades mal calibradas, pesos sin justificar).</a:t>
            </a:r>
          </a:p>
        </p:txBody>
      </p:sp>
    </p:spTree>
  </p:cSld>
  <p:clrMapOvr>
    <a:masterClrMapping/>
  </p:clrMapOvr>
</p:sld>
</file>

<file path=ppt/slides/slide17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083 — Voting classifiers: hard y soft — Temas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Recorrido de la sesión.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Wisdom of the crowd: por qué combinar predicciones reduce error.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Hard voting: predicción final = clase con más votos entre los modelos base.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Soft voting: predicción final = clase con mayor promedio de probabilidades estimadas.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Requisitos para soft voting: que cada modelo exponga predict_proba y esté bien calibrado.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Diversidad entre modelos base (algoritmos distintos, no sólo hiperparámetros distintos).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VotingClassifier(estimators=[...], voting=..., weights=...).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Limitaciones: si los modelos se equivocan en los mismos ejemplos, el ensemble no ayuda.</a:t>
            </a:r>
          </a:p>
        </p:txBody>
      </p:sp>
    </p:spTree>
  </p:cSld>
  <p:clrMapOvr>
    <a:masterClrMapping/>
  </p:clrMapOvr>
</p:sld>
</file>

<file path=ppt/slides/slide17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083 — Voting classifiers: hard y soft — Código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Primer bloque ejecutable del notebook.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828800"/>
            <a:ext cx="10698480" cy="4480560"/>
          </a:xfrm>
          <a:prstGeom prst="roundRect">
            <a:avLst/>
          </a:prstGeom>
          <a:solidFill>
            <a:srgbClr val="0F172A"/>
          </a:solidFill>
          <a:ln w="15240"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011680"/>
            <a:ext cx="10241280" cy="41148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# Imports y configuración inicial</a:t>
            </a:r>
          </a:p>
        </p:txBody>
      </p:sp>
    </p:spTree>
  </p:cSld>
  <p:clrMapOvr>
    <a:masterClrMapping/>
  </p:clrMapOvr>
</p:sld>
</file>

<file path=ppt/slides/slide17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083 — Voting classifiers: hard y soft — Ejercicios · Homework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Práctica guiada + entrega.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Ejercicios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Cargar make_moons y partir en train/test (80/20, random_state=42).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Armar un VotingClassifier con esos tres modelos y voting="hard".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Repetir con voting="soft" (recordá SVC(probability=True)).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Probar weights=[1, 2, 1] favoreciendo al Random Forest.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Reemplazar uno de los modelos por una copia casi idéntica de otro (ej.: dos regresiones logísticas con C muy parecido).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Homework verificable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Cargue make_moons(n_samples=500, noise=0.30, random_state=42).</a:t>
            </a:r>
          </a:p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Entrene tres modelos base distintos y un VotingClassifier en modo hard y otro en modo soft.</a:t>
            </a:r>
          </a:p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Imprima la accuracy en test de los cinco (3 base + 2 ensembles).</a:t>
            </a:r>
          </a:p>
        </p:txBody>
      </p:sp>
    </p:spTree>
  </p:cSld>
  <p:clrMapOvr>
    <a:masterClrMapping/>
  </p:clrMapOvr>
</p:sld>
</file>

<file path=ppt/slides/slide17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3291840"/>
            <a:ext cx="12191695" cy="109728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2194560"/>
            <a:ext cx="11247120" cy="109728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>
              <a:defRPr sz="4000" b="1">
                <a:solidFill>
                  <a:srgbClr val="F8FAFC"/>
                </a:solidFill>
                <a:latin typeface="Segoe UI Semibold"/>
              </a:defRPr>
            </a:pPr>
            <a:r>
              <a:rPr sz="4000" b="1">
                <a:solidFill>
                  <a:srgbClr val="F8FAFC"/>
                </a:solidFill>
                <a:latin typeface="Segoe UI Semibold"/>
              </a:rPr>
              <a:t>Clase 084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3520440"/>
            <a:ext cx="1124712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800" b="0">
                <a:solidFill>
                  <a:srgbClr val="FFFFFF"/>
                </a:solidFill>
                <a:latin typeface="Segoe UI"/>
              </a:defRPr>
            </a:pPr>
            <a:r>
              <a:rPr sz="1800" b="0">
                <a:solidFill>
                  <a:srgbClr val="FFFFFF"/>
                </a:solidFill>
                <a:latin typeface="Segoe UI"/>
              </a:rPr>
              <a:t>Clase 084 — Bagging y pasting</a:t>
            </a:r>
          </a:p>
        </p:txBody>
      </p:sp>
    </p:spTree>
  </p:cSld>
  <p:clrMapOvr>
    <a:masterClrMapping/>
  </p:clrMapOvr>
</p:sld>
</file>

<file path=ppt/slides/slide17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084 — Bagging y pasting — Objetivo · Resultados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1 — Machine Learning Clásico · Fuente: Géron, cap. 7.  Duración estimada: 55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Objetivo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Que el alumno entrene ensembles entrenando el mismo algoritmo sobre distintos subsets del training set —bagging (con reemplazo) y pasting (sin reemplazo)— y evalúe sin held-out usando out-of-bag (OOB). Cierre con sampling de features (random patches y random subspaces) como puente conceptual a Random Forests.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Resultados de aprendizaje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Distinguir bagging vs pasting y justificar cuándo elegir uno u otro.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Entrenar un BaggingClassifier de scikit-learn con un base estimator y n_estimators razonable.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Usar oob_score=True para estimar el error de generalización sin tocar el test set.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Aplicar sampling de features (max_features &lt; 1.0, bootstrap_features=True) para random patches / random subspaces.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Comparar bias/variance del ensemble vs un único árbol, en accuracy y en frontera de decisión.</a:t>
            </a:r>
          </a:p>
        </p:txBody>
      </p:sp>
    </p:spTree>
  </p:cSld>
  <p:clrMapOvr>
    <a:masterClrMapping/>
  </p:clrMapOvr>
</p:sld>
</file>

<file path=ppt/slides/slide17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084 — Bagging y pasting — Temas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Recorrido de la sesión.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Bagging (bootstrap aggregating)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Pasting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BaggingClassifier API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OOB evaluation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Random patches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Random subspaces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Paralelización con n_jobs=-1</a:t>
            </a:r>
          </a:p>
        </p:txBody>
      </p:sp>
    </p:spTree>
  </p:cSld>
  <p:clrMapOvr>
    <a:masterClrMapping/>
  </p:clrMapOvr>
</p:sld>
</file>

<file path=ppt/slides/slide17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084 — Bagging y pasting — Código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Primer bloque ejecutable del notebook.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828800"/>
            <a:ext cx="10698480" cy="4480560"/>
          </a:xfrm>
          <a:prstGeom prst="roundRect">
            <a:avLst/>
          </a:prstGeom>
          <a:solidFill>
            <a:srgbClr val="0F172A"/>
          </a:solidFill>
          <a:ln w="15240"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011680"/>
            <a:ext cx="10241280" cy="41148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# Imports y configuración inicial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052 — Testing, validación, hyperparameter tuning, no free lunch theorem — Temas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Recorrido de la sesión.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Train / validation / test split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KFold y StratifiedKFold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cross_val_score y cross_validate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GridSearchCV vs RandomizedSearchCV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Pipeline + CV (evitar leakage del scaler)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No free lunch theorem</a:t>
            </a:r>
          </a:p>
        </p:txBody>
      </p:sp>
    </p:spTree>
  </p:cSld>
  <p:clrMapOvr>
    <a:masterClrMapping/>
  </p:clrMapOvr>
</p:sld>
</file>

<file path=ppt/slides/slide18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084 — Bagging y pasting — Ejercicios · Homework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Práctica guiada + entrega.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Ejercicios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Bagging vs árbol único.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Bagging vs pasting.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OOB.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Curva de n_estimators.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Random subspaces.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Homework verificable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Notebook que: (a) cargue make_moons(500, noise=0.30), split 80/20; (b) entrene árbol único y BaggingClassifier(n_estimators=500, max_samples=100, oob_score=True, n_jobs=-1); (c) reporte accuracy test de ambos y oob_score_ del bag; (d) grafique las dos fronteras de decisión lado a lado; (e) repita con bootstrap=False (pasting) y compare en 1 párrafo.</a:t>
            </a:r>
          </a:p>
        </p:txBody>
      </p:sp>
    </p:spTree>
  </p:cSld>
  <p:clrMapOvr>
    <a:masterClrMapping/>
  </p:clrMapOvr>
</p:sld>
</file>

<file path=ppt/slides/slide18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3291840"/>
            <a:ext cx="12191695" cy="109728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2194560"/>
            <a:ext cx="11247120" cy="109728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>
              <a:defRPr sz="4000" b="1">
                <a:solidFill>
                  <a:srgbClr val="F8FAFC"/>
                </a:solidFill>
                <a:latin typeface="Segoe UI Semibold"/>
              </a:defRPr>
            </a:pPr>
            <a:r>
              <a:rPr sz="4000" b="1">
                <a:solidFill>
                  <a:srgbClr val="F8FAFC"/>
                </a:solidFill>
                <a:latin typeface="Segoe UI Semibold"/>
              </a:rPr>
              <a:t>Clase 085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3520440"/>
            <a:ext cx="1124712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800" b="0">
                <a:solidFill>
                  <a:srgbClr val="FFFFFF"/>
                </a:solidFill>
                <a:latin typeface="Segoe UI"/>
              </a:defRPr>
            </a:pPr>
            <a:r>
              <a:rPr sz="1800" b="0">
                <a:solidFill>
                  <a:srgbClr val="FFFFFF"/>
                </a:solidFill>
                <a:latin typeface="Segoe UI"/>
              </a:rPr>
              <a:t>Clase 085 — Random Forests y Extra Trees</a:t>
            </a:r>
          </a:p>
        </p:txBody>
      </p:sp>
    </p:spTree>
  </p:cSld>
  <p:clrMapOvr>
    <a:masterClrMapping/>
  </p:clrMapOvr>
</p:sld>
</file>

<file path=ppt/slides/slide18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085 — Random Forests y Extra Trees — Objetivo · Resultados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1 — Machine Learning Clásico · Fuente: Géron, cap. 7.  Duración estimada: 60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Objetivo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Entender Random Forests y Extra Trees como ensambles de árboles decorrelacionados, diferenciar sus mecanismos de aleatoriedad y elegir hiperparámetros razonables para problemas reales de clasificación y regresión.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Resultados de aprendizaje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Explicar por qué un Random Forest reduce varianza respecto a un árbol único, usando los conceptos de bagging y subsampling de features.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Diferenciar Random Forest vs Extra Trees (thresholds óptimos vs aleatorios) y argumentar cuándo conviene cada uno.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Configurar los hiperparámetros clave (n_estimators, max_features, max_depth, bootstrap, min_samples_leaf) con criterios fundados.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Entrenar y comparar RandomForestClassifier y ExtraTreesClassifier de scikit-learn en un dataset tabular, midiendo accuracy y tiempo.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Interpretar oob_score_ como estimación honesta del error de generalización sin necesidad de validación cruzada.</a:t>
            </a:r>
          </a:p>
        </p:txBody>
      </p:sp>
    </p:spTree>
  </p:cSld>
  <p:clrMapOvr>
    <a:masterClrMapping/>
  </p:clrMapOvr>
</p:sld>
</file>

<file path=ppt/slides/slide18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085 — Random Forests y Extra Trees — Temas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Recorrido de la sesión.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Repaso de bagging: bootstrap + agregación → reducción de varianza.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Random Forest: bagging de árboles + subsampling de features en cada split.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Extra Trees (Extremely Randomized Trees): thresholds aleatorios en lugar de óptimos.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Hiperparámetros: n_estimators, max_features, max_depth, min_samples_leaf, bootstrap, oob_score.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Out-of-Bag (OOB) score y su uso como reemplazo de CV.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Comparativa empírica: bias, varianza, tiempo de entrenamiento.</a:t>
            </a:r>
          </a:p>
        </p:txBody>
      </p:sp>
    </p:spTree>
  </p:cSld>
  <p:clrMapOvr>
    <a:masterClrMapping/>
  </p:clrMapOvr>
</p:sld>
</file>

<file path=ppt/slides/slide18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085 — Random Forests y Extra Trees — Código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Primer bloque ejecutable del notebook.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828800"/>
            <a:ext cx="10698480" cy="4480560"/>
          </a:xfrm>
          <a:prstGeom prst="roundRect">
            <a:avLst/>
          </a:prstGeom>
          <a:solidFill>
            <a:srgbClr val="0F172A"/>
          </a:solidFill>
          <a:ln w="15240"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011680"/>
            <a:ext cx="10241280" cy="41148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# Imports y configuración inicial</a:t>
            </a:r>
          </a:p>
        </p:txBody>
      </p:sp>
    </p:spTree>
  </p:cSld>
  <p:clrMapOvr>
    <a:masterClrMapping/>
  </p:clrMapOvr>
</p:sld>
</file>

<file path=ppt/slides/slide18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085 — Random Forests y Extra Trees — Ejercicios · Homework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Práctica guiada + entrega.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Ejercicios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Baseline: entrená un DecisionTreeClassifier único sobre load_breast_cancer con random_state=42 y reportá accuracy en test (split 80/20).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Random Forest: entrená un RandomForestClassifier(n_estimators=200, random_state=42) y compará accuracy y tiempo contra el árbol único.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Extra Trees: entrená un ExtraTreesClassifier(n_estimators=200, random_state=42) y compará contra RF en accuracy y tiempo de entrenamiento.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OOB: entrená un RF con oob_score=True, bootstrap=True y compará oob_score_ contra el accuracy de test; ¿se parecen?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Sensibilidad a max_features: variá max_features en [1, 'sqrt', 'log2', 0.5, 1.0] y graficá accuracy de CV; identificá el óptimo.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Homework verificable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Entrená RandomForestRegressor y ExtraTreesRegressor con n_estimators=300, random_state=42.</a:t>
            </a:r>
          </a:p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Reportá R² en test (split 80/20) y tiempo de entrenamiento de cada uno.</a:t>
            </a:r>
          </a:p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Tuneá max_features con GridSearchCV (cv=3) sobre [0.3, 0.5, 0.7, 1.0] para el mejor de los dos.</a:t>
            </a:r>
          </a:p>
        </p:txBody>
      </p:sp>
    </p:spTree>
  </p:cSld>
  <p:clrMapOvr>
    <a:masterClrMapping/>
  </p:clrMapOvr>
</p:sld>
</file>

<file path=ppt/slides/slide18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3291840"/>
            <a:ext cx="12191695" cy="109728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2194560"/>
            <a:ext cx="11247120" cy="109728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>
              <a:defRPr sz="4000" b="1">
                <a:solidFill>
                  <a:srgbClr val="F8FAFC"/>
                </a:solidFill>
                <a:latin typeface="Segoe UI Semibold"/>
              </a:defRPr>
            </a:pPr>
            <a:r>
              <a:rPr sz="4000" b="1">
                <a:solidFill>
                  <a:srgbClr val="F8FAFC"/>
                </a:solidFill>
                <a:latin typeface="Segoe UI Semibold"/>
              </a:rPr>
              <a:t>Clase 086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3520440"/>
            <a:ext cx="1124712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800" b="0">
                <a:solidFill>
                  <a:srgbClr val="FFFFFF"/>
                </a:solidFill>
                <a:latin typeface="Segoe UI"/>
              </a:defRPr>
            </a:pPr>
            <a:r>
              <a:rPr sz="1800" b="0">
                <a:solidFill>
                  <a:srgbClr val="FFFFFF"/>
                </a:solidFill>
                <a:latin typeface="Segoe UI"/>
              </a:rPr>
              <a:t>Clase 086 — Feature importance</a:t>
            </a:r>
          </a:p>
        </p:txBody>
      </p:sp>
    </p:spTree>
  </p:cSld>
  <p:clrMapOvr>
    <a:masterClrMapping/>
  </p:clrMapOvr>
</p:sld>
</file>

<file path=ppt/slides/slide18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086 — Feature importance — Objetivo · Resultados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1 — Machine Learning Clásico · Fuente: Géron, cap. 7 + sklearn permutation_importance docs.  Duración estimada: 70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Objetivo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Aprender a medir y comunicar qué variables aportan a un modelo basado en árboles, distinguiendo entre Mean Decrease in Impurity (MDI) —el feature_importances_ por default de scikit-learn— y permutation importance, entendiendo los sesgos de cada método. Como complemento, conocer las herramientas modernas de interpretabilidad SHAP y LIME para explicar predicciones individuales.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Resultados de aprendizaje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Calcular feature_importances_ en un RandomForestClassifier / GradientBoostingRegressor y explicar qué mide MDI.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Aplicar sklearn.inspection.permutation_importance sobre el set de validación y comparar el ranking con MDI.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Identificar los sesgos de MDI (favorece features de alta cardinalidad y continuas) y de permutation (problemas con features correlacionadas).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Generar explicaciones locales con shap.TreeExplainer e interpretar summary_plot y waterfall_plot.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Decidir cuándo usar MDI, permutation, SHAP o LIME según contexto (auditoría, debugging, comunicación).</a:t>
            </a:r>
          </a:p>
        </p:txBody>
      </p:sp>
    </p:spTree>
  </p:cSld>
  <p:clrMapOvr>
    <a:masterClrMapping/>
  </p:clrMapOvr>
</p:sld>
</file>

<file path=ppt/slides/slide18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086 — Feature importance — Temas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Recorrido de la sesión.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Recordatorio: cómo los árboles eligen splits (impurity / variance reduction).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MDI: suma ponderada de la reducción de impureza por feature, promediada sobre los árboles.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Permutation importance: caída del score al permutar aleatoriamente los valores de una feature.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Sesgos: cardinalidad alta infla MDI; correlación infla/desinfla permutation.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MDI se calcula sobre train (riesgo de overfitting); permutation se calcula sobre test/valid.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Interpretabilidad global vs local.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Complemento moderno: SHAP, LIME, PDP, ICE.</a:t>
            </a:r>
          </a:p>
        </p:txBody>
      </p:sp>
    </p:spTree>
  </p:cSld>
  <p:clrMapOvr>
    <a:masterClrMapping/>
  </p:clrMapOvr>
</p:sld>
</file>

<file path=ppt/slides/slide18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086 — Feature importance — Código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Primer bloque ejecutable del notebook.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828800"/>
            <a:ext cx="10698480" cy="4480560"/>
          </a:xfrm>
          <a:prstGeom prst="roundRect">
            <a:avLst/>
          </a:prstGeom>
          <a:solidFill>
            <a:srgbClr val="0F172A"/>
          </a:solidFill>
          <a:ln w="15240"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011680"/>
            <a:ext cx="10241280" cy="41148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# Imports y configuración inicial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052 — Testing, validación, hyperparameter tuning, no free lunch theorem — Código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Primer bloque ejecutable del notebook.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828800"/>
            <a:ext cx="10698480" cy="4480560"/>
          </a:xfrm>
          <a:prstGeom prst="roundRect">
            <a:avLst/>
          </a:prstGeom>
          <a:solidFill>
            <a:srgbClr val="0F172A"/>
          </a:solidFill>
          <a:ln w="15240"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011680"/>
            <a:ext cx="10241280" cy="41148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# Imports y configuración inicial</a:t>
            </a:r>
          </a:p>
        </p:txBody>
      </p:sp>
    </p:spTree>
  </p:cSld>
  <p:clrMapOvr>
    <a:masterClrMapping/>
  </p:clrMapOvr>
</p:sld>
</file>

<file path=ppt/slides/slide19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086 — Feature importance — Ejercicios · Homework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Práctica guiada + entrega.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Ejercicios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Entrená un RandomForestRegressor sobre California Housing.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Calculá permutation_importance sobre el set de test con n_repeats=10.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Agregá una columna random_id = np.arange(len(X)) y reentrená.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Generá shap.summary_plot con TreeExplainer y explicá la diferencia entre el plot tipo beeswarm (impacto + dirección) y un bar plot de MDI.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Elegí una instancia mal clasificada (o con error grande en regresión) y explicala con shap.waterfall_plot.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Homework verificable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Reporte el top-5 de features según MDI y según permutation (sobre test).</a:t>
            </a:r>
          </a:p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Genere shap.summary_plot y guarde el PNG.</a:t>
            </a:r>
          </a:p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Explique con SHAP una predicción correcta y una incorrecta (waterfall_plot).</a:t>
            </a:r>
          </a:p>
        </p:txBody>
      </p:sp>
    </p:spTree>
  </p:cSld>
  <p:clrMapOvr>
    <a:masterClrMapping/>
  </p:clrMapOvr>
</p:sld>
</file>

<file path=ppt/slides/slide19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3291840"/>
            <a:ext cx="12191695" cy="109728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2194560"/>
            <a:ext cx="11247120" cy="109728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>
              <a:defRPr sz="4000" b="1">
                <a:solidFill>
                  <a:srgbClr val="F8FAFC"/>
                </a:solidFill>
                <a:latin typeface="Segoe UI Semibold"/>
              </a:defRPr>
            </a:pPr>
            <a:r>
              <a:rPr sz="4000" b="1">
                <a:solidFill>
                  <a:srgbClr val="F8FAFC"/>
                </a:solidFill>
                <a:latin typeface="Segoe UI Semibold"/>
              </a:rPr>
              <a:t>Clase 087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3520440"/>
            <a:ext cx="1124712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800" b="0">
                <a:solidFill>
                  <a:srgbClr val="FFFFFF"/>
                </a:solidFill>
                <a:latin typeface="Segoe UI"/>
              </a:defRPr>
            </a:pPr>
            <a:r>
              <a:rPr sz="1800" b="0">
                <a:solidFill>
                  <a:srgbClr val="FFFFFF"/>
                </a:solidFill>
                <a:latin typeface="Segoe UI"/>
              </a:rPr>
              <a:t>Clase 087 — SHAP en profundidad: TreeExplainer, KernelExplainer, DeepExplainer</a:t>
            </a:r>
          </a:p>
        </p:txBody>
      </p:sp>
    </p:spTree>
  </p:cSld>
  <p:clrMapOvr>
    <a:masterClrMapping/>
  </p:clrMapOvr>
</p:sld>
</file>

<file path=ppt/slides/slide19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087 — SHAP en profundidad: TreeExplainer, KernelExplainer, DeepExplainer — Objetivo · Resultados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1 — Machine Learning Clásico · Fuente: Lundberg &amp; Lee (2017) + shap docs.  Duración estimada: 90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Objetivo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Dominar SHAP (SHapley Additive exPlanations) en profundidad: teoría de Shapley values (teoría de juegos cooperativos), TreeExplainer (rápido y exacto para árboles), KernelExplainer (model-agnostic, lento), DeepExplainer (para NN), y los plots clave: summary_plot, waterfall_plot, force_plot, dependence_plot, decision_plot.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Resultados de aprendizaje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Explicar Shapley value intuitivamente: contribución marginal promedio sobre todos los órdenes de inclusión.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Aplicar TreeExplainer en XGBoost/LightGBM/RF (segundos para millones de samples).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Generar e interpretar los 5 plots SHAP principales.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Diferenciar explicación global (summary_plot beeswarm) de local (waterfall de una predicción).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Reconocer las limitaciones: SHAP asume cierta forma de "feature attribution" pero no es causal.</a:t>
            </a:r>
          </a:p>
        </p:txBody>
      </p:sp>
    </p:spTree>
  </p:cSld>
  <p:clrMapOvr>
    <a:masterClrMapping/>
  </p:clrMapOvr>
</p:sld>
</file>

<file path=ppt/slides/slide19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087 — SHAP en profundidad: TreeExplainer, KernelExplainer, DeepExplainer — Temas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Recorrido de la sesión.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Shapley value: φ_i = Σ |S|!(M-|S|-1)! / M! · [v(S ∪ {i}) - v(S)].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4 propiedades únicas: efficiency, symmetry, dummy, additivity.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TreeExplainer: exacto para tree-based, O(TLD²).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KernelExplainer: LIME-style con kernel especial → SHAP values aproximados.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DeepExplainer: para Keras/PyTorch.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Permutation explainer: alternativa moderna sin necesidad de árbol/red.</a:t>
            </a:r>
          </a:p>
        </p:txBody>
      </p:sp>
    </p:spTree>
  </p:cSld>
  <p:clrMapOvr>
    <a:masterClrMapping/>
  </p:clrMapOvr>
</p:sld>
</file>

<file path=ppt/slides/slide19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087 — SHAP en profundidad: TreeExplainer, KernelExplainer, DeepExplainer — Código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TreeExplainer sobre GBM (rápido y exacto) + DeepExplainer/KernelExplainer sobre MLP. Instalar: pip install shap.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828800"/>
            <a:ext cx="10698480" cy="4480560"/>
          </a:xfrm>
          <a:prstGeom prst="roundRect">
            <a:avLst/>
          </a:prstGeom>
          <a:solidFill>
            <a:srgbClr val="0F172A"/>
          </a:solidFill>
          <a:ln w="15240"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011680"/>
            <a:ext cx="10241280" cy="41148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import numpy as np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import pandas as pd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import matplotlib.pyplot as plt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from sklearn.datasets import make_classification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from sklearn.ensemble import GradientBoostingClassifier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from sklearn.neural_network import MLPClassifier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from sklearn.model_selection import train_test_split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try: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   import shap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   SHAP_OK = True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except ImportError: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   print('instalar: pip install shap')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   SHAP_OK = False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np.random.seed(42)</a:t>
            </a:r>
          </a:p>
        </p:txBody>
      </p:sp>
    </p:spTree>
  </p:cSld>
  <p:clrMapOvr>
    <a:masterClrMapping/>
  </p:clrMapOvr>
</p:sld>
</file>

<file path=ppt/slides/slide19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087 — SHAP en profundidad: TreeExplainer, KernelExplainer, DeepExplainer — Ejercicios · Homework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Práctica guiada + entrega.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Ejercicios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TreeExplainer: XGBoost en California Housing → explainer = shap.TreeExplainer(model); shap_values = explainer(X_test).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Summary plot: shap.summary_plot(shap_values, X_test).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Waterfall: elegir 1 muestra concreta → shap.waterfall_plot(shap_values[0]).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Dependence plot: shap.dependence_plot('MedInc', shap_values.values, X_test).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Interaction values: shap_interaction = explainer.shap_interaction_values(X_test).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Homework verificable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Modelo entrenado.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SHAP values con TreeExplainer.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Summary plot + force_plot de 3 predicciones (alta, media, baja).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Dependence plots para top-3 features.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Reporte de 1 página: insights de qué mueve el precio (en lenguaje no técnico).</a:t>
            </a:r>
          </a:p>
        </p:txBody>
      </p:sp>
    </p:spTree>
  </p:cSld>
  <p:clrMapOvr>
    <a:masterClrMapping/>
  </p:clrMapOvr>
</p:sld>
</file>

<file path=ppt/slides/slide19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3291840"/>
            <a:ext cx="12191695" cy="109728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2194560"/>
            <a:ext cx="11247120" cy="109728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>
              <a:defRPr sz="4000" b="1">
                <a:solidFill>
                  <a:srgbClr val="F8FAFC"/>
                </a:solidFill>
                <a:latin typeface="Segoe UI Semibold"/>
              </a:defRPr>
            </a:pPr>
            <a:r>
              <a:rPr sz="4000" b="1">
                <a:solidFill>
                  <a:srgbClr val="F8FAFC"/>
                </a:solidFill>
                <a:latin typeface="Segoe UI Semibold"/>
              </a:rPr>
              <a:t>Clase 088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3520440"/>
            <a:ext cx="1124712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800" b="0">
                <a:solidFill>
                  <a:srgbClr val="FFFFFF"/>
                </a:solidFill>
                <a:latin typeface="Segoe UI"/>
              </a:defRPr>
            </a:pPr>
            <a:r>
              <a:rPr sz="1800" b="0">
                <a:solidFill>
                  <a:srgbClr val="FFFFFF"/>
                </a:solidFill>
                <a:latin typeface="Segoe UI"/>
              </a:rPr>
              <a:t>Clase 088 — Boosting: AdaBoost y Gradient Boosting</a:t>
            </a:r>
          </a:p>
        </p:txBody>
      </p:sp>
    </p:spTree>
  </p:cSld>
  <p:clrMapOvr>
    <a:masterClrMapping/>
  </p:clrMapOvr>
</p:sld>
</file>

<file path=ppt/slides/slide19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088 — Boosting: AdaBoost y Gradient Boosting — Objetivo · Resultados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1 — Machine Learning Clásico · Fuente: Géron, cap. 7.  Duración estimada: 70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Objetivo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Entender la idea de boosting como combinación secuencial de aprendices débiles, dominar los dos enfoques clásicos —AdaBoost (reponderar errores) y Gradient Boosting (ajustar al residuo)— y saber tunear learning_rate, n_estimators y aplicar early stopping con staged_predict.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Resultados de aprendizaje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Explicar la diferencia conceptual entre bagging (paralelo, varianza) y boosting (secuencial, sesgo).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Entrenar un AdaBoostClassifier y un GradientBoostingClassifier de scikit-learn, leyendo correctamente sus hiperparámetros.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Entender por qué learning_rate y n_estimators se mueven en sentidos opuestos (shrinkage).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Implementar early stopping en boosting usando staged_predict sobre un set de validación.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Decidir cuándo conviene AdaBoost, cuándo Gradient Boosting clásico y cuándo saltar directo a las librerías de la 079.</a:t>
            </a:r>
          </a:p>
        </p:txBody>
      </p:sp>
    </p:spTree>
  </p:cSld>
  <p:clrMapOvr>
    <a:masterClrMapping/>
  </p:clrMapOvr>
</p:sld>
</file>

<file path=ppt/slides/slide19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088 — Boosting: AdaBoost y Gradient Boosting — Temas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Recorrido de la sesión.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Intuición: muchos clasificadores débiles → uno fuerte.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AdaBoost: peso a las muestras mal clasificadas; SAMME y SAMME.R.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Gradient Boosting: cada árbol ajusta el residuo (gradiente de la loss) del ensemble previo.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Hiperparámetros clave: n_estimators, learning_rate, max_depth, subsample (stochastic gradient boosting).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staged_predict / staged_predict_proba: predicciones intermedias para early stopping.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Curvas de error vs. número de estimadores: detectar el "codo".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Limitaciones: entrenamiento secuencial (no se paraleliza tan bien como bagging).</a:t>
            </a:r>
          </a:p>
        </p:txBody>
      </p:sp>
    </p:spTree>
  </p:cSld>
  <p:clrMapOvr>
    <a:masterClrMapping/>
  </p:clrMapOvr>
</p:sld>
</file>

<file path=ppt/slides/slide19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088 — Boosting: AdaBoost y Gradient Boosting — Código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Primer bloque ejecutable del notebook.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828800"/>
            <a:ext cx="10698480" cy="4480560"/>
          </a:xfrm>
          <a:prstGeom prst="roundRect">
            <a:avLst/>
          </a:prstGeom>
          <a:solidFill>
            <a:srgbClr val="0F172A"/>
          </a:solidFill>
          <a:ln w="15240"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011680"/>
            <a:ext cx="10241280" cy="41148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# Imports y configuración inicial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Parte 1 — Índice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Página 1 de 4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Clase 050 — Clase 050 — Panorama del ML: tipos, batch vs online, instance vs model-based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Clase 051 — Clase 051 — Desafíos del ML: overfitting, underfitting, datos insuficientes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Clase 052 — Clase 052 — Testing, validación, hyperparameter tuning, no free lunch theorem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Clase 053 — Clase 053 — Validación temporal: TimeSeriesSplit, walk-forward, blocking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Clase 054 — Clase 054 — Proyecto end-to-end: visión, datos, exploración, preparación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Clase 055 — Clase 055 — Feature Engineering avanzado: target encoding + MICE imputation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Clase 056 — Clase 056 — Selección y entrenamiento de modelo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Clase 057 — Clase 057 — Fine-tuning: grid search y randomized search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Clase 058 — Clase 058 — Optuna y HPO bayesiano dedicado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Clase 059 — Clase 059 — Launch, monitoreo y mantenimiento de modelos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Clase 060 — Clase 060 — Model Cards y Responsible ML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Clase 061 — Clase 061 — CRISP-DM como framework metodológico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Clase 062 — Clase 062 — Clasificación binaria con MNIST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Clase 063 — Clase 063 — Métricas: confusion matrix, precision, recall, F1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052 — Testing, validación, hyperparameter tuning, no free lunch theorem — Ejercicios · Homework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Práctica guiada + entrega.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Ejercicios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Hold-out vs CV.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StratifiedKFold.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GridSearchCV en pipeline.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RandomizedSearchCV.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TimeSeriesSplit.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Homework verificable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Notebook que sobre california_housing: (a) split 80/20 train/test con random_state=42; (b) GridSearchCV(cv=5) con RandomForestRegressor sobre n_estimators ∈ {100, 300} y max_depth ∈ {None, 10, 20}; (c) reportar best_params_ y best_score_; (d) evaluar el mejor modelo una sola vez sobre test; (e) comparar contra un baseline DummyRegressor(strategy='mean').</a:t>
            </a:r>
          </a:p>
        </p:txBody>
      </p:sp>
    </p:spTree>
  </p:cSld>
  <p:clrMapOvr>
    <a:masterClrMapping/>
  </p:clrMapOvr>
</p:sld>
</file>

<file path=ppt/slides/slide20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088 — Boosting: AdaBoost y Gradient Boosting — Ejercicios · Homework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Práctica guiada + entrega.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Ejercicios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AdaBoost desde cero conceptual: entrená un AdaBoostClassifier(n_estimators=200, learning_rate=0.5) sobre make_moons.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Gradient Boosting paso a paso: usá GradientBoostingRegressor(max_depth=2, n_estimators=3, learning_rate=1.0) sobre datos sintéticos y = x² + ruido.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Trade-off learning_rate ↔ n_estimators: comparé (lr=1.0, n=50) vs.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Early stopping con staged_predict: entrené GradientBoostingClassifier(n_estimators=500, learning_rate=0.05) y, usando staged_predict sobre validación, encontrá el n_estimators óptimo.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Stochastic Gradient Boosting: agregale subsample=0.5 al modelo de (4).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Homework verificable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Entrené AdaBoostClassifier(n_estimators=200, learning_rate=0.5, random_state=42) y GradientBoostingClassifier(n_estimators=200, learning_rate=0.1, max_depth=3, random_state=42).</a:t>
            </a:r>
          </a:p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Para el Gradient Boosting, encontrá el best_n usando staged_predict_proba sobre el set de test y log_loss.</a:t>
            </a:r>
          </a:p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Reportá accuracy de los tres modelos (AdaBoost, GB completo, GB con best_n).</a:t>
            </a:r>
          </a:p>
        </p:txBody>
      </p:sp>
    </p:spTree>
  </p:cSld>
  <p:clrMapOvr>
    <a:masterClrMapping/>
  </p:clrMapOvr>
</p:sld>
</file>

<file path=ppt/slides/slide20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3291840"/>
            <a:ext cx="12191695" cy="109728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2194560"/>
            <a:ext cx="11247120" cy="109728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>
              <a:defRPr sz="4000" b="1">
                <a:solidFill>
                  <a:srgbClr val="F8FAFC"/>
                </a:solidFill>
                <a:latin typeface="Segoe UI Semibold"/>
              </a:defRPr>
            </a:pPr>
            <a:r>
              <a:rPr sz="4000" b="1">
                <a:solidFill>
                  <a:srgbClr val="F8FAFC"/>
                </a:solidFill>
                <a:latin typeface="Segoe UI Semibold"/>
              </a:rPr>
              <a:t>Clase 089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3520440"/>
            <a:ext cx="1124712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800" b="0">
                <a:solidFill>
                  <a:srgbClr val="FFFFFF"/>
                </a:solidFill>
                <a:latin typeface="Segoe UI"/>
              </a:defRPr>
            </a:pPr>
            <a:r>
              <a:rPr sz="1800" b="0">
                <a:solidFill>
                  <a:srgbClr val="FFFFFF"/>
                </a:solidFill>
                <a:latin typeface="Segoe UI"/>
              </a:rPr>
              <a:t>Clase 089 — XGBoost, LightGBM y CatBoost</a:t>
            </a:r>
          </a:p>
        </p:txBody>
      </p:sp>
    </p:spTree>
  </p:cSld>
  <p:clrMapOvr>
    <a:masterClrMapping/>
  </p:clrMapOvr>
</p:sld>
</file>

<file path=ppt/slides/slide20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089 — XGBoost, LightGBM y CatBoost — Objetivo · Resultados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1 — Machine Learning Clásico · Fuente: docs XGBoost/LightGBM/CatBoost + Géron, cap. 7.  Duración estimada: 80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Objetivo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Conocer las tres librerías de gradient boosting moderno que dominan tabular ML —XGBoost, LightGBM y CatBoost—, entender sus diferencias algorítmicas (level-wise vs leaf-wise, manejo de categóricas, regularización) y saber elegir la adecuada según el problema, usando sus APIs sklearn-compatibles con early_stopping_rounds.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Resultados de aprendizaje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Instalar y usar xgboost, lightgbm y catboost con la API sklearn (fit/predict/predict_proba).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Explicar la diferencia entre crecimiento level-wise (XGBoost por defecto) y leaf-wise (LightGBM) y sus implicancias en velocidad y overfitting.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Configurar early stopping con eval_set y early_stopping_rounds para evitar overfitting y ahorrar tiempo.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Manejar features categóricas: encoding manual para XGBoost, categorical_feature en LightGBM, cat_features nativo en CatBoost con ordered boosting.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Elegir la librería apropiada según tamaño de dataset, presencia de categóricas y necesidad de velocidad de entrenamiento o inferencia.</a:t>
            </a:r>
          </a:p>
        </p:txBody>
      </p:sp>
    </p:spTree>
  </p:cSld>
  <p:clrMapOvr>
    <a:masterClrMapping/>
  </p:clrMapOvr>
</p:sld>
</file>

<file path=ppt/slides/slide20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089 — XGBoost, LightGBM y CatBoost — Temas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Recorrido de la sesión.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Level-wise (default)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Media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Rápida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(requiere encoding)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Bajo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max_depth</a:t>
            </a:r>
          </a:p>
        </p:txBody>
      </p:sp>
    </p:spTree>
  </p:cSld>
  <p:clrMapOvr>
    <a:masterClrMapping/>
  </p:clrMapOvr>
</p:sld>
</file>

<file path=ppt/slides/slide20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089 — XGBoost, LightGBM y CatBoost — Código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Primer bloque ejecutable del notebook.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828800"/>
            <a:ext cx="10698480" cy="4480560"/>
          </a:xfrm>
          <a:prstGeom prst="roundRect">
            <a:avLst/>
          </a:prstGeom>
          <a:solidFill>
            <a:srgbClr val="0F172A"/>
          </a:solidFill>
          <a:ln w="15240"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011680"/>
            <a:ext cx="10241280" cy="41148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# Imports y configuración inicial</a:t>
            </a:r>
          </a:p>
        </p:txBody>
      </p:sp>
    </p:spTree>
  </p:cSld>
  <p:clrMapOvr>
    <a:masterClrMapping/>
  </p:clrMapOvr>
</p:sld>
</file>

<file path=ppt/slides/slide20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089 — XGBoost, LightGBM y CatBoost — Ejercicios · Homework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Práctica guiada + entrega.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Ejercicios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Instalación y smoke test: instalar las 3 librerías, importarlas e imprimir versiones.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XGBoost básico: entrenar XGBClassifier sobre adult (con OneHotEncoder para categóricas), usar eval_set y early_stopping_rounds=20, reportar accuracy en test y la mejor iteración.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LightGBM con leaf-wise: entrenar LGBMClassifier pasando categorical_feature con los índices de columnas categóricas (encoding ordinal previo).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CatBoost nativo: entrenar CatBoostClassifier pasando cat_features con los nombres de columnas — sin encoding manual.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Comparativa final: entrenar los 3 modelos sobre el mismo dataset con los mismos splits, reportar en una tabla: accuracy test, tiempo de fit, tiempo de predict y mejor iteración.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Homework verificable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Los 3 modelos entrenan sin error sobre al menos un dataset con categóricas.</a:t>
            </a:r>
          </a:p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CatBoost se entrena sin OneHotEncoder previo (usa cat_features).</a:t>
            </a:r>
          </a:p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El CSV contiene las 3 filas con valores no nulos.</a:t>
            </a:r>
          </a:p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En el README del homework, una conclusión de 3 líneas justificando cuál elegirías.</a:t>
            </a:r>
          </a:p>
        </p:txBody>
      </p:sp>
    </p:spTree>
  </p:cSld>
  <p:clrMapOvr>
    <a:masterClrMapping/>
  </p:clrMapOvr>
</p:sld>
</file>

<file path=ppt/slides/slide20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3291840"/>
            <a:ext cx="12191695" cy="109728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2194560"/>
            <a:ext cx="11247120" cy="109728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>
              <a:defRPr sz="4000" b="1">
                <a:solidFill>
                  <a:srgbClr val="F8FAFC"/>
                </a:solidFill>
                <a:latin typeface="Segoe UI Semibold"/>
              </a:defRPr>
            </a:pPr>
            <a:r>
              <a:rPr sz="4000" b="1">
                <a:solidFill>
                  <a:srgbClr val="F8FAFC"/>
                </a:solidFill>
                <a:latin typeface="Segoe UI Semibold"/>
              </a:rPr>
              <a:t>Clase 090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3520440"/>
            <a:ext cx="1124712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800" b="0">
                <a:solidFill>
                  <a:srgbClr val="FFFFFF"/>
                </a:solidFill>
                <a:latin typeface="Segoe UI"/>
              </a:defRPr>
            </a:pPr>
            <a:r>
              <a:rPr sz="1800" b="0">
                <a:solidFill>
                  <a:srgbClr val="FFFFFF"/>
                </a:solidFill>
                <a:latin typeface="Segoe UI"/>
              </a:rPr>
              <a:t>Clase 090 — Stacking (stacked generalization)</a:t>
            </a:r>
          </a:p>
        </p:txBody>
      </p:sp>
    </p:spTree>
  </p:cSld>
  <p:clrMapOvr>
    <a:masterClrMapping/>
  </p:clrMapOvr>
</p:sld>
</file>

<file path=ppt/slides/slide20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090 — Stacking (stacked generalization) — Objetivo · Resultados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1 — Machine Learning Clásico · Fuente: Géron, cap. 7.  Duración estimada: 60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Objetivo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Que el alumno combine modelos heterogéneos vía stacking: entrenar varios modelos base, generar predicciones out-of-fold, y entrenar un meta-modelo (blender) sobre esas predicciones — todo con StackingClassifier / StackingRegressor de sklearn, sin leakage.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Resultados de aprendizaje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Explicar la idea de stacking como ensamble donde un meta-modelo aprende a combinar las predicciones de los base learners.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Construir un StackingClassifier con varios estimadores base y un blender (típicamente regresión logística).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Justificar las predicciones out-of-fold (CV interna) como mecanismo para evitar que el blender vea predicciones in-sample.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Comparar stacking contra voting y contra un solo modelo bien tuneado, en accuracy y costo computacional.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Usar passthrough=True para que el blender vea también las features originales, no solo las predicciones de los base.</a:t>
            </a:r>
          </a:p>
        </p:txBody>
      </p:sp>
    </p:spTree>
  </p:cSld>
  <p:clrMapOvr>
    <a:masterClrMapping/>
  </p:clrMapOvr>
</p:sld>
</file>

<file path=ppt/slides/slide20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090 — Stacking (stacked generalization) — Temas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Recorrido de la sesión.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Idea: ensamble de dos niveles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Base learners heterogéneos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Meta-modelo (blender)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Out-of-fold predictions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StackingClassifier / StackingRegressor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passthrough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Costo y cuándo conviene</a:t>
            </a:r>
          </a:p>
        </p:txBody>
      </p:sp>
    </p:spTree>
  </p:cSld>
  <p:clrMapOvr>
    <a:masterClrMapping/>
  </p:clrMapOvr>
</p:sld>
</file>

<file path=ppt/slides/slide20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090 — Stacking (stacked generalization) — Código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Primer bloque ejecutable del notebook.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828800"/>
            <a:ext cx="10698480" cy="4480560"/>
          </a:xfrm>
          <a:prstGeom prst="roundRect">
            <a:avLst/>
          </a:prstGeom>
          <a:solidFill>
            <a:srgbClr val="0F172A"/>
          </a:solidFill>
          <a:ln w="15240"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011680"/>
            <a:ext cx="10241280" cy="41148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# Imports y configuración inicial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3291840"/>
            <a:ext cx="12191695" cy="109728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2194560"/>
            <a:ext cx="11247120" cy="109728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>
              <a:defRPr sz="4000" b="1">
                <a:solidFill>
                  <a:srgbClr val="F8FAFC"/>
                </a:solidFill>
                <a:latin typeface="Segoe UI Semibold"/>
              </a:defRPr>
            </a:pPr>
            <a:r>
              <a:rPr sz="4000" b="1">
                <a:solidFill>
                  <a:srgbClr val="F8FAFC"/>
                </a:solidFill>
                <a:latin typeface="Segoe UI Semibold"/>
              </a:rPr>
              <a:t>Clase 053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3520440"/>
            <a:ext cx="1124712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800" b="0">
                <a:solidFill>
                  <a:srgbClr val="FFFFFF"/>
                </a:solidFill>
                <a:latin typeface="Segoe UI"/>
              </a:defRPr>
            </a:pPr>
            <a:r>
              <a:rPr sz="1800" b="0">
                <a:solidFill>
                  <a:srgbClr val="FFFFFF"/>
                </a:solidFill>
                <a:latin typeface="Segoe UI"/>
              </a:rPr>
              <a:t>Clase 053 — Validación temporal: TimeSeriesSplit, walk-forward, blocking</a:t>
            </a:r>
          </a:p>
        </p:txBody>
      </p:sp>
    </p:spTree>
  </p:cSld>
  <p:clrMapOvr>
    <a:masterClrMapping/>
  </p:clrMapOvr>
</p:sld>
</file>

<file path=ppt/slides/slide2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090 — Stacking (stacked generalization) — Ejercicios · Homework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Práctica guiada + entrega.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Ejercicios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Stacking básico.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Comparación contra base learners solos.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passthrough=True.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Variando cv.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Stacking vs Voting.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Homework verificable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Notebook con make_classification(n_samples=3000, n_features=20, n_informative=10, random_state=42): (a) entrenar 3 base learners individuales y reportar CV-accuracy; (b) entrenar StackingClassifier con esos 3 + LogisticRegression blender; (c) repetir con passthrough=True; (d) entrenar VotingClassifier(voting='soft') con los mismos base; (e) tabla comparativa final con accuracy, std y tiempo de entrenamiento.</a:t>
            </a:r>
          </a:p>
        </p:txBody>
      </p:sp>
    </p:spTree>
  </p:cSld>
  <p:clrMapOvr>
    <a:masterClrMapping/>
  </p:clrMapOvr>
</p:sld>
</file>

<file path=ppt/slides/slide2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3291840"/>
            <a:ext cx="12191695" cy="109728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2194560"/>
            <a:ext cx="11247120" cy="109728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>
              <a:defRPr sz="4000" b="1">
                <a:solidFill>
                  <a:srgbClr val="F8FAFC"/>
                </a:solidFill>
                <a:latin typeface="Segoe UI Semibold"/>
              </a:defRPr>
            </a:pPr>
            <a:r>
              <a:rPr sz="4000" b="1">
                <a:solidFill>
                  <a:srgbClr val="F8FAFC"/>
                </a:solidFill>
                <a:latin typeface="Segoe UI Semibold"/>
              </a:rPr>
              <a:t>Clase 091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3520440"/>
            <a:ext cx="1124712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800" b="0">
                <a:solidFill>
                  <a:srgbClr val="FFFFFF"/>
                </a:solidFill>
                <a:latin typeface="Segoe UI"/>
              </a:defRPr>
            </a:pPr>
            <a:r>
              <a:rPr sz="1800" b="0">
                <a:solidFill>
                  <a:srgbClr val="FFFFFF"/>
                </a:solidFill>
                <a:latin typeface="Segoe UI"/>
              </a:rPr>
              <a:t>Clase 091 — La maldición de la dimensionalidad</a:t>
            </a:r>
          </a:p>
        </p:txBody>
      </p:sp>
    </p:spTree>
  </p:cSld>
  <p:clrMapOvr>
    <a:masterClrMapping/>
  </p:clrMapOvr>
</p:sld>
</file>

<file path=ppt/slides/slide2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091 — La maldición de la dimensionalidad — Objetivo · Resultados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1 — Machine Learning Clásico · Fuente: Géron, cap. 8 § The Curse of Dimensionality. · Duración estimada: 45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Objetivo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Que el alumno entienda por qué los algoritmos basados en distancia (kNN, k-means, SVM-RBF) degradan en alta dimensión: el espacio se vuelve mayormente vacío, las distancias entre puntos colapsan a un mismo valor, y los modelos overfittean. Esto motiva la reducción de dimensionalidad (PCA, manifold learning) que viene en las próximas clases.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Resultados de aprendizaje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Explicar la sparsity exponencial: por qué llenar uniformemente un hipercubo unitario requiere n^d puntos.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Calcular numéricamente que en d=100 la razón (d_max - d_min) / d_min entre distancias euclidianas tiende a 0.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Identificar qué algoritmos sufren la maldición (basados en distancia/densidad) y cuáles menos (árboles, modelos lineales con regularización).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Reconocer la manifold hypothesis como justificación de PCA, t-SNE, UMAP: los datos reales viven en un subespacio de baja dimensión.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Decidir cuándo reducir dimensionalidad vs. cuándo regularizar o usar otro modelo.</a:t>
            </a:r>
          </a:p>
        </p:txBody>
      </p:sp>
    </p:spTree>
  </p:cSld>
  <p:clrMapOvr>
    <a:masterClrMapping/>
  </p:clrMapOvr>
</p:sld>
</file>

<file path=ppt/slides/slide2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091 — La maldición de la dimensionalidad — Temas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Recorrido de la sesión.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Intuición geométrica: hipercubo y volumen del borde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Sparsity exponencial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Concentración de la medida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Distancia euclidiana pierde sentido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Hubness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Manifold hypothesis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Implicaciones prácticas para ML</a:t>
            </a:r>
          </a:p>
        </p:txBody>
      </p:sp>
    </p:spTree>
  </p:cSld>
  <p:clrMapOvr>
    <a:masterClrMapping/>
  </p:clrMapOvr>
</p:sld>
</file>

<file path=ppt/slides/slide2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091 — La maldición de la dimensionalidad — Código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Primer bloque ejecutable del notebook.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828800"/>
            <a:ext cx="10698480" cy="4480560"/>
          </a:xfrm>
          <a:prstGeom prst="roundRect">
            <a:avLst/>
          </a:prstGeom>
          <a:solidFill>
            <a:srgbClr val="0F172A"/>
          </a:solidFill>
          <a:ln w="15240"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011680"/>
            <a:ext cx="10241280" cy="41148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# Imports y configuración inicial</a:t>
            </a:r>
          </a:p>
        </p:txBody>
      </p:sp>
    </p:spTree>
  </p:cSld>
  <p:clrMapOvr>
    <a:masterClrMapping/>
  </p:clrMapOvr>
</p:sld>
</file>

<file path=ppt/slides/slide2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091 — La maldición de la dimensionalidad — Ejercicios · Homework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Práctica guiada + entrega.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Ejercicios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Volumen del borde.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Concentración de distancias.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Distancia al vecino más cercano.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kNN degrada.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Manifold hipótesis empírica.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Homework verificable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Notebook que: (a) genere puntos uniformes en [0,1]^d para d ∈ [1, 200]; (b) calcule y grafique (d_max - d_min)/d_min vs d; (c) entrene KNeighborsClassifier con n=1000 y features añadidas de ruido N(0,1), reporte accuracy vs d; (d) sobre load_digits, calcule cuántos componentes PCA explican 90%, 95%, 99% de varianza.</a:t>
            </a:r>
          </a:p>
        </p:txBody>
      </p:sp>
    </p:spTree>
  </p:cSld>
  <p:clrMapOvr>
    <a:masterClrMapping/>
  </p:clrMapOvr>
</p:sld>
</file>

<file path=ppt/slides/slide21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3291840"/>
            <a:ext cx="12191695" cy="109728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2194560"/>
            <a:ext cx="11247120" cy="109728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>
              <a:defRPr sz="4000" b="1">
                <a:solidFill>
                  <a:srgbClr val="F8FAFC"/>
                </a:solidFill>
                <a:latin typeface="Segoe UI Semibold"/>
              </a:defRPr>
            </a:pPr>
            <a:r>
              <a:rPr sz="4000" b="1">
                <a:solidFill>
                  <a:srgbClr val="F8FAFC"/>
                </a:solidFill>
                <a:latin typeface="Segoe UI Semibold"/>
              </a:rPr>
              <a:t>Clase 092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3520440"/>
            <a:ext cx="1124712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800" b="0">
                <a:solidFill>
                  <a:srgbClr val="FFFFFF"/>
                </a:solidFill>
                <a:latin typeface="Segoe UI"/>
              </a:defRPr>
            </a:pPr>
            <a:r>
              <a:rPr sz="1800" b="0">
                <a:solidFill>
                  <a:srgbClr val="FFFFFF"/>
                </a:solidFill>
                <a:latin typeface="Segoe UI"/>
              </a:rPr>
              <a:t>Clase 092 — PCA: proyección, varianza explicada, incremental, randomized, kernel</a:t>
            </a:r>
          </a:p>
        </p:txBody>
      </p:sp>
    </p:spTree>
  </p:cSld>
  <p:clrMapOvr>
    <a:masterClrMapping/>
  </p:clrMapOvr>
</p:sld>
</file>

<file path=ppt/slides/slide21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092 — PCA: proyección, varianza explicada, incremental, randomized, kernel — Objetivo · Resultados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1 — Machine Learning Clásico · Fuente: Géron, cap. 8.  Duración estimada: 80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Objetivo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Dominar PCA como técnica de reducción de dimensionalidad lineal: entender la proyección al subespacio de máxima varianza vía SVD, elegir el número de componentes con explained_variance_ratio_, y aplicar las variantes (Incremental, Randomized, Kernel) según el tamaño y la geometría del dataset.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Resultados de aprendizaje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Explicar geométricamente qué hace PCA (proyección al hiperplano que maximiza la varianza).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Ajustar PCA de scikit-learn y leer components_, explained_variance_ratio_ y singular_values_.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Elegir el número de componentes vía umbral de varianza acumulada (ej. 95%) o codo del scree plot.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Decidir entre PCA, IncrementalPCA y PCA(svd_solver="randomized") según memoria y velocidad.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Aplicar KernelPCA (RBF/poly) para datasets con estructura no-lineal y tunear gamma con GridSearchCV.</a:t>
            </a:r>
          </a:p>
        </p:txBody>
      </p:sp>
    </p:spTree>
  </p:cSld>
  <p:clrMapOvr>
    <a:masterClrMapping/>
  </p:clrMapOvr>
</p:sld>
</file>

<file path=ppt/slides/slide21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092 — PCA: proyección, varianza explicada, incremental, randomized, kernel — Temas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Recorrido de la sesión.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Maldición de la dimensionalidad y motivación de PCA.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Proyección al subespacio de máxima varianza: intuición geométrica.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SVD como motor algebraico de PCA.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Varianza explicada y elección de n_components (entero, ratio, "mle").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IncrementalPCA para datasets que no entran en RAM (partial_fit).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Randomized PCA (svd_solver="randomized") para acelerar en alta dimensión.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KernelPCA con kernels RBF, polinómico y sigmoide; tuning de gamma.</a:t>
            </a:r>
          </a:p>
        </p:txBody>
      </p:sp>
    </p:spTree>
  </p:cSld>
  <p:clrMapOvr>
    <a:masterClrMapping/>
  </p:clrMapOvr>
</p:sld>
</file>

<file path=ppt/slides/slide21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092 — PCA: proyección, varianza explicada, incremental, randomized, kernel — Código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Primer bloque ejecutable del notebook.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828800"/>
            <a:ext cx="10698480" cy="4480560"/>
          </a:xfrm>
          <a:prstGeom prst="roundRect">
            <a:avLst/>
          </a:prstGeom>
          <a:solidFill>
            <a:srgbClr val="0F172A"/>
          </a:solidFill>
          <a:ln w="15240"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011680"/>
            <a:ext cx="10241280" cy="41148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# Imports y configuración inicial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053 — Validación temporal: TimeSeriesSplit, walk-forward, blocking — Objetivo · Resultados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1 — Machine Learning Clásico · Fuente: Bergmeir &amp; Benítez (2012) + sklearn TimeSeriesSplit docs.  Duración estimada: 70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Objetivo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Aplicar validación correcta para series temporales — donde KFold y train_test_split aleatorio causan leakage del futuro al pasado y métricas infladas. Cubrir TimeSeriesSplit, walk-forward validation (rolling y expanding), blocking para datos con dependencias intra-cluster, purged + embargoed CV (López de Prado, finanzas).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Resultados de aprendizaje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Aplicar sklearn.model_selection.TimeSeriesSplit(n_splits, max_train_size, test_size, gap).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Implementar walk-forward rolling (ventana fija) y expanding (acumulativo).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Detectar leakage cuando KFold se usa sobre datos temporales.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Aplicar purged + embargoed K-Fold para evitar leakage por feature engineering con lags.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Reportar métricas multi-fold con dispersión (no solo promedio).</a:t>
            </a:r>
          </a:p>
        </p:txBody>
      </p:sp>
    </p:spTree>
  </p:cSld>
  <p:clrMapOvr>
    <a:masterClrMapping/>
  </p:clrMapOvr>
</p:sld>
</file>

<file path=ppt/slides/slide22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092 — PCA: proyección, varianza explicada, incremental, randomized, kernel — Ejercicios · Homework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Práctica guiada + entrega.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Ejercicios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Cargá MNIST, aplicá StandardScaler + PCA(n_components=0.95) y reportá cuántos componentes quedaron.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Graficá la curva de varianza acumulada (cumsum(explained_variance_ratio_)) y marcá el codo.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Compará tiempos de PCA(svd_solver="full") vs "randomized" sobre MNIST con %timeit.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Usá IncrementalPCA con n_batches=100 y verificá que el resultado se aproxima al PCA full (cosine similarity entre componentes &gt; 0.99).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Sobre make_swiss_roll(n_samples=1000), aplicá KernelPCA(kernel="rbf", gamma=0.04, n_components=2) y comparalo con PCA lineal en un scatter 2D.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Homework verificable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Reportá accuracy con n_components=50, 100, 154 (154 ≈ 95% varianza).</a:t>
            </a:r>
          </a:p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Mostrá la matriz pipe.named_steps["pca"].components_.shape y el explained_variance_ratio_.sum().</a:t>
            </a:r>
          </a:p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Entregá notebook + un párrafo explicando el trade-off accuracy vs nº de componentes.</a:t>
            </a:r>
          </a:p>
        </p:txBody>
      </p:sp>
    </p:spTree>
  </p:cSld>
  <p:clrMapOvr>
    <a:masterClrMapping/>
  </p:clrMapOvr>
</p:sld>
</file>

<file path=ppt/slides/slide22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3291840"/>
            <a:ext cx="12191695" cy="109728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2194560"/>
            <a:ext cx="11247120" cy="109728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>
              <a:defRPr sz="4000" b="1">
                <a:solidFill>
                  <a:srgbClr val="F8FAFC"/>
                </a:solidFill>
                <a:latin typeface="Segoe UI Semibold"/>
              </a:defRPr>
            </a:pPr>
            <a:r>
              <a:rPr sz="4000" b="1">
                <a:solidFill>
                  <a:srgbClr val="F8FAFC"/>
                </a:solidFill>
                <a:latin typeface="Segoe UI Semibold"/>
              </a:rPr>
              <a:t>Clase 093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3520440"/>
            <a:ext cx="1124712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800" b="0">
                <a:solidFill>
                  <a:srgbClr val="FFFFFF"/>
                </a:solidFill>
                <a:latin typeface="Segoe UI"/>
              </a:defRPr>
            </a:pPr>
            <a:r>
              <a:rPr sz="1800" b="0">
                <a:solidFill>
                  <a:srgbClr val="FFFFFF"/>
                </a:solidFill>
                <a:latin typeface="Segoe UI"/>
              </a:rPr>
              <a:t>Clase 093 — LLE (Locally Linear Embedding)</a:t>
            </a:r>
          </a:p>
        </p:txBody>
      </p:sp>
    </p:spTree>
  </p:cSld>
  <p:clrMapOvr>
    <a:masterClrMapping/>
  </p:clrMapOvr>
</p:sld>
</file>

<file path=ppt/slides/slide22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093 — LLE (Locally Linear Embedding) — Objetivo · Resultados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1 — Machine Learning Clásico · Fuente: Géron, cap. 8.  Duración estimada: 45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Objetivo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Entender LLE como técnica no lineal de reducción de dimensionalidad basada en manifold learning: preservar las relaciones lineales locales entre cada punto y sus vecinos para "desenrollar" estructuras curvas (Swiss roll, S-curve) donde PCA falla.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Resultados de aprendizaje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Explicar la intuición de LLE: cada punto se reconstruye como combinación lineal de sus k vecinos, y esa relación se preserva en baja dimensión.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Aplicar sklearn.manifold.LocallyLinearEmbedding sobre un dataset no lineal (Swiss roll) y visualizar el resultado en 2D.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Elegir el hiperparámetro n_neighbors y discutir su impacto (sub/sobre-ajuste local).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Comparar LLE contra PCA y otras técnicas no lineales (Isomap, t-SNE) en términos de qué preservan.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Identificar cuándo LLE es apropiado y cuándo conviene usar la variante Modified LLE.</a:t>
            </a:r>
          </a:p>
        </p:txBody>
      </p:sp>
    </p:spTree>
  </p:cSld>
  <p:clrMapOvr>
    <a:masterClrMapping/>
  </p:clrMapOvr>
</p:sld>
</file>

<file path=ppt/slides/slide22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093 — LLE (Locally Linear Embedding) — Temas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Recorrido de la sesión.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Motivación: limitaciones de PCA en manifolds curvos.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Algoritmo LLE en dos pasos: (1) pesos de reconstrucción local, (2) embedding que preserva esos pesos.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Hiperparámetros: n_neighbors, n_components, method (standard, modified, hessian, ltsa).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Variantes: Modified LLE (MLLE), Hessian LLE, LTSA.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Visualización del Swiss roll antes y después.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Limitaciones: costo computacional O(m log(m) · n · k³ + m · n · k²) y sensibilidad al ruido.</a:t>
            </a:r>
          </a:p>
        </p:txBody>
      </p:sp>
    </p:spTree>
  </p:cSld>
  <p:clrMapOvr>
    <a:masterClrMapping/>
  </p:clrMapOvr>
</p:sld>
</file>

<file path=ppt/slides/slide22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093 — LLE (Locally Linear Embedding) — Código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Primer bloque ejecutable del notebook.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828800"/>
            <a:ext cx="10698480" cy="4480560"/>
          </a:xfrm>
          <a:prstGeom prst="roundRect">
            <a:avLst/>
          </a:prstGeom>
          <a:solidFill>
            <a:srgbClr val="0F172A"/>
          </a:solidFill>
          <a:ln w="15240"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011680"/>
            <a:ext cx="10241280" cy="41148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# Imports y configuración inicial</a:t>
            </a:r>
          </a:p>
        </p:txBody>
      </p:sp>
    </p:spTree>
  </p:cSld>
  <p:clrMapOvr>
    <a:masterClrMapping/>
  </p:clrMapOvr>
</p:sld>
</file>

<file path=ppt/slides/slide22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093 — LLE (Locally Linear Embedding) — Ejercicios · Homework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Práctica guiada + entrega.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Ejercicios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Swiss roll básico: generá un Swiss roll de 1000 puntos, aplicá LocallyLinearEmbedding(n_neighbors=10, n_components=2) y graficá el resultado coloreando por la coordenada original t.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Comparación con PCA: sobre el mismo Swiss roll, aplicá PCA(n_components=2) y compará visualmente.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Barrido de n_neighbors: probá n_neighbors ∈ {5, 10, 30, 100} y graficá los 4 embeddings en una grilla 2×2.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Modified LLE: repetí el ejercicio 1 con method='modified' y n_neighbors=12.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LLE sobre datos reales: cargá load_digits() (64 dimensiones) y proyectá a 2D con LLE.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Homework verificable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Generá un Swiss roll con n_samples=1500 y random_state=42. Aplicá LLE estándar y MLLE (ambos con n_neighbors=12, n_components=2). Guardá los dos arrays resultantes en embeddings.npz con keys lle y mlle.</a:t>
            </a:r>
          </a:p>
        </p:txBody>
      </p:sp>
    </p:spTree>
  </p:cSld>
  <p:clrMapOvr>
    <a:masterClrMapping/>
  </p:clrMapOvr>
</p:sld>
</file>

<file path=ppt/slides/slide22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3291840"/>
            <a:ext cx="12191695" cy="109728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2194560"/>
            <a:ext cx="11247120" cy="109728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>
              <a:defRPr sz="4000" b="1">
                <a:solidFill>
                  <a:srgbClr val="F8FAFC"/>
                </a:solidFill>
                <a:latin typeface="Segoe UI Semibold"/>
              </a:defRPr>
            </a:pPr>
            <a:r>
              <a:rPr sz="4000" b="1">
                <a:solidFill>
                  <a:srgbClr val="F8FAFC"/>
                </a:solidFill>
                <a:latin typeface="Segoe UI Semibold"/>
              </a:rPr>
              <a:t>Clase 094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3520440"/>
            <a:ext cx="1124712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800" b="0">
                <a:solidFill>
                  <a:srgbClr val="FFFFFF"/>
                </a:solidFill>
                <a:latin typeface="Segoe UI"/>
              </a:defRPr>
            </a:pPr>
            <a:r>
              <a:rPr sz="1800" b="0">
                <a:solidFill>
                  <a:srgbClr val="FFFFFF"/>
                </a:solidFill>
                <a:latin typeface="Segoe UI"/>
              </a:rPr>
              <a:t>Clase 094 — MDS, Isomap, t-SNE, UMAP, LDA</a:t>
            </a:r>
          </a:p>
        </p:txBody>
      </p:sp>
    </p:spTree>
  </p:cSld>
  <p:clrMapOvr>
    <a:masterClrMapping/>
  </p:clrMapOvr>
</p:sld>
</file>

<file path=ppt/slides/slide22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094 — MDS, Isomap, t-SNE, UMAP, LDA — Objetivo · Resultados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1 — Machine Learning Clásico · Fuente: Géron, cap. 8 + UMAP docs.  Duración estimada: 80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Objetivo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Conocer y aplicar técnicas de reducción de dimensionalidad más allá de PCA: MDS, Isomap, t-SNE, UMAP y LDA. Entender qué preserva cada una (distancias, geodésicas, vecindarios locales, estructura global, separación entre clases) y cuándo elegir cada método según el problema (visualización 2D, preprocesamiento para clasificación, datos en variedades no lineales).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Resultados de aprendizaje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Distinguís entre métodos lineales (PCA, LDA) y no lineales (Isomap, t-SNE, UMAP) y sabés cuándo usar cada uno.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Aplicás MDS, Isomap, TSNE, umap.UMAP y LinearDiscriminantAnalysis de scikit-learn / umap-learn sobre datasets reales.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Configurás los hiperparámetros clave: perplexity (t-SNE), n_neighbors y min_dist (UMAP), n_neighbors (Isomap).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Interpretás correctamente embeddings 2D: qué significan los clusters, qué NO significan las distancias entre clusters en t-SNE.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Justificás por qué UMAP suele ser preferible a t-SNE: más rápido, preserva mejor la estructura global y es determinista con random_state.</a:t>
            </a:r>
          </a:p>
        </p:txBody>
      </p:sp>
    </p:spTree>
  </p:cSld>
  <p:clrMapOvr>
    <a:masterClrMapping/>
  </p:clrMapOvr>
</p:sld>
</file>

<file path=ppt/slides/slide22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094 — MDS, Isomap, t-SNE, UMAP, LDA — Temas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Recorrido de la sesión.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No lineal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No lineal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No lineal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No lineal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Lineal supervisado</a:t>
            </a:r>
          </a:p>
        </p:txBody>
      </p:sp>
    </p:spTree>
  </p:cSld>
  <p:clrMapOvr>
    <a:masterClrMapping/>
  </p:clrMapOvr>
</p:sld>
</file>

<file path=ppt/slides/slide22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094 — MDS, Isomap, t-SNE, UMAP, LDA — Código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Primer bloque ejecutable del notebook.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828800"/>
            <a:ext cx="10698480" cy="4480560"/>
          </a:xfrm>
          <a:prstGeom prst="roundRect">
            <a:avLst/>
          </a:prstGeom>
          <a:solidFill>
            <a:srgbClr val="0F172A"/>
          </a:solidFill>
          <a:ln w="15240"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011680"/>
            <a:ext cx="10241280" cy="41148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# Imports y configuración inicial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053 — Validación temporal: TimeSeriesSplit, walk-forward, blocking — Temas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Recorrido de la sesión.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¿Por qué KFold falla en series? Aleatorización mezcla pasado y futuro.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TimeSeriesSplit: split secuencial, train siempre antes que test.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Expanding vs rolling window.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gap (embargo) para target leakage con lags.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Purged CV (López de Prado): elimina overlap entre train y test.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CombinatorialPurgedKFold para backtesting.</a:t>
            </a:r>
          </a:p>
        </p:txBody>
      </p:sp>
    </p:spTree>
  </p:cSld>
  <p:clrMapOvr>
    <a:masterClrMapping/>
  </p:clrMapOvr>
</p:sld>
</file>

<file path=ppt/slides/slide23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094 — MDS, Isomap, t-SNE, UMAP, LDA — Ejercicios · Homework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Práctica guiada + entrega.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Ejercicios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Generá un Swiss roll con make_swiss_roll(n_samples=1500) y reducí a 2D con PCA, MDS e Isomap.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Cargá load_digits y aplicá t-SNE con perplexity ∈ {5, 30, 50, 100}.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Sobre load_digits, compará t-SNE vs UMAP: medí tiempo de ejecución con time.perf_counter() y reportá ambos embeddings 2D.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Aplicá LDA a load_digits reduciendo a 2D y a 9D.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Con UMAP sobre load_digits, probá n_neighbors ∈ {2, 15, 100} con min_dist=0.1.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Homework verificable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Aplique PCA(2), Isomap(2), t-SNE(2) y UMAP(2).</a:t>
            </a:r>
          </a:p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Para cada embedding, entrene un KNeighborsClassifier(n_neighbors=5) con cross_val_score (cv=5) sobre el embedding 2D.</a:t>
            </a:r>
          </a:p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Imprima una tabla con método, tiempo de ajuste y accuracy media.</a:t>
            </a:r>
          </a:p>
        </p:txBody>
      </p:sp>
    </p:spTree>
  </p:cSld>
  <p:clrMapOvr>
    <a:masterClrMapping/>
  </p:clrMapOvr>
</p:sld>
</file>

<file path=ppt/slides/slide23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3291840"/>
            <a:ext cx="12191695" cy="109728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2194560"/>
            <a:ext cx="11247120" cy="109728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>
              <a:defRPr sz="4000" b="1">
                <a:solidFill>
                  <a:srgbClr val="F8FAFC"/>
                </a:solidFill>
                <a:latin typeface="Segoe UI Semibold"/>
              </a:defRPr>
            </a:pPr>
            <a:r>
              <a:rPr sz="4000" b="1">
                <a:solidFill>
                  <a:srgbClr val="F8FAFC"/>
                </a:solidFill>
                <a:latin typeface="Segoe UI Semibold"/>
              </a:rPr>
              <a:t>Clase 095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3520440"/>
            <a:ext cx="1124712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800" b="0">
                <a:solidFill>
                  <a:srgbClr val="FFFFFF"/>
                </a:solidFill>
                <a:latin typeface="Segoe UI"/>
              </a:defRPr>
            </a:pPr>
            <a:r>
              <a:rPr sz="1800" b="0">
                <a:solidFill>
                  <a:srgbClr val="FFFFFF"/>
                </a:solidFill>
                <a:latin typeface="Segoe UI"/>
              </a:rPr>
              <a:t>Clase 095 — Clustering K-Means: selección de K, MiniBatch</a:t>
            </a:r>
          </a:p>
        </p:txBody>
      </p:sp>
    </p:spTree>
  </p:cSld>
  <p:clrMapOvr>
    <a:masterClrMapping/>
  </p:clrMapOvr>
</p:sld>
</file>

<file path=ppt/slides/slide23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095 — Clustering K-Means: selección de K, MiniBatch — Objetivo · Resultados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1 — Machine Learning Clásico · Fuente: Géron, cap. 9.  Duración estimada: 70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Objetivo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Aplicar K-Means para segmentar datos no etiquetados, elegir el número de clusters K con criterios reproducibles (elbow, silhouette) y escalar el algoritmo con MiniBatchKMeans cuando el dataset no entra cómodo en memoria.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Resultados de aprendizaje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Explicar el algoritmo de Lloyd y por qué K-Means++ mejora la inicialización aleatoria.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Ajustar KMeans de scikit-learn fijando n_init y random_state para resultados estables.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Elegir K combinando elbow method (inercia vs K) y silhouette score.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Reemplazar KMeans por MiniBatchKMeans y discutir el trade-off velocidad / calidad.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Diagnosticar por qué K-Means falla sin escalado o frente a clusters no esféricos.</a:t>
            </a:r>
          </a:p>
        </p:txBody>
      </p:sp>
    </p:spTree>
  </p:cSld>
  <p:clrMapOvr>
    <a:masterClrMapping/>
  </p:clrMapOvr>
</p:sld>
</file>

<file path=ppt/slides/slide23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095 — Clustering K-Means: selección de K, MiniBatch — Temas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Recorrido de la sesión.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Clustering no supervisado: planteo del problema.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Algoritmo de Lloyd: asignación + actualización de centroides.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Inicialización: random vs K-Means++; rol de n_init.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Inercia (within-cluster sum of squares) como objetivo.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Selección de K: elbow method, silhouette score, gap statistic (mención).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MiniBatchKMeans para datasets grandes / streaming.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Limitaciones: clusters no convexos, densidades distintas, sensibilidad al escalado.</a:t>
            </a:r>
          </a:p>
        </p:txBody>
      </p:sp>
    </p:spTree>
  </p:cSld>
  <p:clrMapOvr>
    <a:masterClrMapping/>
  </p:clrMapOvr>
</p:sld>
</file>

<file path=ppt/slides/slide23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095 — Clustering K-Means: selección de K, MiniBatch — Código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Primer bloque ejecutable del notebook.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828800"/>
            <a:ext cx="10698480" cy="4480560"/>
          </a:xfrm>
          <a:prstGeom prst="roundRect">
            <a:avLst/>
          </a:prstGeom>
          <a:solidFill>
            <a:srgbClr val="0F172A"/>
          </a:solidFill>
          <a:ln w="15240"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011680"/>
            <a:ext cx="10241280" cy="41148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# Imports y configuración inicial</a:t>
            </a:r>
          </a:p>
        </p:txBody>
      </p:sp>
    </p:spTree>
  </p:cSld>
  <p:clrMapOvr>
    <a:masterClrMapping/>
  </p:clrMapOvr>
</p:sld>
</file>

<file path=ppt/slides/slide23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095 — Clustering K-Means: selección de K, MiniBatch — Ejercicios · Homework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Práctica guiada + entrega.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Ejercicios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Generá blobs con 5 centros, ajustá KMeans(n_clusters=5, n_init=10, random_state=42) y graficá los puntos coloreados por etiqueta junto con cluster_centers_.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Para K en range(2, 11), calculá inertia_ y silhouette_score.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Repetí el ajuste sin escalar un dataset donde una feature tenga escala 100× mayor que la otra.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Sobre load_digits(), ajustá KMeans(n_clusters=10) y MiniBatchKMeans(n_clusters=10, batch_size=256).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Probá K-Means sobre make_moons(noise=0.05).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Homework verificable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Cargue make_blobs con random_state=42, 4 centros reales.</a:t>
            </a:r>
          </a:p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Recorra K = 2..8 y guarde inercia + silhouette en un DataFrame.</a:t>
            </a:r>
          </a:p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Imprima el K óptimo según silhouette y genere elbow.png + silhouette.png.</a:t>
            </a:r>
          </a:p>
        </p:txBody>
      </p:sp>
    </p:spTree>
  </p:cSld>
  <p:clrMapOvr>
    <a:masterClrMapping/>
  </p:clrMapOvr>
</p:sld>
</file>

<file path=ppt/slides/slide23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3291840"/>
            <a:ext cx="12191695" cy="109728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2194560"/>
            <a:ext cx="11247120" cy="109728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>
              <a:defRPr sz="4000" b="1">
                <a:solidFill>
                  <a:srgbClr val="F8FAFC"/>
                </a:solidFill>
                <a:latin typeface="Segoe UI Semibold"/>
              </a:defRPr>
            </a:pPr>
            <a:r>
              <a:rPr sz="4000" b="1">
                <a:solidFill>
                  <a:srgbClr val="F8FAFC"/>
                </a:solidFill>
                <a:latin typeface="Segoe UI Semibold"/>
              </a:rPr>
              <a:t>Clase 096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3520440"/>
            <a:ext cx="1124712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800" b="0">
                <a:solidFill>
                  <a:srgbClr val="FFFFFF"/>
                </a:solidFill>
                <a:latin typeface="Segoe UI"/>
              </a:defRPr>
            </a:pPr>
            <a:r>
              <a:rPr sz="1800" b="0">
                <a:solidFill>
                  <a:srgbClr val="FFFFFF"/>
                </a:solidFill>
                <a:latin typeface="Segoe UI"/>
              </a:rPr>
              <a:t>Clase 096 — DBSCAN</a:t>
            </a:r>
          </a:p>
        </p:txBody>
      </p:sp>
    </p:spTree>
  </p:cSld>
  <p:clrMapOvr>
    <a:masterClrMapping/>
  </p:clrMapOvr>
</p:sld>
</file>

<file path=ppt/slides/slide23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096 — DBSCAN — Objetivo · Resultados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1 — Machine Learning Clásico · Fuente: Géron, cap. 9.  Duración estimada: 55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Objetivo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Que el alumno aplique DBSCAN (Density-Based Spatial Clustering of Applications with Noise) para descubrir clusters de forma arbitraria e identificar outliers nativamente, sin tener que predefinir k como en K-Means. Que sepa elegir eps con un k-distance plot y entienda cuándo conviene escalar a HDBSCAN.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Resultados de aprendizaje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Ejecutar DBSCAN con sklearn.cluster.DBSCAN y tunear eps y min_samples para un dataset 2D.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Elegir eps mirando el codo del k-distance plot (no a ojo).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Identificar outliers vía la etiqueta -1 que DBSCAN asigna a los puntos ruido.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Distinguir core / border / noise points y entender la noción de density-reachable.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Comparar DBSCAN vs K-Means y saber cuándo usar HDBSCAN (eps variable, clusters de densidad mixta).</a:t>
            </a:r>
          </a:p>
        </p:txBody>
      </p:sp>
    </p:spTree>
  </p:cSld>
  <p:clrMapOvr>
    <a:masterClrMapping/>
  </p:clrMapOvr>
</p:sld>
</file>

<file path=ppt/slides/slide23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096 — DBSCAN — Temas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Recorrido de la sesión.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Intuición de densidad vs centroides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Hiperparámetros eps y min_samples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Core / border / noise points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k-distance plot para elegir eps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Etiqueta -1 y detección de outliers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Limitaciones: densidad uniforme, curse of dimensionality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HDBSCAN como evolución</a:t>
            </a:r>
          </a:p>
        </p:txBody>
      </p:sp>
    </p:spTree>
  </p:cSld>
  <p:clrMapOvr>
    <a:masterClrMapping/>
  </p:clrMapOvr>
</p:sld>
</file>

<file path=ppt/slides/slide23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096 — DBSCAN — Código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Primer bloque ejecutable del notebook.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828800"/>
            <a:ext cx="10698480" cy="4480560"/>
          </a:xfrm>
          <a:prstGeom prst="roundRect">
            <a:avLst/>
          </a:prstGeom>
          <a:solidFill>
            <a:srgbClr val="0F172A"/>
          </a:solidFill>
          <a:ln w="15240"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011680"/>
            <a:ext cx="10241280" cy="41148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# Imports y configuración inicial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053 — Validación temporal: TimeSeriesSplit, walk-forward, blocking — Código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Serie sintética (trend + seasonality + noise). Comparamos KFold (leak) vs TimeSeriesSplit vs walk-forward expanding/rolling. Requiere: numpy, pandas, scikit-learn, matplotlib.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828800"/>
            <a:ext cx="10698480" cy="4480560"/>
          </a:xfrm>
          <a:prstGeom prst="roundRect">
            <a:avLst/>
          </a:prstGeom>
          <a:solidFill>
            <a:srgbClr val="0F172A"/>
          </a:solidFill>
          <a:ln w="15240"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011680"/>
            <a:ext cx="10241280" cy="41148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import numpy as np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import pandas as pd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import matplotlib.pyplot as plt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from sklearn.linear_model import Ridge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from sklearn.model_selection import KFold, TimeSeriesSplit, cross_val_score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from sklearn.metrics import mean_absolute_error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rng = np.random.default_rng(42)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np.random.seed(42)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n = 1000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t = np.arange(n)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trend = 0.02 * t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season = 3 * np.sin(2 * np.pi * t / 50)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noise = rng.normal(0, 0.5, n)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y = trend + season + noise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print('serie:', y.shape, 'min', y.min().round(2), 'max', y.max().round(2))</a:t>
            </a:r>
          </a:p>
        </p:txBody>
      </p:sp>
    </p:spTree>
  </p:cSld>
  <p:clrMapOvr>
    <a:masterClrMapping/>
  </p:clrMapOvr>
</p:sld>
</file>

<file path=ppt/slides/slide24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096 — DBSCAN — Ejercicios · Homework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Práctica guiada + entrega.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Ejercicios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DBSCAN sobre moons.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K-distance plot.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Sensibilidad a eps.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DBSCAN vs K-Means.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HDBSCAN sobre densidades mixtas.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Homework verificable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Notebook que sobre un dataset 2D sintético (moons + outliers inyectados a mano) haga: (a) k-distance plot y elección razonada de eps; (b) DBSCAN con esos hiperparámetros; (c) reporte de % de outliers detectados vs inyectados; (d) comparación visual con K-Means; (e) corrida con HDBSCAN sobre blobs de densidad mixta.</a:t>
            </a:r>
          </a:p>
        </p:txBody>
      </p:sp>
    </p:spTree>
  </p:cSld>
  <p:clrMapOvr>
    <a:masterClrMapping/>
  </p:clrMapOvr>
</p:sld>
</file>

<file path=ppt/slides/slide24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3291840"/>
            <a:ext cx="12191695" cy="109728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2194560"/>
            <a:ext cx="11247120" cy="109728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>
              <a:defRPr sz="4000" b="1">
                <a:solidFill>
                  <a:srgbClr val="F8FAFC"/>
                </a:solidFill>
                <a:latin typeface="Segoe UI Semibold"/>
              </a:defRPr>
            </a:pPr>
            <a:r>
              <a:rPr sz="4000" b="1">
                <a:solidFill>
                  <a:srgbClr val="F8FAFC"/>
                </a:solidFill>
                <a:latin typeface="Segoe UI Semibold"/>
              </a:rPr>
              <a:t>Clase 097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3520440"/>
            <a:ext cx="1124712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800" b="0">
                <a:solidFill>
                  <a:srgbClr val="FFFFFF"/>
                </a:solidFill>
                <a:latin typeface="Segoe UI"/>
              </a:defRPr>
            </a:pPr>
            <a:r>
              <a:rPr sz="1800" b="0">
                <a:solidFill>
                  <a:srgbClr val="FFFFFF"/>
                </a:solidFill>
                <a:latin typeface="Segoe UI"/>
              </a:rPr>
              <a:t>Clase 097 — Agglomerative, BIRCH, Mean Shift, Affinity Propagation, Spectral</a:t>
            </a:r>
          </a:p>
        </p:txBody>
      </p:sp>
    </p:spTree>
  </p:cSld>
  <p:clrMapOvr>
    <a:masterClrMapping/>
  </p:clrMapOvr>
</p:sld>
</file>

<file path=ppt/slides/slide24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097 — Agglomerative, BIRCH, Mean Shift, Affinity Propagation, Spectral — Objetivo · Resultados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1 — Machine Learning Clásico · Fuente: Géron, cap. 9 § Other Clustering Algorithms.  Duración estimada: 70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Objetivo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Que el alumno conozca el zoológico de algoritmos de clustering más allá de K-Means y DBSCAN — Agglomerative (jerárquico, lee dendrogramas), BIRCH (escalable a millones de filas), Mean Shift (denso, sin especificar k), Affinity Propagation (elige exemplars por message-passing) y Spectral Clustering (clustering vía autovectores del grafo de similitud) — y sepa cuándo elegir cada uno según tamaño del dataset, forma de los clusters y necesidad de jerarquía.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Resultados de aprendizaje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Construir un dendrograma con scipy.cluster.hierarchy.linkage y cortarlo a una altura dada para obtener clusters.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Elegir un linkage (ward, complete, average, single) según la forma esperada de los clusters y conocer el efecto del chaining en single.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Usar BIRCH para datasets que no entran en memoria, ajustando threshold y branching_factor.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Aplicar Mean Shift ajustando bandwidth (con estimate_bandwidth) y entender por qué descubre el número de clusters automáticamente.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Decidir entre Affinity Propagation y Spectral Clustering según escalabilidad (AP es O(n²) en memoria) y geometría (Spectral funciona en clusters no convexos).</a:t>
            </a:r>
          </a:p>
        </p:txBody>
      </p:sp>
    </p:spTree>
  </p:cSld>
  <p:clrMapOvr>
    <a:masterClrMapping/>
  </p:clrMapOvr>
</p:sld>
</file>

<file path=ppt/slides/slide24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097 — Agglomerative, BIRCH, Mean Shift, Affinity Propagation, Spectral — Temas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Recorrido de la sesión.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Agglomerative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BIRCH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Mean Shift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Affinity Propagation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Spectral</a:t>
            </a:r>
          </a:p>
        </p:txBody>
      </p:sp>
    </p:spTree>
  </p:cSld>
  <p:clrMapOvr>
    <a:masterClrMapping/>
  </p:clrMapOvr>
</p:sld>
</file>

<file path=ppt/slides/slide24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097 — Agglomerative, BIRCH, Mean Shift, Affinity Propagation, Spectral — Código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Primer bloque ejecutable del notebook.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828800"/>
            <a:ext cx="10698480" cy="4480560"/>
          </a:xfrm>
          <a:prstGeom prst="roundRect">
            <a:avLst/>
          </a:prstGeom>
          <a:solidFill>
            <a:srgbClr val="0F172A"/>
          </a:solidFill>
          <a:ln w="15240"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011680"/>
            <a:ext cx="10241280" cy="41148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# Imports y configuración inicial</a:t>
            </a:r>
          </a:p>
        </p:txBody>
      </p:sp>
    </p:spTree>
  </p:cSld>
  <p:clrMapOvr>
    <a:masterClrMapping/>
  </p:clrMapOvr>
</p:sld>
</file>

<file path=ppt/slides/slide24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097 — Agglomerative, BIRCH, Mean Shift, Affinity Propagation, Spectral — Ejercicios · Homework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Práctica guiada + entrega.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Ejercicios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Dendrograma sobre make_blobs.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Linkage comparison.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BIRCH escalable.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Mean Shift sin saber k.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Spectral vs K-Means en make_circles.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Homework verificable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Notebook con: (a) dendrograma de load_iris().data usando ward linkage, cortado para obtener 3 clusters; (b) tabla comparativa de Adjusted Rand Index entre las labels verdaderas y las predichas por Agglomerative, BIRCH, Mean Shift, Affinity Propagation y Spectral — corriendo los 5 sobre el mismo Iris; (c) gráfico 2D (con las 2 primeras PCs) coloreado por las labels de cada método; (d) párrafo justificando qué método ganó y por qué.</a:t>
            </a:r>
          </a:p>
        </p:txBody>
      </p:sp>
    </p:spTree>
  </p:cSld>
  <p:clrMapOvr>
    <a:masterClrMapping/>
  </p:clrMapOvr>
</p:sld>
</file>

<file path=ppt/slides/slide24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3291840"/>
            <a:ext cx="12191695" cy="109728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2194560"/>
            <a:ext cx="11247120" cy="109728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>
              <a:defRPr sz="4000" b="1">
                <a:solidFill>
                  <a:srgbClr val="F8FAFC"/>
                </a:solidFill>
                <a:latin typeface="Segoe UI Semibold"/>
              </a:defRPr>
            </a:pPr>
            <a:r>
              <a:rPr sz="4000" b="1">
                <a:solidFill>
                  <a:srgbClr val="F8FAFC"/>
                </a:solidFill>
                <a:latin typeface="Segoe UI Semibold"/>
              </a:rPr>
              <a:t>Clase 098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3520440"/>
            <a:ext cx="1124712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800" b="0">
                <a:solidFill>
                  <a:srgbClr val="FFFFFF"/>
                </a:solidFill>
                <a:latin typeface="Segoe UI"/>
              </a:defRPr>
            </a:pPr>
            <a:r>
              <a:rPr sz="1800" b="0">
                <a:solidFill>
                  <a:srgbClr val="FFFFFF"/>
                </a:solidFill>
                <a:latin typeface="Segoe UI"/>
              </a:rPr>
              <a:t>Clase 098 — Gaussian Mixture Models</a:t>
            </a:r>
          </a:p>
        </p:txBody>
      </p:sp>
    </p:spTree>
  </p:cSld>
  <p:clrMapOvr>
    <a:masterClrMapping/>
  </p:clrMapOvr>
</p:sld>
</file>

<file path=ppt/slides/slide24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098 — Gaussian Mixture Models — Objetivo · Resultados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1 — Machine Learning Clásico · Fuente: Géron, cap. 9.  Duración estimada: 70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Objetivo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Entender los Gaussian Mixture Models (GMM) como modelo probabilístico de soft clustering, ajustarlos con el algoritmo EM en scikit-learn, elegir el número de componentes con BIC/AIC, y conocer las variantes (covariance_type, BayesianGaussianMixture) para aplicarlas en clustering, densidad y detección de anomalías.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Resultados de aprendizaje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Explicar qué es un GMM y cómo se diferencia de K-Means (asignación dura vs. probabilística).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Ajustar un GaussianMixture con scikit-learn y obtener predict, predict_proba y score_samples.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Seleccionar el número óptimo de componentes comparando BIC y AIC en una grilla.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Elegir el covariance_type apropiado (full, tied, diag, spherical) según supuestos y tamaño del dataset.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Usar BayesianGaussianMixture para que el modelo descarte componentes innecesarios automáticamente.</a:t>
            </a:r>
          </a:p>
        </p:txBody>
      </p:sp>
    </p:spTree>
  </p:cSld>
  <p:clrMapOvr>
    <a:masterClrMapping/>
  </p:clrMapOvr>
</p:sld>
</file>

<file path=ppt/slides/slide24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098 — Gaussian Mixture Models — Temas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Recorrido de la sesión.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Modelos de mezcla: intuición y fórmula.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Algoritmo Expectation-Maximization (EM): paso E (responsabilidades) + paso M (actualizar medias, covarianzas, pesos).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API de sklearn.mixture.GaussianMixture: n_components, covariance_type, n_init, tol.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Métodos: predict_proba (soft), score_samples (log-densidad), sample (generar datos).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Selección de modelo con BIC y AIC.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Variantes de covarianza y su impacto en parámetros / sesgo / varianza.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Bayesian GMM con prior de Dirichlet: aprende cuántos componentes hacen falta.</a:t>
            </a:r>
          </a:p>
        </p:txBody>
      </p:sp>
    </p:spTree>
  </p:cSld>
  <p:clrMapOvr>
    <a:masterClrMapping/>
  </p:clrMapOvr>
</p:sld>
</file>

<file path=ppt/slides/slide24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098 — Gaussian Mixture Models — Código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Primer bloque ejecutable del notebook.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828800"/>
            <a:ext cx="10698480" cy="4480560"/>
          </a:xfrm>
          <a:prstGeom prst="roundRect">
            <a:avLst/>
          </a:prstGeom>
          <a:solidFill>
            <a:srgbClr val="0F172A"/>
          </a:solidFill>
          <a:ln w="15240"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011680"/>
            <a:ext cx="10241280" cy="41148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# Imports y configuración inicial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053 — Validación temporal: TimeSeriesSplit, walk-forward, blocking — Ejercicios · Homework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Práctica guiada + entrega.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Ejercicios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TSSplit vs KFold leak: con serie sintética con tendencia, comparar score CV con KFold aleatorio vs TimeSeriesSplit.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Walk-forward expanding: tscv = TimeSeriesSplit(n_splits=5).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Rolling window: con max_train_size=100, simular walk-forward de window fijo.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gap: con feature y_t-1 (target lag), aplicar gap=1 para evitar que test "vea" su propio target.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Score con dispersión: reportar mean ± std de RMSE por fold, no solo mean.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Homework verificable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Feature engineering: lags 1, 7, 30 + rolling mean.</a:t>
            </a:r>
          </a:p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CV con TimeSeriesSplit(5, gap=30).</a:t>
            </a:r>
          </a:p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Reportar RMSE por fold + global.</a:t>
            </a:r>
          </a:p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Comparar contra KFold ingenuo — mostrar inflación.</a:t>
            </a:r>
          </a:p>
        </p:txBody>
      </p:sp>
    </p:spTree>
  </p:cSld>
  <p:clrMapOvr>
    <a:masterClrMapping/>
  </p:clrMapOvr>
</p:sld>
</file>

<file path=ppt/slides/slide25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098 — Gaussian Mixture Models — Ejercicios · Homework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Práctica guiada + entrega.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Ejercicios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Ajuste básico: generá make_blobs con 3 centros y cluster_std variable.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Soft vs.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Selección de K con BIC/AIC: ajustá GMMs con n_components de 1 a 10.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covariance_type: repetí el ajuste con los 4 tipos sobre un dataset con clusters elípticos rotados.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Bayesian GMM: ajustá BayesianGaussianMixture(n_components=10, weight_concentration_prior=0.01) sobre datos con 3 clusters reales y mostrá que los pesos efectivos son ≈ 3.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Homework verificable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Estandarizá las features.</a:t>
            </a:r>
          </a:p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Ajustá GMMs con n_components de 1 a 8 y covariance_type en ['full', 'tied', 'diag', 'spherical'].</a:t>
            </a:r>
          </a:p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Elegí el (n_components, covariance_type) con BIC mínimo.</a:t>
            </a:r>
          </a:p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Calculá el Adjusted Rand Index entre predict del mejor modelo y y real.</a:t>
            </a:r>
          </a:p>
        </p:txBody>
      </p:sp>
    </p:spTree>
  </p:cSld>
  <p:clrMapOvr>
    <a:masterClrMapping/>
  </p:clrMapOvr>
</p:sld>
</file>

<file path=ppt/slides/slide25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3291840"/>
            <a:ext cx="12191695" cy="109728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2194560"/>
            <a:ext cx="11247120" cy="109728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>
              <a:defRPr sz="4000" b="1">
                <a:solidFill>
                  <a:srgbClr val="F8FAFC"/>
                </a:solidFill>
                <a:latin typeface="Segoe UI Semibold"/>
              </a:defRPr>
            </a:pPr>
            <a:r>
              <a:rPr sz="4000" b="1">
                <a:solidFill>
                  <a:srgbClr val="F8FAFC"/>
                </a:solidFill>
                <a:latin typeface="Segoe UI Semibold"/>
              </a:rPr>
              <a:t>Clase 099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3520440"/>
            <a:ext cx="1124712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800" b="0">
                <a:solidFill>
                  <a:srgbClr val="FFFFFF"/>
                </a:solidFill>
                <a:latin typeface="Segoe UI"/>
              </a:defRPr>
            </a:pPr>
            <a:r>
              <a:rPr sz="1800" b="0">
                <a:solidFill>
                  <a:srgbClr val="FFFFFF"/>
                </a:solidFill>
                <a:latin typeface="Segoe UI"/>
              </a:rPr>
              <a:t>Clase 099 — Detección de anomalías: Isolation Forest, LOF, One-Class SVM</a:t>
            </a:r>
          </a:p>
        </p:txBody>
      </p:sp>
    </p:spTree>
  </p:cSld>
  <p:clrMapOvr>
    <a:masterClrMapping/>
  </p:clrMapOvr>
</p:sld>
</file>

<file path=ppt/slides/slide25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099 — Detección de anomalías: Isolation Forest, LOF, One-Class SVM — Objetivo · Resultados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1 — Machine Learning Clásico · Fuente: Géron, cap. 9 + sklearn outlier detection.  Duración estimada: 70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Objetivo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Que el alumno detecte puntos anómalos (fraude, fallas, outliers) en datos sin etiquetas, eligiendo entre Isolation Forest, LOF, One-Class SVM y Elliptic Envelope según la geometría del problema, y entendiendo la diferencia entre outlier detection (entrenar con datos sucios) y novelty detection (entrenar limpio, predecir sobre nuevos).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Resultados de aprendizaje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Distinguir outlier detection vs novelty detection y elegir el algoritmo acorde.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Entrenar IsolationForest y ajustar el hiperparámetro contamination.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Usar LocalOutlierFactor en modo novelty=False (fit_predict) y novelty=True (predict).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Aplicar OneClassSVM y EllipticEnvelope, reconociendo sus supuestos (kernel, gaussianidad).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Evaluar detectores de anomalías con score_samples, ROC-AUC y reglas de negocio (top-k).</a:t>
            </a:r>
          </a:p>
        </p:txBody>
      </p:sp>
    </p:spTree>
  </p:cSld>
  <p:clrMapOvr>
    <a:masterClrMapping/>
  </p:clrMapOvr>
</p:sld>
</file>

<file path=ppt/slides/slide25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099 — Detección de anomalías: Isolation Forest, LOF, One-Class SVM — Temas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Recorrido de la sesión.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Outlier vs novelty detection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Isolation Forest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Local Outlier Factor (LOF)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One-Class SVM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Elliptic Envelope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score_samples y umbrales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Evaluación sin labels</a:t>
            </a:r>
          </a:p>
        </p:txBody>
      </p:sp>
    </p:spTree>
  </p:cSld>
  <p:clrMapOvr>
    <a:masterClrMapping/>
  </p:clrMapOvr>
</p:sld>
</file>

<file path=ppt/slides/slide25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099 — Detección de anomalías: Isolation Forest, LOF, One-Class SVM — Código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Primer bloque ejecutable del notebook.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828800"/>
            <a:ext cx="10698480" cy="4480560"/>
          </a:xfrm>
          <a:prstGeom prst="roundRect">
            <a:avLst/>
          </a:prstGeom>
          <a:solidFill>
            <a:srgbClr val="0F172A"/>
          </a:solidFill>
          <a:ln w="15240"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011680"/>
            <a:ext cx="10241280" cy="41148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# Imports y configuración inicial</a:t>
            </a:r>
          </a:p>
        </p:txBody>
      </p:sp>
    </p:spTree>
  </p:cSld>
  <p:clrMapOvr>
    <a:masterClrMapping/>
  </p:clrMapOvr>
</p:sld>
</file>

<file path=ppt/slides/slide25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099 — Detección de anomalías: Isolation Forest, LOF, One-Class SVM — Ejercicios · Homework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Práctica guiada + entrega.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Ejercicios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Isolation Forest baseline.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LOF local.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One-Class SVM con escalado.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Top-k con score_samples.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Evaluación con labels.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Homework verificable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Notebook con dataset de transacciones sintéticas (montos, hora, comercio): (a) inyectar 2% de transacciones anómalas (montos extremos, horarios raros); (b) entrenar Isolation Forest, LOF y One-Class SVM; (c) generar tabla comparativa con precision@k=20, recall y tiempo de entrenamiento; (d) elegir el ganador y justificar.</a:t>
            </a:r>
          </a:p>
        </p:txBody>
      </p:sp>
    </p:spTree>
  </p:cSld>
  <p:clrMapOvr>
    <a:masterClrMapping/>
  </p:clrMapOvr>
</p:sld>
</file>

<file path=ppt/slides/slide25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Fin de la Parte 1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 1 — Machine Learning Clásico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743200"/>
            <a:ext cx="1033272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600" b="1">
                <a:solidFill>
                  <a:srgbClr val="0F172A"/>
                </a:solidFill>
                <a:latin typeface="Segoe UI Semibold"/>
              </a:defRPr>
            </a:pPr>
            <a:r>
              <a:rPr sz="2600" b="1">
                <a:solidFill>
                  <a:srgbClr val="0F172A"/>
                </a:solidFill>
                <a:latin typeface="Segoe UI Semibold"/>
              </a:rPr>
              <a:t>Fin de la Parte 1 — siguiente: Parte 2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3291840"/>
            <a:ext cx="12191695" cy="109728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2194560"/>
            <a:ext cx="11247120" cy="109728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>
              <a:defRPr sz="4000" b="1">
                <a:solidFill>
                  <a:srgbClr val="F8FAFC"/>
                </a:solidFill>
                <a:latin typeface="Segoe UI Semibold"/>
              </a:defRPr>
            </a:pPr>
            <a:r>
              <a:rPr sz="4000" b="1">
                <a:solidFill>
                  <a:srgbClr val="F8FAFC"/>
                </a:solidFill>
                <a:latin typeface="Segoe UI Semibold"/>
              </a:rPr>
              <a:t>Clase 054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3520440"/>
            <a:ext cx="1124712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800" b="0">
                <a:solidFill>
                  <a:srgbClr val="FFFFFF"/>
                </a:solidFill>
                <a:latin typeface="Segoe UI"/>
              </a:defRPr>
            </a:pPr>
            <a:r>
              <a:rPr sz="1800" b="0">
                <a:solidFill>
                  <a:srgbClr val="FFFFFF"/>
                </a:solidFill>
                <a:latin typeface="Segoe UI"/>
              </a:rPr>
              <a:t>Clase 054 — Proyecto end-to-end: visión, datos, exploración, preparación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054 — Proyecto end-to-end: visión, datos, exploración, preparación — Objetivo · Resultados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1 — Machine Learning Clásico · Fuente: Géron, cap. 2 (California Housing).  Duración estimada: 90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Objetivo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Que el alumno recorra la primera mitad de un proyecto de ML real de punta a punta: framear el problema en términos de negocio, conseguir los datos, hacer un EDA honesto, separar train/test sin contaminarse, y dejar el pipeline de preparación (limpieza, encoding, scaling) listo para entrenar — todo sobre el dataset California Housing del capítulo 2 de Géron.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Resultados de aprendizaje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Framear el problema en términos de negocio: tipo de tarea (regresión/clasificación), métrica, baseline.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Hacer un EDA reproducible: describe, info, hist, corr, scatter matrix, mapas geográficos.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Separar train/test correctamente con train_test_split estratificado por una variable clave (income bucket).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Construir un pipeline con Pipeline + ColumnTransformer que limpie, encode (OneHotEncoder) y escale (StandardScaler) en un solo objeto.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Evitar data leakage: todo cálculo (medias, encodings, scalers) se ajusta solo en train y se aplica en test.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054 — Proyecto end-to-end: visión, datos, exploración, preparación — Temas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Recorrido de la sesión.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Framing del problema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EDA: describe, hist, corr, geo plot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Stratified split por income bucket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Limpieza: NaN, outliers, tipos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Encoding categórico (OneHotEncoder, OrdinalEncoder)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Scaling (StandardScaler, MinMaxScaler)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Pipelines + ColumnTransformer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054 — Proyecto end-to-end: visión, datos, exploración, preparación — Código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Primer bloque ejecutable del notebook.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828800"/>
            <a:ext cx="10698480" cy="4480560"/>
          </a:xfrm>
          <a:prstGeom prst="roundRect">
            <a:avLst/>
          </a:prstGeom>
          <a:solidFill>
            <a:srgbClr val="0F172A"/>
          </a:solidFill>
          <a:ln w="15240"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011680"/>
            <a:ext cx="10241280" cy="41148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# Imports y configuración inicial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Parte 1 — Índice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Página 2 de 4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Clase 064 — Clase 064 — Class imbalance: SMOTE, ADASYN, class_weight, threshold tuning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Clase 065 — Clase 065 — Precision/Recall tradeoff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Clase 066 — Clase 066 — Curva ROC y AUC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Clase 067 — Clase 067 — Clasificación multiclase, multilabel, multioutput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Clase 068 — Clase 068 — Análisis de errores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Clase 069 — Clase 069 — Regresión lineal: ecuación normal vs gradient descent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Clase 070 — Clase 070 — Gradient Descent: batch, stochastic, mini-batch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Clase 071 — Clase 071 — Regresión polinomial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Clase 072 — Clase 072 — Curvas de aprendizaje y bias-variance tradeoff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Clase 073 — Clase 073 — Regularización: Ridge, Lasso, Elastic Net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Clase 074 — Clase 074 — Early stopping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Clase 075 — Clase 075 — Regresión logística binaria y softmax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Clase 076 — Clase 076 — Calibración de probabilidades: Platt, isotonic, temperature scaling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Clase 077 — Clase 077 — SVM lineal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054 — Proyecto end-to-end: visión, datos, exploración, preparación — Ejercicios · Homework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Práctica guiada + entrega.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Ejercicios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EDA mínimo.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Stratified split por income bucket.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Target encoding sin leakage.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KNNImputer vs SimpleImputer.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Pipeline completo.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Homework verificable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Notebook con: (a) carga del dataset + EDA con al menos 4 gráficos; (b) stratified split por income bucket con verificación de proporciones; (c) pipeline ColumnTransformer (numéricas con KNNImputer+StandardScaler, categóricas con OneHotEncoder); (d) feature engineering manual con al menos 2 features derivadas (rooms_per_household, bedrooms_per_room); (e) baseline LinearRegression con RMSE reportado en train y test.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3291840"/>
            <a:ext cx="12191695" cy="109728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2194560"/>
            <a:ext cx="11247120" cy="109728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>
              <a:defRPr sz="4000" b="1">
                <a:solidFill>
                  <a:srgbClr val="F8FAFC"/>
                </a:solidFill>
                <a:latin typeface="Segoe UI Semibold"/>
              </a:defRPr>
            </a:pPr>
            <a:r>
              <a:rPr sz="4000" b="1">
                <a:solidFill>
                  <a:srgbClr val="F8FAFC"/>
                </a:solidFill>
                <a:latin typeface="Segoe UI Semibold"/>
              </a:rPr>
              <a:t>Clase 055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3520440"/>
            <a:ext cx="1124712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800" b="0">
                <a:solidFill>
                  <a:srgbClr val="FFFFFF"/>
                </a:solidFill>
                <a:latin typeface="Segoe UI"/>
              </a:defRPr>
            </a:pPr>
            <a:r>
              <a:rPr sz="1800" b="0">
                <a:solidFill>
                  <a:srgbClr val="FFFFFF"/>
                </a:solidFill>
                <a:latin typeface="Segoe UI"/>
              </a:rPr>
              <a:t>Clase 055 — Feature Engineering avanzado: target encoding + MICE imputation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055 — Feature Engineering avanzado: target encoding + MICE imputation — Objetivo · Resultados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1 — Machine Learning Clásico · Fuente: Micci-Barreca (2001) target encoding + Van Buuren (2018) Flexible Imputation of Missing Data.  Duración estimada: 85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Objetivo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Dominar feature engineering moderno más allá de one-hot y SimpleImputer: target encoding con regularización + cross-validation (evita leakage), KNNImputer y IterativeImputer (MICE) para imputación multivariada inteligente, y category_encoders library para codificaciones modernas (CatBoost, James-Stein, hashing).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Resultados de aprendizaje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Aplicar target encoding con CV (no leak): category_encoders.TargetEncoder(cv=5, smoothing=10.0).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Aplicar KNNImputer: imputa basado en vecinos.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Aplicar IterativeImputer (MICE) de sklearn — predice cada feature con modelo de las demás.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Decidir entre métodos: SimpleImputer (baseline), KNN (correlaciones locales), MICE (multivariada).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Reconocer leakage en target encoding y evitarlo con CV interno.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055 — Feature Engineering avanzado: target encoding + MICE imputation — Temas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Recorrido de la sesión.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Target encoding clásico + smoothing bayesiano.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Leak en target encoding sin CV: features ven sus propios targets.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KNNImputer (sklearn): nearest neighbors por filas.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IterativeImputer / MICE: estima cada feature con regresión.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category_encoders: CatBoost, James-Stein, target, hashing.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Pipeline-safe imputation.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055 — Feature Engineering avanzado: target encoding + MICE imputation — Código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Dataset sintético de clasificación con 3 categóricas de alta cardinalidad (1000 niveles) + missing values. Comparamos one-hot vs target encoding, y SimpleImputer vs MICE.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828800"/>
            <a:ext cx="10698480" cy="4480560"/>
          </a:xfrm>
          <a:prstGeom prst="roundRect">
            <a:avLst/>
          </a:prstGeom>
          <a:solidFill>
            <a:srgbClr val="0F172A"/>
          </a:solidFill>
          <a:ln w="15240"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011680"/>
            <a:ext cx="10241280" cy="41148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import numpy as np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import pandas as pd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from sklearn.linear_model import LogisticRegression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from sklearn.ensemble import GradientBoostingClassifier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from sklearn.model_selection import train_test_split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from sklearn.metrics import roc_auc_score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from sklearn.preprocessing import OneHotEncoder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from sklearn.experimental import enable_iterative_imputer  # noqa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from sklearn.impute import IterativeImputer, SimpleImputer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from sklearn.linear_model import BayesianRidge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rng = np.random.default_rng(42)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np.random.seed(42)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055 — Feature Engineering avanzado: target encoding + MICE imputation — Ejercicios · Homework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Práctica guiada + entrega.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Ejercicios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Target encoding leak: encoding sobre train+test → métrica inflada.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Target encoding con CV: TargetEncoder(cv=5, smoothing=10) dentro de pipeline.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CatBoost encoder: alternativa sin CV.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KNNImputer: con dataset con NaN, imputar con k=5; comparar contra SimpleImputer (mean).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MICE: IterativeImputer(estimator=BayesianRidge(), max_iter=10).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Homework verificable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Pipeline 1: SimpleImputer + OneHot + LogReg.</a:t>
            </a:r>
          </a:p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Pipeline 2: KNNImputer + TargetEncoder(CV) + LogReg.</a:t>
            </a:r>
          </a:p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Pipeline 3: MICE + CatBoostEncoder + LogReg.</a:t>
            </a:r>
          </a:p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Comparar accuracy + tiempo.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3291840"/>
            <a:ext cx="12191695" cy="109728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2194560"/>
            <a:ext cx="11247120" cy="109728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>
              <a:defRPr sz="4000" b="1">
                <a:solidFill>
                  <a:srgbClr val="F8FAFC"/>
                </a:solidFill>
                <a:latin typeface="Segoe UI Semibold"/>
              </a:defRPr>
            </a:pPr>
            <a:r>
              <a:rPr sz="4000" b="1">
                <a:solidFill>
                  <a:srgbClr val="F8FAFC"/>
                </a:solidFill>
                <a:latin typeface="Segoe UI Semibold"/>
              </a:rPr>
              <a:t>Clase 056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3520440"/>
            <a:ext cx="1124712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800" b="0">
                <a:solidFill>
                  <a:srgbClr val="FFFFFF"/>
                </a:solidFill>
                <a:latin typeface="Segoe UI"/>
              </a:defRPr>
            </a:pPr>
            <a:r>
              <a:rPr sz="1800" b="0">
                <a:solidFill>
                  <a:srgbClr val="FFFFFF"/>
                </a:solidFill>
                <a:latin typeface="Segoe UI"/>
              </a:rPr>
              <a:t>Clase 056 — Selección y entrenamiento de modelo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056 — Selección y entrenamiento de modelo — Objetivo · Resultados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1 — Machine Learning Clásico · Fuente: Géron, cap. 2 § Select and Train a Model. · Duración estimada: 60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Objetivo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Que el alumno entrene varios modelos baseline sobre el pipeline ya preparado (California Housing), los compare con cross-validation en vez de un único split, identifique sub/overfitting con learning curves, y elija el candidato más prometedor para pasar a fine-tuning — sin malgastar tiempo afinando un modelo que no tiene techo.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Resultados de aprendizaje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Entrenar baselines (LinearRegression, DecisionTreeRegressor, RandomForestRegressor) sobre el X_prepared del pipeline de la clase anterior.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Evaluar con cross_val_score usando K-Fold y scoring='neg_root_mean_squared_error' en vez de un solo train/test.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Leer learning curves para diagnosticar bias vs varianza (underfitting vs overfitting).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Comparar modelos con media ± desvío de los folds y decidir cuál merece HPO.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Persistir el modelo elegido con joblib.dump(...) para retomarlo en la próxima clase.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056 — Selección y entrenamiento de modelo — Temas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Recorrido de la sesión.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Entrenar baseline LinearRegression y medir RMSE en train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DecisionTreeRegressor con RMSE = 0 en train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cross_val_score(..., cv=10, scoring='neg_root_mean_squared_error')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RandomForestRegressor y comparación con los anteriores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learning_curve — train vs validation score vs tamaño de muestra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validation_curve — score vs un hiperparámetro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Decidir cuándo pasar a HPO vs cuándo seguir feature-engineering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056 — Selección y entrenamiento de modelo — Código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Primer bloque ejecutable del notebook.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828800"/>
            <a:ext cx="10698480" cy="4480560"/>
          </a:xfrm>
          <a:prstGeom prst="roundRect">
            <a:avLst/>
          </a:prstGeom>
          <a:solidFill>
            <a:srgbClr val="0F172A"/>
          </a:solidFill>
          <a:ln w="15240"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011680"/>
            <a:ext cx="10241280" cy="41148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# Imports y configuración inicial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Parte 1 — Índice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Página 3 de 4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Clase 078 — Clase 078 — SVM no lineal: kernel polinomial y RBF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Clase 079 — Clase 079 — SVM para regresión (SVR)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Clase 080 — Clase 080 — Árboles de decisión: entrenamiento, visualización, CART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Clase 081 — Clase 081 — Regularización de árboles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Clase 082 — Clase 082 — Regresión con árboles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Clase 083 — Clase 083 — Voting classifiers: hard y soft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Clase 084 — Clase 084 — Bagging y pasting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Clase 085 — Clase 085 — Random Forests y Extra Trees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Clase 086 — Clase 086 — Feature importance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Clase 087 — Clase 087 — SHAP en profundidad: TreeExplainer, KernelExplainer, DeepExplainer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Clase 088 — Clase 088 — Boosting: AdaBoost y Gradient Boosting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Clase 089 — Clase 089 — XGBoost, LightGBM y CatBoost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Clase 090 — Clase 090 — Stacking (stacked generalization)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Clase 091 — Clase 091 — La maldición de la dimensionalidad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056 — Selección y entrenamiento de modelo — Ejercicios · Homework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Práctica guiada + entrega.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Ejercicios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Baseline lineal.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Árbol que memoriza.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Cross-validation honesto.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Random Forest.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Learning curve.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Homework verificable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Notebook que: (a) entrene los 3 baselines sobre X_prepared; (b) corra CV de 10 folds para cada uno y guarde los arrays de scores; (c) genere una tabla comparativa con RMSE media, RMSE desvío, tiempo de fit; (d) elija el modelo más prometedor con justificación de 3 líneas en markdown; (e) plottee la learning curve del elegido; (f) serialice el modelo entrenado en models/modelo_baseline.pkl con joblib.dump.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3291840"/>
            <a:ext cx="12191695" cy="109728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2194560"/>
            <a:ext cx="11247120" cy="109728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>
              <a:defRPr sz="4000" b="1">
                <a:solidFill>
                  <a:srgbClr val="F8FAFC"/>
                </a:solidFill>
                <a:latin typeface="Segoe UI Semibold"/>
              </a:defRPr>
            </a:pPr>
            <a:r>
              <a:rPr sz="4000" b="1">
                <a:solidFill>
                  <a:srgbClr val="F8FAFC"/>
                </a:solidFill>
                <a:latin typeface="Segoe UI Semibold"/>
              </a:rPr>
              <a:t>Clase 057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3520440"/>
            <a:ext cx="1124712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800" b="0">
                <a:solidFill>
                  <a:srgbClr val="FFFFFF"/>
                </a:solidFill>
                <a:latin typeface="Segoe UI"/>
              </a:defRPr>
            </a:pPr>
            <a:r>
              <a:rPr sz="1800" b="0">
                <a:solidFill>
                  <a:srgbClr val="FFFFFF"/>
                </a:solidFill>
                <a:latin typeface="Segoe UI"/>
              </a:rPr>
              <a:t>Clase 057 — Fine-tuning: grid search y randomized search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057 — Fine-tuning: grid search y randomized search — Objetivo · Resultados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1 — Machine Learning Clásico · Fuente: Géron, cap. 2.  Duración estimada: 70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Objetivo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Que el alumno deje de tunear hiperparámetros "a ojo" y use búsquedas sistemáticas con validación cruzada — GridSearchCV cuando el espacio es chico y discreto, RandomizedSearchCV cuando es grande o continuo — integradas dentro de un Pipeline para evitar data leakage del preprocesamiento.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Resultados de aprendizaje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Distinguir parámetros entrenados (pesos del modelo) de hiperparámetros (los que vos fijás antes del fit).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Configurar GridSearchCV con param_grid, cv, scoring, n_jobs=-1 y leer best_params_ / best_estimator_ / cv_results_.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Usar RandomizedSearchCV con param_distributions (scipy.stats: randint, uniform, loguniform) y n_iter para presupuestar trials.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Integrar HPO dentro de un Pipeline usando claves del tipo 'step__hparam' para tunear preprocesamiento + modelo juntos.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Decidir grid vs random vs bayesiano según tamaño del espacio, costo por fit y continuidad de los hiperparámetros.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057 — Fine-tuning: grid search y randomized search — Temas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Recorrido de la sesión.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Hiperparámetros vs parámetros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param_grid y scoring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cv y n_jobs=-1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GridSearchCV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RandomizedSearchCV con distribuciones (randint, loguniform)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Pipelines + HPO con sintaxis step__hparam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Inspeccionar cv_results_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057 — Fine-tuning: grid search y randomized search — Código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Primer bloque ejecutable del notebook.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828800"/>
            <a:ext cx="10698480" cy="4480560"/>
          </a:xfrm>
          <a:prstGeom prst="roundRect">
            <a:avLst/>
          </a:prstGeom>
          <a:solidFill>
            <a:srgbClr val="0F172A"/>
          </a:solidFill>
          <a:ln w="15240"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011680"/>
            <a:ext cx="10241280" cy="41148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# Imports y configuración inicial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057 — Fine-tuning: grid search y randomized search — Ejercicios · Homework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Práctica guiada + entrega.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Ejercicios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GridSearchCV sobre RandomForestRegressor.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RandomizedSearchCV con distribuciones.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Pipeline + HPO.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Inspección de cv_results_.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Optuna sobre el mismo problema.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Homework verificable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Notebook que: (a) baseline con RandomForestRegressor sin tunear; (b) GridSearchCV con grid chico (≤27 combos); (c) RandomizedSearchCV con n_iter=30 y distribuciones log; (d) Optuna con n_trials=30 y MedianPruner; (e) tabla comparativa con RMSE en test, tiempo de búsqueda y mejor combinación de cada método.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3291840"/>
            <a:ext cx="12191695" cy="109728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2194560"/>
            <a:ext cx="11247120" cy="109728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>
              <a:defRPr sz="4000" b="1">
                <a:solidFill>
                  <a:srgbClr val="F8FAFC"/>
                </a:solidFill>
                <a:latin typeface="Segoe UI Semibold"/>
              </a:defRPr>
            </a:pPr>
            <a:r>
              <a:rPr sz="4000" b="1">
                <a:solidFill>
                  <a:srgbClr val="F8FAFC"/>
                </a:solidFill>
                <a:latin typeface="Segoe UI Semibold"/>
              </a:rPr>
              <a:t>Clase 058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3520440"/>
            <a:ext cx="1124712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800" b="0">
                <a:solidFill>
                  <a:srgbClr val="FFFFFF"/>
                </a:solidFill>
                <a:latin typeface="Segoe UI"/>
              </a:defRPr>
            </a:pPr>
            <a:r>
              <a:rPr sz="1800" b="0">
                <a:solidFill>
                  <a:srgbClr val="FFFFFF"/>
                </a:solidFill>
                <a:latin typeface="Segoe UI"/>
              </a:rPr>
              <a:t>Clase 058 — Optuna y HPO bayesiano dedicado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058 — Optuna y HPO bayesiano dedicado — Objetivo · Resultados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1 — Machine Learning Clásico · Fuente: Akiba et al. (2019) + Optuna docs.  Duración estimada: 80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Objetivo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Profundizar en Optuna —el framework de hyperparameter optimization estándar industrial 2026— aplicado a ML clásico (sklearn, XGBoost, LightGBM, CatBoost). Pasar de Grid/Random Search (clase 052) a TPE (Tree-structured Parzen Estimator) + Hyperband Pruner + persistencia con SQLite. Aprender a interpretar plot_optimization_history, plot_param_importances y plot_slice para entender qué hiperparámetros mueven la aguja.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Resultados de aprendizaje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Definir un objective(trial) con suggest_int, suggest_float, suggest_categorical, suggest_float('lr', 1e-5, 1e-1, log=True).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Aplicar TPE (default) vs CmaEs vs NSGAIISampler (multi-objective).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Aplicar pruners (MedianPruner, HyperbandPruner) para cortar trials malos temprano.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Persistir el study con storage='sqlite:///study.db' y resumir trials.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Visualizar e interpretar los 5 plots de Optuna.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058 — Optuna y HPO bayesiano dedicado — Temas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Recorrido de la sesión.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TPE: modela P(x | y &lt; γ) y P(x | y ≥ γ) con KDE; samplea de la primera.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Pruning: callback que reporta progreso intermedio; si va mal vs históricos, kill.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Multi-objective: optimizar accuracy AND latencia.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Distributed: varios workers contra el mismo SQLite/PostgreSQL.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Integration con sklearn, XGBoost, LightGBM, CatBoost.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058 — Optuna y HPO bayesiano dedicado — Código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TPE sampler + MedianPruner sobre GradientBoostingClassifier. Comparamos vs GridSearchCV con presupuesto similar. Instalar: pip install optuna.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828800"/>
            <a:ext cx="10698480" cy="4480560"/>
          </a:xfrm>
          <a:prstGeom prst="roundRect">
            <a:avLst/>
          </a:prstGeom>
          <a:solidFill>
            <a:srgbClr val="0F172A"/>
          </a:solidFill>
          <a:ln w="15240"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011680"/>
            <a:ext cx="10241280" cy="41148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import numpy as np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import pandas as pd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import matplotlib.pyplot as plt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from sklearn.datasets import make_classification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from sklearn.ensemble import GradientBoostingClassifier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from sklearn.model_selection import StratifiedKFold, GridSearchCV, cross_val_score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from sklearn.metrics import roc_auc_score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import time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try: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   import optuna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   optuna.logging.set_verbosity(optuna.logging.WARNING)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   OPTUNA_OK = True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except ImportError: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   print('optuna no instalado: `pip install optuna`')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   OPTUNA_OK = False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np.random.seed(42)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Parte 1 — Índice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Página 4 de 4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Clase 092 — Clase 092 — PCA: proyección, varianza explicada, incremental, randomized, kernel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Clase 093 — Clase 093 — LLE (Locally Linear Embedding)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Clase 094 — Clase 094 — MDS, Isomap, t-SNE, UMAP, LDA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Clase 095 — Clase 095 — Clustering K-Means: selección de K, MiniBatch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Clase 096 — Clase 096 — DBSCAN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Clase 097 — Clase 097 — Agglomerative, BIRCH, Mean Shift, Affinity Propagation, Spectral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Clase 098 — Clase 098 — Gaussian Mixture Models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Clase 099 — Clase 099 — Detección de anomalías: Isolation Forest, LOF, One-Class SVM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058 — Optuna y HPO bayesiano dedicado — Ejercicios · Homework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Práctica guiada + entrega.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Ejercicios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Objective básico: tunear LogisticRegression(C, penalty) y RandomForest(n_estimators, max_depth) con TPE.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Search space compuesto: hiperparámetros condicionales (e.g., solver=liblinear solo permite ciertos penalty).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Pruning en XGBoost: usar XGBoostPruningCallback que reporta validación por boosting round → mata trials malos.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Persistencia: optuna.create_study(study_name='exp1', storage='sqlite:///opt.db', load_if_exists=True).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Multi-objective: maximizar accuracy AND minimizar inference time; obtener Pareto front con optuna.create_study(directions=['maximize', 'minimize']).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Homework verificable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Espacio: n_estimators, max_depth, lr, subsample, colsample_bytree, reg_alpha, reg_lambda.</a:t>
            </a:r>
          </a:p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100 trials con TPE + Hyperband pruning.</a:t>
            </a:r>
          </a:p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Reportar best_params, best_value, plot history + importances.</a:t>
            </a:r>
          </a:p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Comparar contra RandomizedSearchCV(50 trials).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3291840"/>
            <a:ext cx="12191695" cy="109728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2194560"/>
            <a:ext cx="11247120" cy="109728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>
              <a:defRPr sz="4000" b="1">
                <a:solidFill>
                  <a:srgbClr val="F8FAFC"/>
                </a:solidFill>
                <a:latin typeface="Segoe UI Semibold"/>
              </a:defRPr>
            </a:pPr>
            <a:r>
              <a:rPr sz="4000" b="1">
                <a:solidFill>
                  <a:srgbClr val="F8FAFC"/>
                </a:solidFill>
                <a:latin typeface="Segoe UI Semibold"/>
              </a:rPr>
              <a:t>Clase 059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3520440"/>
            <a:ext cx="1124712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800" b="0">
                <a:solidFill>
                  <a:srgbClr val="FFFFFF"/>
                </a:solidFill>
                <a:latin typeface="Segoe UI"/>
              </a:defRPr>
            </a:pPr>
            <a:r>
              <a:rPr sz="1800" b="0">
                <a:solidFill>
                  <a:srgbClr val="FFFFFF"/>
                </a:solidFill>
                <a:latin typeface="Segoe UI"/>
              </a:rPr>
              <a:t>Clase 059 — Launch, monitoreo y mantenimiento de modelos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059 — Launch, monitoreo y mantenimiento de modelos — Objetivo · Resultados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1 — Machine Learning Clásico · Fuente: Géron, cap. 2 § Launch, Monitor, and Maintain Your System. · Duración estimada: 60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Objetivo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Que el alumno entienda que entrenar el modelo es la mitad del trabajo: el resto es ponerlo en producción de forma segura, monitorearlo para detectar degradación (data drift, model drift) y mantenerlo vivo con un ciclo de retraining. Además, documentar el modelo con una Model Card para que terceros (compliance, negocio, usuarios) sepan qué hace, dónde falla y qué no hay que hacerle.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Resultados de aprendizaje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Diseñar un pipeline de deploy mínimo (serialización con joblib, servicio detrás de una API, versionado del artefacto).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Distinguir data drift de model drift y elegir métricas para cada uno (PSI, KS, accuracy en holdout móvil).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Definir un retraining trigger (calendario fijo vs. trigger por drift vs. trigger por caída de KPI de negocio).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Comparar estrategias de release (canary, shadow deploy, A/B test) y elegir según riesgo.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Redactar una Model Card con secciones mínimas (uso previsto, métricas por subgrupo, limitaciones).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059 — Launch, monitoreo y mantenimiento de modelos — Temas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Recorrido de la sesión.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Pipeline de deploy: joblib.dump, contenedor, endpoint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Data drift (inputs cambian) vs. model drift (performance baja)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Métricas de drift: PSI, KS-test, distancia de Wasserstein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Retraining: calendario, trigger por drift, trigger por KPI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Estrategias de release: shadow, canary, A/B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Alertas y observabilidad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Model Cards y Datasheets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059 — Launch, monitoreo y mantenimiento de modelos — Código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Primer bloque ejecutable del notebook.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828800"/>
            <a:ext cx="10698480" cy="4480560"/>
          </a:xfrm>
          <a:prstGeom prst="roundRect">
            <a:avLst/>
          </a:prstGeom>
          <a:solidFill>
            <a:srgbClr val="0F172A"/>
          </a:solidFill>
          <a:ln w="15240"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011680"/>
            <a:ext cx="10241280" cy="41148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# Imports y configuración inicial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059 — Launch, monitoreo y mantenimiento de modelos — Ejercicios · Homework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Práctica guiada + entrega.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Ejercicios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Serializar y cargar.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Detectar data drift con PSI.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KS-test para drift.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Simular shadow deploy.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Redactar una Model Card.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Homework verificable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Notebook que: (a) entrene un clasificador, (b) lo serialice con joblib, (c) simule un mes de tráfico productivo con una feature drifteada, (d) calcule PSI por feature, (e) dispare una alerta si PSI &gt; 0.25, (f) entregue un archivo MODEL_CARD.md completo en la carpeta del homework.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3291840"/>
            <a:ext cx="12191695" cy="109728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2194560"/>
            <a:ext cx="11247120" cy="109728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>
              <a:defRPr sz="4000" b="1">
                <a:solidFill>
                  <a:srgbClr val="F8FAFC"/>
                </a:solidFill>
                <a:latin typeface="Segoe UI Semibold"/>
              </a:defRPr>
            </a:pPr>
            <a:r>
              <a:rPr sz="4000" b="1">
                <a:solidFill>
                  <a:srgbClr val="F8FAFC"/>
                </a:solidFill>
                <a:latin typeface="Segoe UI Semibold"/>
              </a:rPr>
              <a:t>Clase 060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3520440"/>
            <a:ext cx="1124712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800" b="0">
                <a:solidFill>
                  <a:srgbClr val="FFFFFF"/>
                </a:solidFill>
                <a:latin typeface="Segoe UI"/>
              </a:defRPr>
            </a:pPr>
            <a:r>
              <a:rPr sz="1800" b="0">
                <a:solidFill>
                  <a:srgbClr val="FFFFFF"/>
                </a:solidFill>
                <a:latin typeface="Segoe UI"/>
              </a:rPr>
              <a:t>Clase 060 — Model Cards y Responsible ML</a:t>
            </a: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060 — Model Cards y Responsible ML — Objetivo · Resultados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1 — Machine Learning Clásico · Fuente: Mitchell et al. (2018) Model Cards for Model Reporting + EU AI Act + NIST AI RMF.  Duración estimada: 70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Objetivo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Aprender a documentar modelos para producción y auditoría: el Model Card (Mitchell et al. 2018, adoptado por Google y luego por la industria) — ficha estandarizada con: propósito, métricas, limitaciones, distribución de datos, riesgos. Conocer el EU AI Act (en vigor 2025-2026), NIST AI RMF, y las plantillas modernas (HuggingFace model cards, Datasheets for Datasets).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Resultados de aprendizaje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Escribir un Model Card completo con las 9 secciones de Mitchell et al.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Distinguir un Model Card (sobre el modelo) de un Datasheet (sobre el dataset, Gebru et al. 2018).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Reportar métricas por subgrupo (no solo global) — clave en fairness.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Reconocer los 4 tiers de riesgo del EU AI Act (prohibido, alto, transparencia, mínimo).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Aplicar el NIST AI RMF (Map, Measure, Manage, Govern) en un proyecto real.</a:t>
            </a: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060 — Model Cards y Responsible ML — Temas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Recorrido de la sesión.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Secciones de un Model Card: Model Details, Intended Use, Factors, Metrics, Evaluation Data, Training Data, Quant Analyses, Ethical Considerations, Caveats.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Métricas por subgrupo (sexo, edad, raza, geografía).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HuggingFace Model Card auto-generation.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EU AI Act: clasificación de riesgo, obligaciones por tier.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NIST AI RMF: framework de gestión.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ISO/IEC 42001 — sistema de gestión de IA.</a:t>
            </a: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060 — Model Cards y Responsible ML — Código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Implementamos un ModelCard dataclass al estilo Mitchell et al. (2019) y lo rellenamos automáticamente para un LogReg entrenado sobre datos sintéticos con un atributo protegido binario.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828800"/>
            <a:ext cx="10698480" cy="4480560"/>
          </a:xfrm>
          <a:prstGeom prst="roundRect">
            <a:avLst/>
          </a:prstGeom>
          <a:solidFill>
            <a:srgbClr val="0F172A"/>
          </a:solidFill>
          <a:ln w="15240"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011680"/>
            <a:ext cx="10241280" cy="41148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import json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import numpy as np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import pandas as pd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from dataclasses import dataclass, field, asdict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from typing import Any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from sklearn.linear_model import LogisticRegression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from sklearn.model_selection import train_test_split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from sklearn.metrics import accuracy_score, confusion_matrix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rng = np.random.default_rng(42)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np.random.seed(42)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3291840"/>
            <a:ext cx="12191695" cy="109728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2194560"/>
            <a:ext cx="11247120" cy="109728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>
              <a:defRPr sz="4000" b="1">
                <a:solidFill>
                  <a:srgbClr val="F8FAFC"/>
                </a:solidFill>
                <a:latin typeface="Segoe UI Semibold"/>
              </a:defRPr>
            </a:pPr>
            <a:r>
              <a:rPr sz="4000" b="1">
                <a:solidFill>
                  <a:srgbClr val="F8FAFC"/>
                </a:solidFill>
                <a:latin typeface="Segoe UI Semibold"/>
              </a:rPr>
              <a:t>Clase 050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3520440"/>
            <a:ext cx="1124712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800" b="0">
                <a:solidFill>
                  <a:srgbClr val="FFFFFF"/>
                </a:solidFill>
                <a:latin typeface="Segoe UI"/>
              </a:defRPr>
            </a:pPr>
            <a:r>
              <a:rPr sz="1800" b="0">
                <a:solidFill>
                  <a:srgbClr val="FFFFFF"/>
                </a:solidFill>
                <a:latin typeface="Segoe UI"/>
              </a:rPr>
              <a:t>Clase 050 — Panorama del ML: tipos, batch vs online, instance vs model-based</a:t>
            </a: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060 — Model Cards y Responsible ML — Ejercicios · Homework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Práctica guiada + entrega.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Ejercicios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Model Card básico: para un Random Forest entrenado en California Housing, llenar las 9 secciones.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Subgroup metrics: para un clasificador de credit-g, reportar accuracy y FPR por sex y age_group.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Risk classification (EU AI Act): para 5 use cases (recomendación de películas, score crediticio, recurso humano selection, marketing email, detector de spam), clasificar el tier.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HuggingFace Card: usar el template de HF; subirla a un repo público si tenés modelo en Hub.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NIST RMF: para un proyecto propio, llenar las 4 categorías (Map: contexto, Measure: métricas, Manage: mitigaciones, Govern: ownership).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Homework verificable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Las 9 secciones de Mitchell et al. llenadas con datos reales.</a:t>
            </a:r>
          </a:p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Métricas por al menos 2 subgrupos demográficos.</a:t>
            </a:r>
          </a:p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Sección "Ethical Considerations" con ≥ 3 riesgos identificados y mitigaciones.</a:t>
            </a:r>
          </a:p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Sección "Caveats and Recommendations" con limitaciones de validez.</a:t>
            </a: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3291840"/>
            <a:ext cx="12191695" cy="109728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2194560"/>
            <a:ext cx="11247120" cy="109728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>
              <a:defRPr sz="4000" b="1">
                <a:solidFill>
                  <a:srgbClr val="F8FAFC"/>
                </a:solidFill>
                <a:latin typeface="Segoe UI Semibold"/>
              </a:defRPr>
            </a:pPr>
            <a:r>
              <a:rPr sz="4000" b="1">
                <a:solidFill>
                  <a:srgbClr val="F8FAFC"/>
                </a:solidFill>
                <a:latin typeface="Segoe UI Semibold"/>
              </a:rPr>
              <a:t>Clase 061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3520440"/>
            <a:ext cx="1124712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800" b="0">
                <a:solidFill>
                  <a:srgbClr val="FFFFFF"/>
                </a:solidFill>
                <a:latin typeface="Segoe UI"/>
              </a:defRPr>
            </a:pPr>
            <a:r>
              <a:rPr sz="1800" b="0">
                <a:solidFill>
                  <a:srgbClr val="FFFFFF"/>
                </a:solidFill>
                <a:latin typeface="Segoe UI"/>
              </a:rPr>
              <a:t>Clase 061 — CRISP-DM como framework metodológico</a:t>
            </a: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061 — CRISP-DM como framework metodológico — Objetivo · Resultados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1 — Machine Learning Clásico · Fuente: CRISP-DM 1.0 spec + Géron cap. 2.  Duración estimada: 50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Objetivo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Que el alumno entienda CRISP-DM (Cross-Industry Standard Process for Data Mining) como esqueleto metodológico para todo proyecto de ML/DS — sus 6 fases, su naturaleza iterativa (no en cascada), y cuándo conviene complementarlo o reemplazarlo por TDSP de Microsoft o por el "ML lifecycle moderno" con MLOps. La idea es dejar de improvisar el orden del trabajo y tener un mapa al que volver cuando un proyecto se trabe.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Resultados de aprendizaje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Enumerar y explicar las 6 fases de CRISP-DM y los entregables típicos de cada una.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Identificar la fase actual de un proyecto real y la próxima transición esperada.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Definir business success criteria antes de tocar datos, distinguiéndolos de métricas técnicas (accuracy, RMSE).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Reconocer iteraciones legítimas (volver de Evaluation a Business Understanding) vs. retrabajo por mala planificación.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Comparar CRISP-DM con TDSP y el ML lifecycle moderno y elegir según contexto (PoC, equipo chico, producción seria, MLOps).</a:t>
            </a:r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061 — CRISP-DM como framework metodológico — Temas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Recorrido de la sesión.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Business Understanding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Data Understanding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Data Preparation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Modeling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Evaluation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Deployment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Iteración + comparación TDSP / ML lifecycle</a:t>
            </a:r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061 — CRISP-DM como framework metodológico — Código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Primer bloque ejecutable del notebook.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828800"/>
            <a:ext cx="10698480" cy="4480560"/>
          </a:xfrm>
          <a:prstGeom prst="roundRect">
            <a:avLst/>
          </a:prstGeom>
          <a:solidFill>
            <a:srgbClr val="0F172A"/>
          </a:solidFill>
          <a:ln w="15240"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011680"/>
            <a:ext cx="10241280" cy="41148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# Imports y configuración inicial</a:t>
            </a:r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061 — CRISP-DM como framework metodológico — Ejercicios · Homework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Práctica guiada + entrega.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Ejercicios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Identificar la fase.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Business success criteria.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Aplicar las 6 fases a un caso real.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Comparar frameworks.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Detectar iteración legítima vs retrabajo.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Homework verificable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Documento Markdown (1–2 páginas) tomando un proyecto propio (real o sintético) y desarrollando las 6 fases de CRISP-DM con: (a) objetivo de negocio en una frase; (b) 2 business success criteria cuantificables; (c) descripción mínima de datos disponibles; (d) plan de data prep en bullets; (e) 2 algoritmos candidatos justificados; (f) cómo se evaluará contra los criterios de (b); (g) cómo se desplegaría y monitorearía.</a:t>
            </a:r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3291840"/>
            <a:ext cx="12191695" cy="109728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2194560"/>
            <a:ext cx="11247120" cy="109728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>
              <a:defRPr sz="4000" b="1">
                <a:solidFill>
                  <a:srgbClr val="F8FAFC"/>
                </a:solidFill>
                <a:latin typeface="Segoe UI Semibold"/>
              </a:defRPr>
            </a:pPr>
            <a:r>
              <a:rPr sz="4000" b="1">
                <a:solidFill>
                  <a:srgbClr val="F8FAFC"/>
                </a:solidFill>
                <a:latin typeface="Segoe UI Semibold"/>
              </a:rPr>
              <a:t>Clase 062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3520440"/>
            <a:ext cx="1124712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800" b="0">
                <a:solidFill>
                  <a:srgbClr val="FFFFFF"/>
                </a:solidFill>
                <a:latin typeface="Segoe UI"/>
              </a:defRPr>
            </a:pPr>
            <a:r>
              <a:rPr sz="1800" b="0">
                <a:solidFill>
                  <a:srgbClr val="FFFFFF"/>
                </a:solidFill>
                <a:latin typeface="Segoe UI"/>
              </a:rPr>
              <a:t>Clase 062 — Clasificación binaria con MNIST</a:t>
            </a:r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062 — Clasificación binaria con MNIST — Objetivo · Resultados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1 — Machine Learning Clásico · Fuente: Géron, cap. 3.  Duración estimada: 60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Objetivo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Que el alumno arme su primer clasificador binario "de verdad" sobre MNIST (¿este dígito es un 5 o no?), entrenando un SGDClassifier, evaluándolo con cross_val_score sobre StratifiedKFold, y entendiendo por qué la accuracy sola miente cuando las clases están desbalanceadas.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Resultados de aprendizaje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Cargar MNIST con fetch_openml('mnist_784', as_frame=False) y separar train/test respetando el split original (60k/10k).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Construir un target binario y_train_5 = (y_train == 5) y entrenar un SGDClassifier sobre él.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Predecir y obtener scores con predict() y decision_function(), entendiendo la diferencia entre clase y score continuo.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Validar con cross_val_score sobre StratifiedKFold y leer los 3 valores que devuelve.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Detectar el accuracy paradox: comparar contra un clasificador trivial "nunca-5" y ver que también saca ~90%.</a:t>
            </a:r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062 — Clasificación binaria con MNIST — Temas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Recorrido de la sesión.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fetch_openml('mnist_784')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Target binario 5 vs no-5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SGDClassifier(random_state=42)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cross_val_score + StratifiedKFold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Accuracy paradox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predict vs decision_function vs predict_proba</a:t>
            </a:r>
          </a:p>
        </p:txBody>
      </p:sp>
    </p:spTree>
  </p:cSld>
  <p:clrMapOvr>
    <a:masterClrMapping/>
  </p:clrMapOvr>
</p:sld>
</file>

<file path=ppt/slides/slide6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062 — Clasificación binaria con MNIST — Código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Primer bloque ejecutable del notebook.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828800"/>
            <a:ext cx="10698480" cy="4480560"/>
          </a:xfrm>
          <a:prstGeom prst="roundRect">
            <a:avLst/>
          </a:prstGeom>
          <a:solidFill>
            <a:srgbClr val="0F172A"/>
          </a:solidFill>
          <a:ln w="15240"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011680"/>
            <a:ext cx="10241280" cy="41148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# Imports y configuración inicial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050 — Panorama del ML: tipos, batch vs online, instance vs model-based — Objetivo · Resultados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1 — Machine Learning Clásico · Fuente: Géron, cap. 1.  Duración estimada: 60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Objetivo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Que el alumno arme un mapa mental claro del campo de ML antes de entrar en algoritmos concretos: qué tipos de aprendizaje existen, en qué se diferencia entrenar de una sola vez (batch) vs en streaming (online), y por qué algunos modelos "memorizan ejemplos" (instance-based) y otros "abstraen una regla" (model-based). Sirve de andamio para ubicar cada algoritmo de las próximas clases dentro de esta taxonomía.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Resultados de aprendizaje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Clasificar un problema dado como supervisado, no supervisado, semi-supervisado o reforzado, justificando con la pinta de los datos (¿hay etiquetas?, ¿hay recompensa?).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Decidir batch vs online según el volumen de datos, la velocidad a la que cambia la distribución y el costo de reentrenar.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Distinguir instance-based de model-based y reconocer cuál usa scikit-learn por debajo en un algoritmo dado (KNN vs regresión lineal, por ejemplo).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Detectar señales de mala generalización (overfitting / data drift) en términos del marco del cap. 1 — anticipo de la clase 048.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Ubicar cualquier algoritmo del curso dentro de la grilla (supervisión × batch/online × instance/model) sin googlear.</a:t>
            </a:r>
          </a:p>
        </p:txBody>
      </p:sp>
    </p:spTree>
  </p:cSld>
  <p:clrMapOvr>
    <a:masterClrMapping/>
  </p:clrMapOvr>
</p:sld>
</file>

<file path=ppt/slides/slide7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062 — Clasificación binaria con MNIST — Ejercicios · Homework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Práctica guiada + entrega.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Ejercicios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Cargar y explorar.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Target binario + SGD.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decision_function.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Cross-validation.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Baseline trampa.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Homework verificable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Notebook que: (a) carga MNIST y arma el target 5-vs-no-5; (b) entrena SGDClassifier(random_state=42) sobre el train completo; (c) reporta accuracy 3-fold con cross_val_score; (d) reporta accuracy 3-fold del Never5Classifier; (e) en una celda markdown, explica en 2-3 líneas por qué ambos modelos están "cerca" en accuracy y por qué eso no significa que sean equivalentes.</a:t>
            </a:r>
          </a:p>
        </p:txBody>
      </p:sp>
    </p:spTree>
  </p:cSld>
  <p:clrMapOvr>
    <a:masterClrMapping/>
  </p:clrMapOvr>
</p:sld>
</file>

<file path=ppt/slides/slide7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3291840"/>
            <a:ext cx="12191695" cy="109728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2194560"/>
            <a:ext cx="11247120" cy="109728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>
              <a:defRPr sz="4000" b="1">
                <a:solidFill>
                  <a:srgbClr val="F8FAFC"/>
                </a:solidFill>
                <a:latin typeface="Segoe UI Semibold"/>
              </a:defRPr>
            </a:pPr>
            <a:r>
              <a:rPr sz="4000" b="1">
                <a:solidFill>
                  <a:srgbClr val="F8FAFC"/>
                </a:solidFill>
                <a:latin typeface="Segoe UI Semibold"/>
              </a:rPr>
              <a:t>Clase 063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3520440"/>
            <a:ext cx="1124712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800" b="0">
                <a:solidFill>
                  <a:srgbClr val="FFFFFF"/>
                </a:solidFill>
                <a:latin typeface="Segoe UI"/>
              </a:defRPr>
            </a:pPr>
            <a:r>
              <a:rPr sz="1800" b="0">
                <a:solidFill>
                  <a:srgbClr val="FFFFFF"/>
                </a:solidFill>
                <a:latin typeface="Segoe UI"/>
              </a:rPr>
              <a:t>Clase 063 — Métricas: confusion matrix, precision, recall, F1</a:t>
            </a:r>
          </a:p>
        </p:txBody>
      </p:sp>
    </p:spTree>
  </p:cSld>
  <p:clrMapOvr>
    <a:masterClrMapping/>
  </p:clrMapOvr>
</p:sld>
</file>

<file path=ppt/slides/slide7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063 — Métricas: confusion matrix, precision, recall, F1 — Objetivo · Resultados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1 — Machine Learning Clásico · Fuente: Géron, cap. 3.  Duración estimada: 70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Objetivo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Que el alumno deje de mirar accuracy como métrica única y aprenda a leer una confusion matrix, a elegir entre precision, recall, F1 o F-beta según el costo de los errores, y a interpretar classification_report clase por clase. En particular, entender por qué en problemas desbalanceados (fraude, churn, diagnóstico) accuracy miente y qué hacer al respecto.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Resultados de aprendizaje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Construir e interpretar una confusion matrix con sklearn.metrics.confusion_matrix identificando TP, FP, TN, FN.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Calcular y comparar precision, recall, F1 y F-beta a mano y con precision_score, recall_score, f1_score, fbeta_score.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Elegir la métrica adecuada según el costo asimétrico de los errores (FP vs FN) del problema.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Leer classification_report y diferenciar macro avg vs weighted avg en multiclase.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Diagnosticar class imbalance y aplicar class_weight='balanced', SMOTE o threshold tuning según corresponda.</a:t>
            </a:r>
          </a:p>
        </p:txBody>
      </p:sp>
    </p:spTree>
  </p:cSld>
  <p:clrMapOvr>
    <a:masterClrMapping/>
  </p:clrMapOvr>
</p:sld>
</file>

<file path=ppt/slides/slide7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063 — Métricas: confusion matrix, precision, recall, F1 — Temas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Recorrido de la sesión.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Confusion matrix (TP/FP/TN/FN)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Precision = TP / (TP+FP)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Recall = TP / (TP+FN)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F1 y F-beta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classification_report y macro/weighted avg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Accuracy y por qué falla con clases desbalanceadas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Class imbalance: class_weight, SMOTE, threshold tuning</a:t>
            </a:r>
          </a:p>
        </p:txBody>
      </p:sp>
    </p:spTree>
  </p:cSld>
  <p:clrMapOvr>
    <a:masterClrMapping/>
  </p:clrMapOvr>
</p:sld>
</file>

<file path=ppt/slides/slide7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063 — Métricas: confusion matrix, precision, recall, F1 — Código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Primer bloque ejecutable del notebook.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828800"/>
            <a:ext cx="10698480" cy="4480560"/>
          </a:xfrm>
          <a:prstGeom prst="roundRect">
            <a:avLst/>
          </a:prstGeom>
          <a:solidFill>
            <a:srgbClr val="0F172A"/>
          </a:solidFill>
          <a:ln w="15240"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011680"/>
            <a:ext cx="10241280" cy="41148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# Imports y configuración inicial</a:t>
            </a:r>
          </a:p>
        </p:txBody>
      </p:sp>
    </p:spTree>
  </p:cSld>
  <p:clrMapOvr>
    <a:masterClrMapping/>
  </p:clrMapOvr>
</p:sld>
</file>

<file path=ppt/slides/slide7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063 — Métricas: confusion matrix, precision, recall, F1 — Ejercicios · Homework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Práctica guiada + entrega.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Ejercicios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Confusion matrix a mano.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MNIST 5-detector.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classification_report multiclase.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Class imbalance con class_weight.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SMOTE dentro de Pipeline.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Homework verificable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Notebook sobre el dataset sintético desbalanceado (~1% positivo) que: (a) entrene baseline LogisticRegression y reporte confusion matrix + classification_report; (b) repita con class_weight='balanced'; (c) arme Pipeline con SMOTE; (d) haga threshold tuning con precision_recall_curve sobre val set maximizando F1; (e) tabla comparativa de F1 y recall de la clase minoritaria para las 4 estrategias (baseline, class_weight, SMOTE, threshold tuning).</a:t>
            </a:r>
          </a:p>
        </p:txBody>
      </p:sp>
    </p:spTree>
  </p:cSld>
  <p:clrMapOvr>
    <a:masterClrMapping/>
  </p:clrMapOvr>
</p:sld>
</file>

<file path=ppt/slides/slide7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3291840"/>
            <a:ext cx="12191695" cy="109728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2194560"/>
            <a:ext cx="11247120" cy="109728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>
              <a:defRPr sz="4000" b="1">
                <a:solidFill>
                  <a:srgbClr val="F8FAFC"/>
                </a:solidFill>
                <a:latin typeface="Segoe UI Semibold"/>
              </a:defRPr>
            </a:pPr>
            <a:r>
              <a:rPr sz="4000" b="1">
                <a:solidFill>
                  <a:srgbClr val="F8FAFC"/>
                </a:solidFill>
                <a:latin typeface="Segoe UI Semibold"/>
              </a:rPr>
              <a:t>Clase 064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3520440"/>
            <a:ext cx="1124712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800" b="0">
                <a:solidFill>
                  <a:srgbClr val="FFFFFF"/>
                </a:solidFill>
                <a:latin typeface="Segoe UI"/>
              </a:defRPr>
            </a:pPr>
            <a:r>
              <a:rPr sz="1800" b="0">
                <a:solidFill>
                  <a:srgbClr val="FFFFFF"/>
                </a:solidFill>
                <a:latin typeface="Segoe UI"/>
              </a:rPr>
              <a:t>Clase 064 — Class imbalance: SMOTE, ADASYN, class_weight, threshold tuning</a:t>
            </a:r>
          </a:p>
        </p:txBody>
      </p:sp>
    </p:spTree>
  </p:cSld>
  <p:clrMapOvr>
    <a:masterClrMapping/>
  </p:clrMapOvr>
</p:sld>
</file>

<file path=ppt/slides/slide7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064 — Class imbalance: SMOTE, ADASYN, class_weight, threshold tuning — Objetivo · Resultados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1 — Machine Learning Clásico · Fuente: Chawla et al. (2002) SMOTE + He et al. (2008) ADASYN + imbalanced-learn docs.  Duración estimada: 80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Objetivo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Tratar datasets desbalanceados —fraude (1 % positivo), churn (5 %), enfermedades raras—. Las trampas son sutiles: accuracy puede ser 99 % con un clasificador trivial. Cubrir las 4 estrategias estándar: class_weight, threshold tuning, oversampling (SMOTE, ADASYN), undersampling (Tomek, ENN). Y la decisión clave: ¿qué métrica reportar? (F1, PR-AUC, MCC, no accuracy).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Resultados de aprendizaje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Detectar imbalance: value_counts(normalize=True). Decidir si &gt; 10:1 amerita tratamiento.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Aplicar class_weight='balanced' o pesos custom en sklearn.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Aplicar threshold tuning: optimizar el umbral de decisión sobre la curva PR según la métrica del negocio.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Usar SMOTE (synthetic minority over-sampling) de imbalanced-learn: SMOTE(k_neighbors=5).fit_resample(X, y).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Combinar oversampling + undersampling (SMOTETomek, SMOTEENN).</a:t>
            </a:r>
          </a:p>
        </p:txBody>
      </p:sp>
    </p:spTree>
  </p:cSld>
  <p:clrMapOvr>
    <a:masterClrMapping/>
  </p:clrMapOvr>
</p:sld>
</file>

<file path=ppt/slides/slide7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064 — Class imbalance: SMOTE, ADASYN, class_weight, threshold tuning — Temas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Recorrido de la sesión.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Imbalance ratio: &gt;10:1 problemático.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Métricas: precision, recall, F1, F-beta, PR-AUC, MCC.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class_weight: penalizar más errores en minoría durante training.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Threshold tuning: mover el umbral fuera del 0.5 default.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SMOTE: interpola entre vecinos de la minoría.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ADASIN: como SMOTE pero con más densidad en zonas "difíciles".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Tomek links / ENN: remueve borderline de la mayoría.</a:t>
            </a:r>
          </a:p>
        </p:txBody>
      </p:sp>
    </p:spTree>
  </p:cSld>
  <p:clrMapOvr>
    <a:masterClrMapping/>
  </p:clrMapOvr>
</p:sld>
</file>

<file path=ppt/slides/slide7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064 — Class imbalance: SMOTE, ADASYN, class_weight, threshold tuning — Código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Binary sintético con ratio 1:99. Comparamos baseline vs class_weight vs SMOTE vs ADASYN, en métricas relevantes (PR-AUC, recall, no accuracy). Instalar: pip install imbalanced-learn.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828800"/>
            <a:ext cx="10698480" cy="4480560"/>
          </a:xfrm>
          <a:prstGeom prst="roundRect">
            <a:avLst/>
          </a:prstGeom>
          <a:solidFill>
            <a:srgbClr val="0F172A"/>
          </a:solidFill>
          <a:ln w="15240"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011680"/>
            <a:ext cx="10241280" cy="41148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import numpy as np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import pandas as pd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import matplotlib.pyplot as plt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from sklearn.datasets import make_classification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from sklearn.linear_model import LogisticRegression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from sklearn.model_selection import train_test_split, StratifiedKFold, cross_val_score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from sklearn.metrics import (accuracy_score, recall_score, precision_score,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                             average_precision_score, precision_recall_curve)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try: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   from imblearn.over_sampling import SMOTE, ADASYN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   from imblearn.pipeline import Pipeline as ImbPipeline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   IMBLEARN_OK = True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except ImportError: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   print('instalar: pip install imbalanced-learn')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   IMBLEARN_OK = False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np.random.seed(42)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050 — Panorama del ML: tipos, batch vs online, instance vs model-based — Temas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Recorrido de la sesión.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Qué es ML (Samuel 1959, Mitchell 1997)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Aprendizaje supervisado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Aprendizaje no supervisado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Semi-supervisado y auto-supervisado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Aprendizaje por refuerzo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Batch vs online learning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Instance-based vs model-based</a:t>
            </a:r>
          </a:p>
        </p:txBody>
      </p:sp>
    </p:spTree>
  </p:cSld>
  <p:clrMapOvr>
    <a:masterClrMapping/>
  </p:clrMapOvr>
</p:sld>
</file>

<file path=ppt/slides/slide8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064 — Class imbalance: SMOTE, ADASYN, class_weight, threshold tuning — Ejercicios · Homework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Práctica guiada + entrega.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Ejercicios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Baseline sin tratamiento: LogisticRegression en creditcardfraud.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class_weight: LogisticRegression(class_weight='balanced').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Threshold tuning: con probabilidades de predict_proba, barrer thresholds y plotear F1 vs threshold.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SMOTE: from imblearn.over_sampling import SMOTE; X_res, y_res = SMOTE().fit_resample(X_train, y_train).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Pipeline imblearn: Pipeline([('smote', SMOTE()), ('clf', LogisticRegression())]).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Homework verificable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4 modelos: baseline, class_weight, SMOTE, SMOTETomek.</a:t>
            </a:r>
          </a:p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Reportar precision, recall, F1, PR-AUC y MCC para cada uno.</a:t>
            </a:r>
          </a:p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Curva PR de los 4 lado a lado.</a:t>
            </a:r>
          </a:p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Threshold tuning sobre el mejor para maximizar F2 (favorece recall).</a:t>
            </a:r>
          </a:p>
        </p:txBody>
      </p:sp>
    </p:spTree>
  </p:cSld>
  <p:clrMapOvr>
    <a:masterClrMapping/>
  </p:clrMapOvr>
</p:sld>
</file>

<file path=ppt/slides/slide8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3291840"/>
            <a:ext cx="12191695" cy="109728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2194560"/>
            <a:ext cx="11247120" cy="109728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>
              <a:defRPr sz="4000" b="1">
                <a:solidFill>
                  <a:srgbClr val="F8FAFC"/>
                </a:solidFill>
                <a:latin typeface="Segoe UI Semibold"/>
              </a:defRPr>
            </a:pPr>
            <a:r>
              <a:rPr sz="4000" b="1">
                <a:solidFill>
                  <a:srgbClr val="F8FAFC"/>
                </a:solidFill>
                <a:latin typeface="Segoe UI Semibold"/>
              </a:rPr>
              <a:t>Clase 065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3520440"/>
            <a:ext cx="1124712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800" b="0">
                <a:solidFill>
                  <a:srgbClr val="FFFFFF"/>
                </a:solidFill>
                <a:latin typeface="Segoe UI"/>
              </a:defRPr>
            </a:pPr>
            <a:r>
              <a:rPr sz="1800" b="0">
                <a:solidFill>
                  <a:srgbClr val="FFFFFF"/>
                </a:solidFill>
                <a:latin typeface="Segoe UI"/>
              </a:rPr>
              <a:t>Clase 065 — Precision/Recall tradeoff</a:t>
            </a:r>
          </a:p>
        </p:txBody>
      </p:sp>
    </p:spTree>
  </p:cSld>
  <p:clrMapOvr>
    <a:masterClrMapping/>
  </p:clrMapOvr>
</p:sld>
</file>

<file path=ppt/slides/slide8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065 — Precision/Recall tradeoff — Objetivo · Resultados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1 — Machine Learning Clásico · Fuente: Géron, cap. 3.  Duración estimada: 50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Objetivo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Que el alumno entienda que no se puede maximizar precision y recall al mismo tiempo: mover el threshold de decisión sube uno y baja el otro. La clase enseña a usar decision_function + precision_recall_curve para elegir el threshold según el costo del negocio, no según el default de 0.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Resultados de aprendizaje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Explicar el tradeoff entre precision y recall en términos del threshold del clasificador.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Obtener scores crudos con decision_function(X) (o predict_proba) en vez de quedarse con predict.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Calcular la curva con precision_recall_curve(y_true, scores) y graficarla.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Elegir un threshold que cumpla una restricción del negocio (ej: precision ≥ 90%).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Reportar average_precision_score como métrica resumen única de la curva.</a:t>
            </a:r>
          </a:p>
        </p:txBody>
      </p:sp>
    </p:spTree>
  </p:cSld>
  <p:clrMapOvr>
    <a:masterClrMapping/>
  </p:clrMapOvr>
</p:sld>
</file>

<file path=ppt/slides/slide8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065 — Precision/Recall tradeoff — Temas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Recorrido de la sesión.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Threshold de decisión: el default 0 no es sagrado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decision_function vs predict_proba vs predict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precision_recall_curve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Elegir threshold según restricción de negocio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average_precision_score (AP)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Cuándo PR &gt; ROC</a:t>
            </a:r>
          </a:p>
        </p:txBody>
      </p:sp>
    </p:spTree>
  </p:cSld>
  <p:clrMapOvr>
    <a:masterClrMapping/>
  </p:clrMapOvr>
</p:sld>
</file>

<file path=ppt/slides/slide8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065 — Precision/Recall tradeoff — Código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Primer bloque ejecutable del notebook.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828800"/>
            <a:ext cx="10698480" cy="4480560"/>
          </a:xfrm>
          <a:prstGeom prst="roundRect">
            <a:avLst/>
          </a:prstGeom>
          <a:solidFill>
            <a:srgbClr val="0F172A"/>
          </a:solidFill>
          <a:ln w="15240"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011680"/>
            <a:ext cx="10241280" cy="41148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# Imports y configuración inicial</a:t>
            </a:r>
          </a:p>
        </p:txBody>
      </p:sp>
    </p:spTree>
  </p:cSld>
  <p:clrMapOvr>
    <a:masterClrMapping/>
  </p:clrMapOvr>
</p:sld>
</file>

<file path=ppt/slides/slide8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065 — Precision/Recall tradeoff — Ejercicios · Homework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Práctica guiada + entrega.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Ejercicios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Score crudo.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Curva PR.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Threshold para precision ≥ 90%.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Curva precision vs recall.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Average precision.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Homework verificable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Notebook con MNIST binario (es 5 vs no): (a) entrenar SGDClassifier; (b) obtener y_scores con cross_val_predict(method='decision_function'); (c) graficar las dos curvas (precision/recall vs threshold y precision vs recall); (d) encontrar el threshold que da precision ≥ 90% y reportar el recall en ese punto; (e) reportar average_precision_score.</a:t>
            </a:r>
          </a:p>
        </p:txBody>
      </p:sp>
    </p:spTree>
  </p:cSld>
  <p:clrMapOvr>
    <a:masterClrMapping/>
  </p:clrMapOvr>
</p:sld>
</file>

<file path=ppt/slides/slide8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3291840"/>
            <a:ext cx="12191695" cy="109728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2194560"/>
            <a:ext cx="11247120" cy="109728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>
              <a:defRPr sz="4000" b="1">
                <a:solidFill>
                  <a:srgbClr val="F8FAFC"/>
                </a:solidFill>
                <a:latin typeface="Segoe UI Semibold"/>
              </a:defRPr>
            </a:pPr>
            <a:r>
              <a:rPr sz="4000" b="1">
                <a:solidFill>
                  <a:srgbClr val="F8FAFC"/>
                </a:solidFill>
                <a:latin typeface="Segoe UI Semibold"/>
              </a:rPr>
              <a:t>Clase 066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3520440"/>
            <a:ext cx="1124712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800" b="0">
                <a:solidFill>
                  <a:srgbClr val="FFFFFF"/>
                </a:solidFill>
                <a:latin typeface="Segoe UI"/>
              </a:defRPr>
            </a:pPr>
            <a:r>
              <a:rPr sz="1800" b="0">
                <a:solidFill>
                  <a:srgbClr val="FFFFFF"/>
                </a:solidFill>
                <a:latin typeface="Segoe UI"/>
              </a:rPr>
              <a:t>Clase 066 — Curva ROC y AUC</a:t>
            </a:r>
          </a:p>
        </p:txBody>
      </p:sp>
    </p:spTree>
  </p:cSld>
  <p:clrMapOvr>
    <a:masterClrMapping/>
  </p:clrMapOvr>
</p:sld>
</file>

<file path=ppt/slides/slide8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066 — Curva ROC y AUC — Objetivo · Resultados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1 — Machine Learning Clásico · Fuente: Géron, cap. 3 § The ROC Curve. · Duración estimada: 50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Objetivo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Que el alumno entienda qué mide la curva ROC, calcule el AUC con scikit-learn y sepa decidir cuándo ROC es la métrica adecuada y cuándo conviene usar Precision-Recall — sobre todo en datasets desbalanceados, donde ROC tiende a mentir.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Resultados de aprendizaje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Construir la curva ROC con roc_curve graficando TPR vs FPR a distintos umbrales.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Calcular el AUC con roc_auc_score e interpretar el valor (0.5 = azar, 1.0 = perfecto).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Comparar dos clasificadores superponiendo sus curvas ROC y eligiendo por AUC.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Decidir ROC vs PR según la prevalencia de la clase positiva.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Evitar la trampa del desbalance: reconocer cuándo un AUC alto esconde mala precisión.</a:t>
            </a:r>
          </a:p>
        </p:txBody>
      </p:sp>
    </p:spTree>
  </p:cSld>
  <p:clrMapOvr>
    <a:masterClrMapping/>
  </p:clrMapOvr>
</p:sld>
</file>

<file path=ppt/slides/slide8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066 — Curva ROC y AUC — Temas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Recorrido de la sesión.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TPR (recall) y FPR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Curva ROC con roc_curve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AUC con roc_auc_score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Diagonal de azar y modelo perfecto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ROC vs Precision-Recall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Comparación de modelos</a:t>
            </a:r>
          </a:p>
        </p:txBody>
      </p:sp>
    </p:spTree>
  </p:cSld>
  <p:clrMapOvr>
    <a:masterClrMapping/>
  </p:clrMapOvr>
</p:sld>
</file>

<file path=ppt/slides/slide8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066 — Curva ROC y AUC — Código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Primer bloque ejecutable del notebook.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828800"/>
            <a:ext cx="10698480" cy="4480560"/>
          </a:xfrm>
          <a:prstGeom prst="roundRect">
            <a:avLst/>
          </a:prstGeom>
          <a:solidFill>
            <a:srgbClr val="0F172A"/>
          </a:solidFill>
          <a:ln w="15240"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011680"/>
            <a:ext cx="10241280" cy="41148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# Imports y configuración inicial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050 — Panorama del ML: tipos, batch vs online, instance vs model-based — Código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Primer bloque ejecutable del notebook.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828800"/>
            <a:ext cx="10698480" cy="4480560"/>
          </a:xfrm>
          <a:prstGeom prst="roundRect">
            <a:avLst/>
          </a:prstGeom>
          <a:solidFill>
            <a:srgbClr val="0F172A"/>
          </a:solidFill>
          <a:ln w="15240"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011680"/>
            <a:ext cx="10241280" cy="41148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# Imports y configuración inicial</a:t>
            </a:r>
          </a:p>
        </p:txBody>
      </p:sp>
    </p:spTree>
  </p:cSld>
  <p:clrMapOvr>
    <a:masterClrMapping/>
  </p:clrMapOvr>
</p:sld>
</file>

<file path=ppt/slides/slide9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066 — Curva ROC y AUC — Ejercicios · Homework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Práctica guiada + entrega.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Ejercicios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Scores y curva ROC.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AUC.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Comparar dos modelos.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ROC vs PR en desbalance.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Punto operativo.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Homework verificable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Notebook con dataset "es un 5" de MNIST: (a) entrenar SGD y RandomForest; (b) graficar ambas ROC superpuestas con AUC en la leyenda; (c) graficar las dos curvas PR con average_precision_score en la leyenda; (d) tabla final con AUC y AP por modelo; (e) párrafo de 3-4 líneas eligiendo el ganador y justificando con qué métrica decidiste y por qué (pista: prevalencia ≈ 10%).</a:t>
            </a:r>
          </a:p>
        </p:txBody>
      </p:sp>
    </p:spTree>
  </p:cSld>
  <p:clrMapOvr>
    <a:masterClrMapping/>
  </p:clrMapOvr>
</p:sld>
</file>

<file path=ppt/slides/slide9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3291840"/>
            <a:ext cx="12191695" cy="109728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2194560"/>
            <a:ext cx="11247120" cy="109728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>
              <a:defRPr sz="4000" b="1">
                <a:solidFill>
                  <a:srgbClr val="F8FAFC"/>
                </a:solidFill>
                <a:latin typeface="Segoe UI Semibold"/>
              </a:defRPr>
            </a:pPr>
            <a:r>
              <a:rPr sz="4000" b="1">
                <a:solidFill>
                  <a:srgbClr val="F8FAFC"/>
                </a:solidFill>
                <a:latin typeface="Segoe UI Semibold"/>
              </a:rPr>
              <a:t>Clase 067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3520440"/>
            <a:ext cx="1124712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800" b="0">
                <a:solidFill>
                  <a:srgbClr val="FFFFFF"/>
                </a:solidFill>
                <a:latin typeface="Segoe UI"/>
              </a:defRPr>
            </a:pPr>
            <a:r>
              <a:rPr sz="1800" b="0">
                <a:solidFill>
                  <a:srgbClr val="FFFFFF"/>
                </a:solidFill>
                <a:latin typeface="Segoe UI"/>
              </a:rPr>
              <a:t>Clase 067 — Clasificación multiclase, multilabel, multioutput</a:t>
            </a:r>
          </a:p>
        </p:txBody>
      </p:sp>
    </p:spTree>
  </p:cSld>
  <p:clrMapOvr>
    <a:masterClrMapping/>
  </p:clrMapOvr>
</p:sld>
</file>

<file path=ppt/slides/slide9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067 — Clasificación multiclase, multilabel, multioutput — Objetivo · Resultados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1 — Machine Learning Clásico · Fuente: Géron, cap. 3.  Duración estimada: 60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Objetivo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Que el alumno distinga los tres escenarios de clasificación más allá del binario — multiclase (una salida con K&gt;2 clases), multilabel (varias etiquetas por muestra) y multioutput (varias salidas, cada una con su propio rango de valores) — y sepa qué estrategia de sklearn (OneVsRest, OneVsOne, MultiOutputClassifier) usar en cada caso, eligiendo además la métrica correcta (accuracy global, hamming loss, macro/micro F1).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Resultados de aprendizaje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Diferenciar multiclase, multilabel y multioutput con un ejemplo concreto de cada uno.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Elegir entre OvR y OvO según el costo computacional del clasificador base y el tamaño del dataset.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Entrenar un clasificador multilabel con KNeighborsClassifier y evaluarlo con f1_score(average='macro') y hamming_loss.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Envolver un clasificador binario en MultiOutputClassifier para resolver un problema multioutput.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Interpretar las salidas de predict_proba en cada escenario (lista de arrays vs array 2D).</a:t>
            </a:r>
          </a:p>
        </p:txBody>
      </p:sp>
    </p:spTree>
  </p:cSld>
  <p:clrMapOvr>
    <a:masterClrMapping/>
  </p:clrMapOvr>
</p:sld>
</file>

<file path=ppt/slides/slide9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067 — Clasificación multiclase, multilabel, multioutput — Temas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Recorrido de la sesión.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Multiclase: definición y clasificadores nativos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OneVsRestClassifier (OvR)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OneVsOneClassifier (OvO)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Multilabel: y es matriz binaria K-dim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Métricas multilabel: hamming loss, macro/micro F1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Multioutput: MultiOutputClassifier / MultiOutputRegressor</a:t>
            </a:r>
          </a:p>
        </p:txBody>
      </p:sp>
    </p:spTree>
  </p:cSld>
  <p:clrMapOvr>
    <a:masterClrMapping/>
  </p:clrMapOvr>
</p:sld>
</file>

<file path=ppt/slides/slide9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067 — Clasificación multiclase, multilabel, multioutput — Código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Primer bloque ejecutable del notebook.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828800"/>
            <a:ext cx="10698480" cy="4480560"/>
          </a:xfrm>
          <a:prstGeom prst="roundRect">
            <a:avLst/>
          </a:prstGeom>
          <a:solidFill>
            <a:srgbClr val="0F172A"/>
          </a:solidFill>
          <a:ln w="15240"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011680"/>
            <a:ext cx="10241280" cy="41148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# Imports y configuración inicial</a:t>
            </a:r>
          </a:p>
        </p:txBody>
      </p:sp>
    </p:spTree>
  </p:cSld>
  <p:clrMapOvr>
    <a:masterClrMapping/>
  </p:clrMapOvr>
</p:sld>
</file>

<file path=ppt/slides/slide9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067 — Clasificación multiclase, multilabel, multioutput — Ejercicios · Homework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Práctica guiada + entrega.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Ejercicios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Multiclase nativo vs OvR.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OvO con SVM.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Multilabel con KNN.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Macro vs micro F1.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Multioutput denoising.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Homework verificable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Notebook sobre MNIST con: (a) clasificador multiclase con RandomForestClassifier y matriz de confusión 10×10; (b) versión multilabel con etiquetas [es_grande, es_impar] usando KNeighborsClassifier y reporte de hamming_loss + f1_score(average='macro'); (c) ejemplo multioutput de denoising sobre 100 imágenes con ruido uniforme, mostrando 3 pares (ruidosa, denoised, original).</a:t>
            </a:r>
          </a:p>
        </p:txBody>
      </p:sp>
    </p:spTree>
  </p:cSld>
  <p:clrMapOvr>
    <a:masterClrMapping/>
  </p:clrMapOvr>
</p:sld>
</file>

<file path=ppt/slides/slide9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3291840"/>
            <a:ext cx="12191695" cy="109728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2194560"/>
            <a:ext cx="11247120" cy="109728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>
              <a:defRPr sz="4000" b="1">
                <a:solidFill>
                  <a:srgbClr val="F8FAFC"/>
                </a:solidFill>
                <a:latin typeface="Segoe UI Semibold"/>
              </a:defRPr>
            </a:pPr>
            <a:r>
              <a:rPr sz="4000" b="1">
                <a:solidFill>
                  <a:srgbClr val="F8FAFC"/>
                </a:solidFill>
                <a:latin typeface="Segoe UI Semibold"/>
              </a:rPr>
              <a:t>Clase 068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3520440"/>
            <a:ext cx="1124712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800" b="0">
                <a:solidFill>
                  <a:srgbClr val="FFFFFF"/>
                </a:solidFill>
                <a:latin typeface="Segoe UI"/>
              </a:defRPr>
            </a:pPr>
            <a:r>
              <a:rPr sz="1800" b="0">
                <a:solidFill>
                  <a:srgbClr val="FFFFFF"/>
                </a:solidFill>
                <a:latin typeface="Segoe UI"/>
              </a:rPr>
              <a:t>Clase 068 — Análisis de errores</a:t>
            </a:r>
          </a:p>
        </p:txBody>
      </p:sp>
    </p:spTree>
  </p:cSld>
  <p:clrMapOvr>
    <a:masterClrMapping/>
  </p:clrMapOvr>
</p:sld>
</file>

<file path=ppt/slides/slide9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068 — Análisis de errores — Objetivo · Resultados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1 — Machine Learning Clásico · Fuente: Géron, cap. 3 § Error Analysis.  Duración estimada: 60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Objetivo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Que el alumno deje de mirar el accuracy global y empiece a auditar dónde se equivoca un clasificador: confusion matrix normalizada por fila, pares de clases confundidas, inspección visual de ejemplos mal clasificados, y el loop de error analysis como puerta de entrada al data-centric AI (mejorar datos, no solo modelos).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Resultados de aprendizaje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Construir y normalizar una confusion matrix por fila (recall por clase) y leerla sin confundir filas con columnas.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Identificar pares de clases confundidas ordenando los off-diagonals normalizados de mayor a menor.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Inspeccionar visualmente ejemplos mal clasificados (hard examples) para formular hipótesis de causa raíz.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Decidir si la próxima iteración mejora el modelo (features, regularización, capacidad) o mejora los datos (relabel, augmentación, balancear).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Ejecutar el error analysis loop: entrenar → matriz → slices → hipótesis → fix → re-entrenar.</a:t>
            </a:r>
          </a:p>
        </p:txBody>
      </p:sp>
    </p:spTree>
  </p:cSld>
  <p:clrMapOvr>
    <a:masterClrMapping/>
  </p:clrMapOvr>
</p:sld>
</file>

<file path=ppt/slides/slide9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068 — Análisis de errores — Temas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Recorrido de la sesión.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Confusion matrix cruda vs normalizada por fila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Off-diagonals: qué clase se confunde con cuál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Inspección visual de hard examples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Slice analysis (error por subgrupo)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Data-centric AI: cuándo arreglar datos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Error analysis loop</a:t>
            </a:r>
          </a:p>
        </p:txBody>
      </p:sp>
    </p:spTree>
  </p:cSld>
  <p:clrMapOvr>
    <a:masterClrMapping/>
  </p:clrMapOvr>
</p:sld>
</file>

<file path=ppt/slides/slide9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068 — Análisis de errores — Código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Primer bloque ejecutable del notebook.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828800"/>
            <a:ext cx="10698480" cy="4480560"/>
          </a:xfrm>
          <a:prstGeom prst="roundRect">
            <a:avLst/>
          </a:prstGeom>
          <a:solidFill>
            <a:srgbClr val="0F172A"/>
          </a:solidFill>
          <a:ln w="15240"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011680"/>
            <a:ext cx="10241280" cy="41148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# Imports y configuración inicial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