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  <p:sldId id="331" r:id="rId82"/>
    <p:sldId id="332" r:id="rId83"/>
    <p:sldId id="333" r:id="rId84"/>
    <p:sldId id="334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  <p:sldId id="349" r:id="rId100"/>
    <p:sldId id="350" r:id="rId101"/>
    <p:sldId id="351" r:id="rId102"/>
    <p:sldId id="352" r:id="rId103"/>
    <p:sldId id="353" r:id="rId104"/>
    <p:sldId id="354" r:id="rId105"/>
    <p:sldId id="355" r:id="rId106"/>
    <p:sldId id="356" r:id="rId107"/>
    <p:sldId id="357" r:id="rId108"/>
    <p:sldId id="358" r:id="rId109"/>
    <p:sldId id="359" r:id="rId110"/>
    <p:sldId id="360" r:id="rId111"/>
    <p:sldId id="361" r:id="rId112"/>
    <p:sldId id="362" r:id="rId113"/>
    <p:sldId id="363" r:id="rId114"/>
    <p:sldId id="364" r:id="rId115"/>
    <p:sldId id="365" r:id="rId116"/>
    <p:sldId id="366" r:id="rId117"/>
    <p:sldId id="367" r:id="rId118"/>
    <p:sldId id="368" r:id="rId119"/>
    <p:sldId id="369" r:id="rId120"/>
    <p:sldId id="370" r:id="rId121"/>
    <p:sldId id="371" r:id="rId122"/>
    <p:sldId id="372" r:id="rId123"/>
    <p:sldId id="373" r:id="rId124"/>
    <p:sldId id="374" r:id="rId125"/>
    <p:sldId id="375" r:id="rId126"/>
    <p:sldId id="376" r:id="rId127"/>
    <p:sldId id="377" r:id="rId128"/>
    <p:sldId id="378" r:id="rId129"/>
    <p:sldId id="379" r:id="rId130"/>
    <p:sldId id="380" r:id="rId131"/>
    <p:sldId id="381" r:id="rId132"/>
    <p:sldId id="382" r:id="rId133"/>
    <p:sldId id="383" r:id="rId134"/>
    <p:sldId id="384" r:id="rId135"/>
    <p:sldId id="385" r:id="rId136"/>
    <p:sldId id="386" r:id="rId137"/>
    <p:sldId id="387" r:id="rId138"/>
    <p:sldId id="388" r:id="rId139"/>
    <p:sldId id="389" r:id="rId140"/>
    <p:sldId id="390" r:id="rId141"/>
    <p:sldId id="391" r:id="rId142"/>
    <p:sldId id="392" r:id="rId143"/>
    <p:sldId id="393" r:id="rId144"/>
    <p:sldId id="394" r:id="rId145"/>
    <p:sldId id="395" r:id="rId146"/>
    <p:sldId id="396" r:id="rId147"/>
    <p:sldId id="397" r:id="rId148"/>
    <p:sldId id="398" r:id="rId149"/>
    <p:sldId id="399" r:id="rId150"/>
    <p:sldId id="400" r:id="rId151"/>
    <p:sldId id="401" r:id="rId152"/>
    <p:sldId id="402" r:id="rId153"/>
    <p:sldId id="403" r:id="rId154"/>
    <p:sldId id="404" r:id="rId155"/>
    <p:sldId id="405" r:id="rId156"/>
    <p:sldId id="406" r:id="rId157"/>
    <p:sldId id="407" r:id="rId158"/>
    <p:sldId id="408" r:id="rId159"/>
    <p:sldId id="409" r:id="rId160"/>
    <p:sldId id="410" r:id="rId161"/>
    <p:sldId id="411" r:id="rId162"/>
    <p:sldId id="412" r:id="rId163"/>
    <p:sldId id="413" r:id="rId164"/>
    <p:sldId id="414" r:id="rId165"/>
    <p:sldId id="415" r:id="rId166"/>
    <p:sldId id="416" r:id="rId167"/>
    <p:sldId id="417" r:id="rId168"/>
    <p:sldId id="418" r:id="rId169"/>
    <p:sldId id="419" r:id="rId170"/>
    <p:sldId id="420" r:id="rId171"/>
    <p:sldId id="421" r:id="rId172"/>
    <p:sldId id="422" r:id="rId173"/>
    <p:sldId id="423" r:id="rId174"/>
    <p:sldId id="424" r:id="rId175"/>
    <p:sldId id="425" r:id="rId176"/>
    <p:sldId id="426" r:id="rId177"/>
    <p:sldId id="427" r:id="rId178"/>
    <p:sldId id="428" r:id="rId179"/>
    <p:sldId id="429" r:id="rId180"/>
    <p:sldId id="430" r:id="rId181"/>
    <p:sldId id="431" r:id="rId182"/>
    <p:sldId id="432" r:id="rId183"/>
    <p:sldId id="433" r:id="rId184"/>
    <p:sldId id="434" r:id="rId185"/>
    <p:sldId id="435" r:id="rId186"/>
    <p:sldId id="436" r:id="rId187"/>
    <p:sldId id="437" r:id="rId188"/>
    <p:sldId id="438" r:id="rId189"/>
    <p:sldId id="439" r:id="rId190"/>
    <p:sldId id="440" r:id="rId191"/>
    <p:sldId id="441" r:id="rId192"/>
    <p:sldId id="442" r:id="rId193"/>
    <p:sldId id="443" r:id="rId194"/>
    <p:sldId id="444" r:id="rId195"/>
    <p:sldId id="445" r:id="rId196"/>
    <p:sldId id="446" r:id="rId197"/>
    <p:sldId id="447" r:id="rId198"/>
    <p:sldId id="448" r:id="rId199"/>
    <p:sldId id="449" r:id="rId200"/>
    <p:sldId id="450" r:id="rId201"/>
    <p:sldId id="451" r:id="rId202"/>
    <p:sldId id="452" r:id="rId203"/>
    <p:sldId id="453" r:id="rId204"/>
    <p:sldId id="454" r:id="rId205"/>
    <p:sldId id="455" r:id="rId206"/>
    <p:sldId id="456" r:id="rId207"/>
    <p:sldId id="457" r:id="rId208"/>
    <p:sldId id="458" r:id="rId209"/>
    <p:sldId id="459" r:id="rId210"/>
    <p:sldId id="460" r:id="rId211"/>
    <p:sldId id="461" r:id="rId212"/>
    <p:sldId id="462" r:id="rId213"/>
    <p:sldId id="463" r:id="rId214"/>
    <p:sldId id="464" r:id="rId215"/>
    <p:sldId id="465" r:id="rId216"/>
    <p:sldId id="466" r:id="rId217"/>
    <p:sldId id="467" r:id="rId218"/>
    <p:sldId id="468" r:id="rId219"/>
    <p:sldId id="469" r:id="rId220"/>
    <p:sldId id="470" r:id="rId221"/>
    <p:sldId id="471" r:id="rId222"/>
    <p:sldId id="472" r:id="rId223"/>
    <p:sldId id="473" r:id="rId224"/>
    <p:sldId id="474" r:id="rId225"/>
    <p:sldId id="475" r:id="rId226"/>
    <p:sldId id="476" r:id="rId227"/>
    <p:sldId id="477" r:id="rId228"/>
    <p:sldId id="478" r:id="rId229"/>
    <p:sldId id="479" r:id="rId230"/>
    <p:sldId id="480" r:id="rId231"/>
    <p:sldId id="481" r:id="rId232"/>
    <p:sldId id="482" r:id="rId233"/>
    <p:sldId id="483" r:id="rId234"/>
    <p:sldId id="484" r:id="rId235"/>
    <p:sldId id="485" r:id="rId236"/>
    <p:sldId id="486" r:id="rId237"/>
    <p:sldId id="487" r:id="rId238"/>
    <p:sldId id="488" r:id="rId239"/>
    <p:sldId id="489" r:id="rId240"/>
    <p:sldId id="490" r:id="rId241"/>
    <p:sldId id="491" r:id="rId242"/>
    <p:sldId id="492" r:id="rId243"/>
    <p:sldId id="493" r:id="rId244"/>
    <p:sldId id="494" r:id="rId245"/>
    <p:sldId id="495" r:id="rId246"/>
    <p:sldId id="496" r:id="rId247"/>
    <p:sldId id="497" r:id="rId248"/>
    <p:sldId id="498" r:id="rId249"/>
    <p:sldId id="499" r:id="rId250"/>
    <p:sldId id="500" r:id="rId251"/>
    <p:sldId id="501" r:id="rId252"/>
    <p:sldId id="502" r:id="rId253"/>
    <p:sldId id="503" r:id="rId254"/>
    <p:sldId id="504" r:id="rId255"/>
    <p:sldId id="505" r:id="rId256"/>
    <p:sldId id="506" r:id="rId25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0" Type="http://schemas.openxmlformats.org/officeDocument/2006/relationships/slide" Target="slides/slide74.xml"/><Relationship Id="rId81" Type="http://schemas.openxmlformats.org/officeDocument/2006/relationships/slide" Target="slides/slide75.xml"/><Relationship Id="rId82" Type="http://schemas.openxmlformats.org/officeDocument/2006/relationships/slide" Target="slides/slide76.xml"/><Relationship Id="rId83" Type="http://schemas.openxmlformats.org/officeDocument/2006/relationships/slide" Target="slides/slide77.xml"/><Relationship Id="rId84" Type="http://schemas.openxmlformats.org/officeDocument/2006/relationships/slide" Target="slides/slide78.xml"/><Relationship Id="rId85" Type="http://schemas.openxmlformats.org/officeDocument/2006/relationships/slide" Target="slides/slide79.xml"/><Relationship Id="rId86" Type="http://schemas.openxmlformats.org/officeDocument/2006/relationships/slide" Target="slides/slide80.xml"/><Relationship Id="rId87" Type="http://schemas.openxmlformats.org/officeDocument/2006/relationships/slide" Target="slides/slide81.xml"/><Relationship Id="rId88" Type="http://schemas.openxmlformats.org/officeDocument/2006/relationships/slide" Target="slides/slide82.xml"/><Relationship Id="rId89" Type="http://schemas.openxmlformats.org/officeDocument/2006/relationships/slide" Target="slides/slide83.xml"/><Relationship Id="rId90" Type="http://schemas.openxmlformats.org/officeDocument/2006/relationships/slide" Target="slides/slide84.xml"/><Relationship Id="rId91" Type="http://schemas.openxmlformats.org/officeDocument/2006/relationships/slide" Target="slides/slide85.xml"/><Relationship Id="rId92" Type="http://schemas.openxmlformats.org/officeDocument/2006/relationships/slide" Target="slides/slide86.xml"/><Relationship Id="rId93" Type="http://schemas.openxmlformats.org/officeDocument/2006/relationships/slide" Target="slides/slide87.xml"/><Relationship Id="rId94" Type="http://schemas.openxmlformats.org/officeDocument/2006/relationships/slide" Target="slides/slide88.xml"/><Relationship Id="rId95" Type="http://schemas.openxmlformats.org/officeDocument/2006/relationships/slide" Target="slides/slide89.xml"/><Relationship Id="rId96" Type="http://schemas.openxmlformats.org/officeDocument/2006/relationships/slide" Target="slides/slide90.xml"/><Relationship Id="rId97" Type="http://schemas.openxmlformats.org/officeDocument/2006/relationships/slide" Target="slides/slide91.xml"/><Relationship Id="rId98" Type="http://schemas.openxmlformats.org/officeDocument/2006/relationships/slide" Target="slides/slide92.xml"/><Relationship Id="rId99" Type="http://schemas.openxmlformats.org/officeDocument/2006/relationships/slide" Target="slides/slide93.xml"/><Relationship Id="rId100" Type="http://schemas.openxmlformats.org/officeDocument/2006/relationships/slide" Target="slides/slide94.xml"/><Relationship Id="rId101" Type="http://schemas.openxmlformats.org/officeDocument/2006/relationships/slide" Target="slides/slide95.xml"/><Relationship Id="rId102" Type="http://schemas.openxmlformats.org/officeDocument/2006/relationships/slide" Target="slides/slide96.xml"/><Relationship Id="rId103" Type="http://schemas.openxmlformats.org/officeDocument/2006/relationships/slide" Target="slides/slide97.xml"/><Relationship Id="rId104" Type="http://schemas.openxmlformats.org/officeDocument/2006/relationships/slide" Target="slides/slide98.xml"/><Relationship Id="rId105" Type="http://schemas.openxmlformats.org/officeDocument/2006/relationships/slide" Target="slides/slide99.xml"/><Relationship Id="rId106" Type="http://schemas.openxmlformats.org/officeDocument/2006/relationships/slide" Target="slides/slide100.xml"/><Relationship Id="rId107" Type="http://schemas.openxmlformats.org/officeDocument/2006/relationships/slide" Target="slides/slide101.xml"/><Relationship Id="rId108" Type="http://schemas.openxmlformats.org/officeDocument/2006/relationships/slide" Target="slides/slide102.xml"/><Relationship Id="rId109" Type="http://schemas.openxmlformats.org/officeDocument/2006/relationships/slide" Target="slides/slide103.xml"/><Relationship Id="rId110" Type="http://schemas.openxmlformats.org/officeDocument/2006/relationships/slide" Target="slides/slide104.xml"/><Relationship Id="rId111" Type="http://schemas.openxmlformats.org/officeDocument/2006/relationships/slide" Target="slides/slide105.xml"/><Relationship Id="rId112" Type="http://schemas.openxmlformats.org/officeDocument/2006/relationships/slide" Target="slides/slide106.xml"/><Relationship Id="rId113" Type="http://schemas.openxmlformats.org/officeDocument/2006/relationships/slide" Target="slides/slide107.xml"/><Relationship Id="rId114" Type="http://schemas.openxmlformats.org/officeDocument/2006/relationships/slide" Target="slides/slide108.xml"/><Relationship Id="rId115" Type="http://schemas.openxmlformats.org/officeDocument/2006/relationships/slide" Target="slides/slide109.xml"/><Relationship Id="rId116" Type="http://schemas.openxmlformats.org/officeDocument/2006/relationships/slide" Target="slides/slide110.xml"/><Relationship Id="rId117" Type="http://schemas.openxmlformats.org/officeDocument/2006/relationships/slide" Target="slides/slide111.xml"/><Relationship Id="rId118" Type="http://schemas.openxmlformats.org/officeDocument/2006/relationships/slide" Target="slides/slide112.xml"/><Relationship Id="rId119" Type="http://schemas.openxmlformats.org/officeDocument/2006/relationships/slide" Target="slides/slide113.xml"/><Relationship Id="rId120" Type="http://schemas.openxmlformats.org/officeDocument/2006/relationships/slide" Target="slides/slide114.xml"/><Relationship Id="rId121" Type="http://schemas.openxmlformats.org/officeDocument/2006/relationships/slide" Target="slides/slide115.xml"/><Relationship Id="rId122" Type="http://schemas.openxmlformats.org/officeDocument/2006/relationships/slide" Target="slides/slide116.xml"/><Relationship Id="rId123" Type="http://schemas.openxmlformats.org/officeDocument/2006/relationships/slide" Target="slides/slide117.xml"/><Relationship Id="rId124" Type="http://schemas.openxmlformats.org/officeDocument/2006/relationships/slide" Target="slides/slide118.xml"/><Relationship Id="rId125" Type="http://schemas.openxmlformats.org/officeDocument/2006/relationships/slide" Target="slides/slide119.xml"/><Relationship Id="rId126" Type="http://schemas.openxmlformats.org/officeDocument/2006/relationships/slide" Target="slides/slide120.xml"/><Relationship Id="rId127" Type="http://schemas.openxmlformats.org/officeDocument/2006/relationships/slide" Target="slides/slide121.xml"/><Relationship Id="rId128" Type="http://schemas.openxmlformats.org/officeDocument/2006/relationships/slide" Target="slides/slide122.xml"/><Relationship Id="rId129" Type="http://schemas.openxmlformats.org/officeDocument/2006/relationships/slide" Target="slides/slide123.xml"/><Relationship Id="rId130" Type="http://schemas.openxmlformats.org/officeDocument/2006/relationships/slide" Target="slides/slide124.xml"/><Relationship Id="rId131" Type="http://schemas.openxmlformats.org/officeDocument/2006/relationships/slide" Target="slides/slide125.xml"/><Relationship Id="rId132" Type="http://schemas.openxmlformats.org/officeDocument/2006/relationships/slide" Target="slides/slide126.xml"/><Relationship Id="rId133" Type="http://schemas.openxmlformats.org/officeDocument/2006/relationships/slide" Target="slides/slide127.xml"/><Relationship Id="rId134" Type="http://schemas.openxmlformats.org/officeDocument/2006/relationships/slide" Target="slides/slide128.xml"/><Relationship Id="rId135" Type="http://schemas.openxmlformats.org/officeDocument/2006/relationships/slide" Target="slides/slide129.xml"/><Relationship Id="rId136" Type="http://schemas.openxmlformats.org/officeDocument/2006/relationships/slide" Target="slides/slide130.xml"/><Relationship Id="rId137" Type="http://schemas.openxmlformats.org/officeDocument/2006/relationships/slide" Target="slides/slide131.xml"/><Relationship Id="rId138" Type="http://schemas.openxmlformats.org/officeDocument/2006/relationships/slide" Target="slides/slide132.xml"/><Relationship Id="rId139" Type="http://schemas.openxmlformats.org/officeDocument/2006/relationships/slide" Target="slides/slide133.xml"/><Relationship Id="rId140" Type="http://schemas.openxmlformats.org/officeDocument/2006/relationships/slide" Target="slides/slide134.xml"/><Relationship Id="rId141" Type="http://schemas.openxmlformats.org/officeDocument/2006/relationships/slide" Target="slides/slide135.xml"/><Relationship Id="rId142" Type="http://schemas.openxmlformats.org/officeDocument/2006/relationships/slide" Target="slides/slide136.xml"/><Relationship Id="rId143" Type="http://schemas.openxmlformats.org/officeDocument/2006/relationships/slide" Target="slides/slide137.xml"/><Relationship Id="rId144" Type="http://schemas.openxmlformats.org/officeDocument/2006/relationships/slide" Target="slides/slide138.xml"/><Relationship Id="rId145" Type="http://schemas.openxmlformats.org/officeDocument/2006/relationships/slide" Target="slides/slide139.xml"/><Relationship Id="rId146" Type="http://schemas.openxmlformats.org/officeDocument/2006/relationships/slide" Target="slides/slide140.xml"/><Relationship Id="rId147" Type="http://schemas.openxmlformats.org/officeDocument/2006/relationships/slide" Target="slides/slide141.xml"/><Relationship Id="rId148" Type="http://schemas.openxmlformats.org/officeDocument/2006/relationships/slide" Target="slides/slide142.xml"/><Relationship Id="rId149" Type="http://schemas.openxmlformats.org/officeDocument/2006/relationships/slide" Target="slides/slide143.xml"/><Relationship Id="rId150" Type="http://schemas.openxmlformats.org/officeDocument/2006/relationships/slide" Target="slides/slide144.xml"/><Relationship Id="rId151" Type="http://schemas.openxmlformats.org/officeDocument/2006/relationships/slide" Target="slides/slide145.xml"/><Relationship Id="rId152" Type="http://schemas.openxmlformats.org/officeDocument/2006/relationships/slide" Target="slides/slide146.xml"/><Relationship Id="rId153" Type="http://schemas.openxmlformats.org/officeDocument/2006/relationships/slide" Target="slides/slide147.xml"/><Relationship Id="rId154" Type="http://schemas.openxmlformats.org/officeDocument/2006/relationships/slide" Target="slides/slide148.xml"/><Relationship Id="rId155" Type="http://schemas.openxmlformats.org/officeDocument/2006/relationships/slide" Target="slides/slide149.xml"/><Relationship Id="rId156" Type="http://schemas.openxmlformats.org/officeDocument/2006/relationships/slide" Target="slides/slide150.xml"/><Relationship Id="rId157" Type="http://schemas.openxmlformats.org/officeDocument/2006/relationships/slide" Target="slides/slide151.xml"/><Relationship Id="rId158" Type="http://schemas.openxmlformats.org/officeDocument/2006/relationships/slide" Target="slides/slide152.xml"/><Relationship Id="rId159" Type="http://schemas.openxmlformats.org/officeDocument/2006/relationships/slide" Target="slides/slide153.xml"/><Relationship Id="rId160" Type="http://schemas.openxmlformats.org/officeDocument/2006/relationships/slide" Target="slides/slide154.xml"/><Relationship Id="rId161" Type="http://schemas.openxmlformats.org/officeDocument/2006/relationships/slide" Target="slides/slide155.xml"/><Relationship Id="rId162" Type="http://schemas.openxmlformats.org/officeDocument/2006/relationships/slide" Target="slides/slide156.xml"/><Relationship Id="rId163" Type="http://schemas.openxmlformats.org/officeDocument/2006/relationships/slide" Target="slides/slide157.xml"/><Relationship Id="rId164" Type="http://schemas.openxmlformats.org/officeDocument/2006/relationships/slide" Target="slides/slide158.xml"/><Relationship Id="rId165" Type="http://schemas.openxmlformats.org/officeDocument/2006/relationships/slide" Target="slides/slide159.xml"/><Relationship Id="rId166" Type="http://schemas.openxmlformats.org/officeDocument/2006/relationships/slide" Target="slides/slide160.xml"/><Relationship Id="rId167" Type="http://schemas.openxmlformats.org/officeDocument/2006/relationships/slide" Target="slides/slide161.xml"/><Relationship Id="rId168" Type="http://schemas.openxmlformats.org/officeDocument/2006/relationships/slide" Target="slides/slide162.xml"/><Relationship Id="rId169" Type="http://schemas.openxmlformats.org/officeDocument/2006/relationships/slide" Target="slides/slide163.xml"/><Relationship Id="rId170" Type="http://schemas.openxmlformats.org/officeDocument/2006/relationships/slide" Target="slides/slide164.xml"/><Relationship Id="rId171" Type="http://schemas.openxmlformats.org/officeDocument/2006/relationships/slide" Target="slides/slide165.xml"/><Relationship Id="rId172" Type="http://schemas.openxmlformats.org/officeDocument/2006/relationships/slide" Target="slides/slide166.xml"/><Relationship Id="rId173" Type="http://schemas.openxmlformats.org/officeDocument/2006/relationships/slide" Target="slides/slide167.xml"/><Relationship Id="rId174" Type="http://schemas.openxmlformats.org/officeDocument/2006/relationships/slide" Target="slides/slide168.xml"/><Relationship Id="rId175" Type="http://schemas.openxmlformats.org/officeDocument/2006/relationships/slide" Target="slides/slide169.xml"/><Relationship Id="rId176" Type="http://schemas.openxmlformats.org/officeDocument/2006/relationships/slide" Target="slides/slide170.xml"/><Relationship Id="rId177" Type="http://schemas.openxmlformats.org/officeDocument/2006/relationships/slide" Target="slides/slide171.xml"/><Relationship Id="rId178" Type="http://schemas.openxmlformats.org/officeDocument/2006/relationships/slide" Target="slides/slide172.xml"/><Relationship Id="rId179" Type="http://schemas.openxmlformats.org/officeDocument/2006/relationships/slide" Target="slides/slide173.xml"/><Relationship Id="rId180" Type="http://schemas.openxmlformats.org/officeDocument/2006/relationships/slide" Target="slides/slide174.xml"/><Relationship Id="rId181" Type="http://schemas.openxmlformats.org/officeDocument/2006/relationships/slide" Target="slides/slide175.xml"/><Relationship Id="rId182" Type="http://schemas.openxmlformats.org/officeDocument/2006/relationships/slide" Target="slides/slide176.xml"/><Relationship Id="rId183" Type="http://schemas.openxmlformats.org/officeDocument/2006/relationships/slide" Target="slides/slide177.xml"/><Relationship Id="rId184" Type="http://schemas.openxmlformats.org/officeDocument/2006/relationships/slide" Target="slides/slide178.xml"/><Relationship Id="rId185" Type="http://schemas.openxmlformats.org/officeDocument/2006/relationships/slide" Target="slides/slide179.xml"/><Relationship Id="rId186" Type="http://schemas.openxmlformats.org/officeDocument/2006/relationships/slide" Target="slides/slide180.xml"/><Relationship Id="rId187" Type="http://schemas.openxmlformats.org/officeDocument/2006/relationships/slide" Target="slides/slide181.xml"/><Relationship Id="rId188" Type="http://schemas.openxmlformats.org/officeDocument/2006/relationships/slide" Target="slides/slide182.xml"/><Relationship Id="rId189" Type="http://schemas.openxmlformats.org/officeDocument/2006/relationships/slide" Target="slides/slide183.xml"/><Relationship Id="rId190" Type="http://schemas.openxmlformats.org/officeDocument/2006/relationships/slide" Target="slides/slide184.xml"/><Relationship Id="rId191" Type="http://schemas.openxmlformats.org/officeDocument/2006/relationships/slide" Target="slides/slide185.xml"/><Relationship Id="rId192" Type="http://schemas.openxmlformats.org/officeDocument/2006/relationships/slide" Target="slides/slide186.xml"/><Relationship Id="rId193" Type="http://schemas.openxmlformats.org/officeDocument/2006/relationships/slide" Target="slides/slide187.xml"/><Relationship Id="rId194" Type="http://schemas.openxmlformats.org/officeDocument/2006/relationships/slide" Target="slides/slide188.xml"/><Relationship Id="rId195" Type="http://schemas.openxmlformats.org/officeDocument/2006/relationships/slide" Target="slides/slide189.xml"/><Relationship Id="rId196" Type="http://schemas.openxmlformats.org/officeDocument/2006/relationships/slide" Target="slides/slide190.xml"/><Relationship Id="rId197" Type="http://schemas.openxmlformats.org/officeDocument/2006/relationships/slide" Target="slides/slide191.xml"/><Relationship Id="rId198" Type="http://schemas.openxmlformats.org/officeDocument/2006/relationships/slide" Target="slides/slide192.xml"/><Relationship Id="rId199" Type="http://schemas.openxmlformats.org/officeDocument/2006/relationships/slide" Target="slides/slide193.xml"/><Relationship Id="rId200" Type="http://schemas.openxmlformats.org/officeDocument/2006/relationships/slide" Target="slides/slide194.xml"/><Relationship Id="rId201" Type="http://schemas.openxmlformats.org/officeDocument/2006/relationships/slide" Target="slides/slide195.xml"/><Relationship Id="rId202" Type="http://schemas.openxmlformats.org/officeDocument/2006/relationships/slide" Target="slides/slide196.xml"/><Relationship Id="rId203" Type="http://schemas.openxmlformats.org/officeDocument/2006/relationships/slide" Target="slides/slide197.xml"/><Relationship Id="rId204" Type="http://schemas.openxmlformats.org/officeDocument/2006/relationships/slide" Target="slides/slide198.xml"/><Relationship Id="rId205" Type="http://schemas.openxmlformats.org/officeDocument/2006/relationships/slide" Target="slides/slide199.xml"/><Relationship Id="rId206" Type="http://schemas.openxmlformats.org/officeDocument/2006/relationships/slide" Target="slides/slide200.xml"/><Relationship Id="rId207" Type="http://schemas.openxmlformats.org/officeDocument/2006/relationships/slide" Target="slides/slide201.xml"/><Relationship Id="rId208" Type="http://schemas.openxmlformats.org/officeDocument/2006/relationships/slide" Target="slides/slide202.xml"/><Relationship Id="rId209" Type="http://schemas.openxmlformats.org/officeDocument/2006/relationships/slide" Target="slides/slide203.xml"/><Relationship Id="rId210" Type="http://schemas.openxmlformats.org/officeDocument/2006/relationships/slide" Target="slides/slide204.xml"/><Relationship Id="rId211" Type="http://schemas.openxmlformats.org/officeDocument/2006/relationships/slide" Target="slides/slide205.xml"/><Relationship Id="rId212" Type="http://schemas.openxmlformats.org/officeDocument/2006/relationships/slide" Target="slides/slide206.xml"/><Relationship Id="rId213" Type="http://schemas.openxmlformats.org/officeDocument/2006/relationships/slide" Target="slides/slide207.xml"/><Relationship Id="rId214" Type="http://schemas.openxmlformats.org/officeDocument/2006/relationships/slide" Target="slides/slide208.xml"/><Relationship Id="rId215" Type="http://schemas.openxmlformats.org/officeDocument/2006/relationships/slide" Target="slides/slide209.xml"/><Relationship Id="rId216" Type="http://schemas.openxmlformats.org/officeDocument/2006/relationships/slide" Target="slides/slide210.xml"/><Relationship Id="rId217" Type="http://schemas.openxmlformats.org/officeDocument/2006/relationships/slide" Target="slides/slide211.xml"/><Relationship Id="rId218" Type="http://schemas.openxmlformats.org/officeDocument/2006/relationships/slide" Target="slides/slide212.xml"/><Relationship Id="rId219" Type="http://schemas.openxmlformats.org/officeDocument/2006/relationships/slide" Target="slides/slide213.xml"/><Relationship Id="rId220" Type="http://schemas.openxmlformats.org/officeDocument/2006/relationships/slide" Target="slides/slide214.xml"/><Relationship Id="rId221" Type="http://schemas.openxmlformats.org/officeDocument/2006/relationships/slide" Target="slides/slide215.xml"/><Relationship Id="rId222" Type="http://schemas.openxmlformats.org/officeDocument/2006/relationships/slide" Target="slides/slide216.xml"/><Relationship Id="rId223" Type="http://schemas.openxmlformats.org/officeDocument/2006/relationships/slide" Target="slides/slide217.xml"/><Relationship Id="rId224" Type="http://schemas.openxmlformats.org/officeDocument/2006/relationships/slide" Target="slides/slide218.xml"/><Relationship Id="rId225" Type="http://schemas.openxmlformats.org/officeDocument/2006/relationships/slide" Target="slides/slide219.xml"/><Relationship Id="rId226" Type="http://schemas.openxmlformats.org/officeDocument/2006/relationships/slide" Target="slides/slide220.xml"/><Relationship Id="rId227" Type="http://schemas.openxmlformats.org/officeDocument/2006/relationships/slide" Target="slides/slide221.xml"/><Relationship Id="rId228" Type="http://schemas.openxmlformats.org/officeDocument/2006/relationships/slide" Target="slides/slide222.xml"/><Relationship Id="rId229" Type="http://schemas.openxmlformats.org/officeDocument/2006/relationships/slide" Target="slides/slide223.xml"/><Relationship Id="rId230" Type="http://schemas.openxmlformats.org/officeDocument/2006/relationships/slide" Target="slides/slide224.xml"/><Relationship Id="rId231" Type="http://schemas.openxmlformats.org/officeDocument/2006/relationships/slide" Target="slides/slide225.xml"/><Relationship Id="rId232" Type="http://schemas.openxmlformats.org/officeDocument/2006/relationships/slide" Target="slides/slide226.xml"/><Relationship Id="rId233" Type="http://schemas.openxmlformats.org/officeDocument/2006/relationships/slide" Target="slides/slide227.xml"/><Relationship Id="rId234" Type="http://schemas.openxmlformats.org/officeDocument/2006/relationships/slide" Target="slides/slide228.xml"/><Relationship Id="rId235" Type="http://schemas.openxmlformats.org/officeDocument/2006/relationships/slide" Target="slides/slide229.xml"/><Relationship Id="rId236" Type="http://schemas.openxmlformats.org/officeDocument/2006/relationships/slide" Target="slides/slide230.xml"/><Relationship Id="rId237" Type="http://schemas.openxmlformats.org/officeDocument/2006/relationships/slide" Target="slides/slide231.xml"/><Relationship Id="rId238" Type="http://schemas.openxmlformats.org/officeDocument/2006/relationships/slide" Target="slides/slide232.xml"/><Relationship Id="rId239" Type="http://schemas.openxmlformats.org/officeDocument/2006/relationships/slide" Target="slides/slide233.xml"/><Relationship Id="rId240" Type="http://schemas.openxmlformats.org/officeDocument/2006/relationships/slide" Target="slides/slide234.xml"/><Relationship Id="rId241" Type="http://schemas.openxmlformats.org/officeDocument/2006/relationships/slide" Target="slides/slide235.xml"/><Relationship Id="rId242" Type="http://schemas.openxmlformats.org/officeDocument/2006/relationships/slide" Target="slides/slide236.xml"/><Relationship Id="rId243" Type="http://schemas.openxmlformats.org/officeDocument/2006/relationships/slide" Target="slides/slide237.xml"/><Relationship Id="rId244" Type="http://schemas.openxmlformats.org/officeDocument/2006/relationships/slide" Target="slides/slide238.xml"/><Relationship Id="rId245" Type="http://schemas.openxmlformats.org/officeDocument/2006/relationships/slide" Target="slides/slide239.xml"/><Relationship Id="rId246" Type="http://schemas.openxmlformats.org/officeDocument/2006/relationships/slide" Target="slides/slide240.xml"/><Relationship Id="rId247" Type="http://schemas.openxmlformats.org/officeDocument/2006/relationships/slide" Target="slides/slide241.xml"/><Relationship Id="rId248" Type="http://schemas.openxmlformats.org/officeDocument/2006/relationships/slide" Target="slides/slide242.xml"/><Relationship Id="rId249" Type="http://schemas.openxmlformats.org/officeDocument/2006/relationships/slide" Target="slides/slide243.xml"/><Relationship Id="rId250" Type="http://schemas.openxmlformats.org/officeDocument/2006/relationships/slide" Target="slides/slide244.xml"/><Relationship Id="rId251" Type="http://schemas.openxmlformats.org/officeDocument/2006/relationships/slide" Target="slides/slide245.xml"/><Relationship Id="rId252" Type="http://schemas.openxmlformats.org/officeDocument/2006/relationships/slide" Target="slides/slide246.xml"/><Relationship Id="rId253" Type="http://schemas.openxmlformats.org/officeDocument/2006/relationships/slide" Target="slides/slide247.xml"/><Relationship Id="rId254" Type="http://schemas.openxmlformats.org/officeDocument/2006/relationships/slide" Target="slides/slide248.xml"/><Relationship Id="rId255" Type="http://schemas.openxmlformats.org/officeDocument/2006/relationships/slide" Target="slides/slide249.xml"/><Relationship Id="rId256" Type="http://schemas.openxmlformats.org/officeDocument/2006/relationships/slide" Target="slides/slide250.xml"/><Relationship Id="rId257" Type="http://schemas.openxmlformats.org/officeDocument/2006/relationships/slide" Target="slides/slide25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10332720" cy="18288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3600" b="1">
                <a:solidFill>
                  <a:srgbClr val="0F172A"/>
                </a:solidFill>
                <a:latin typeface="Segoe UI Semibold"/>
              </a:defRPr>
            </a:pPr>
            <a:r>
              <a:rPr sz="3600" b="1">
                <a:solidFill>
                  <a:srgbClr val="0F172A"/>
                </a:solidFill>
                <a:latin typeface="Segoe UI Semibold"/>
              </a:rPr>
              <a:t>Parte 0 — Parte 0 — Prerrequisitos: Python + NumPy + pandas + visualización + SQL + APIs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9768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475569"/>
                </a:solidFill>
                <a:latin typeface="Segoe UI"/>
              </a:defRPr>
            </a:pPr>
            <a:r>
              <a:rPr sz="1800" b="0">
                <a:solidFill>
                  <a:srgbClr val="475569"/>
                </a:solidFill>
                <a:latin typeface="Segoe UI"/>
              </a:rPr>
              <a:t>⬅ Volver al programa ·  Índice completo ·  Parte siguiente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001 — Instalación de Python 3.12+ y entornos virtuales (venv, uv, conda)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Diagnóstico inicial.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 un entorno venv llamado .venv en un directorio nuevo, actívalo, instala numpy==2.1.0 y pandas==2.2.3, y verifica con pip list.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Replica el mismo entorno con uv.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 requirements.txt congelando versiones exactas con pip freeze &gt; requirements.txt.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Provoca y resuelve el bug clásico.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[ ] README.md indicando tu OS, versión de Python instalada y gestor elegido (venv / uv / conda).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[ ] .gitignore con .venv/ y __pycache__/ (mínimo).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[ ] requirements.txt con exactamente: numpy&gt;=2.0, pandas&gt;=2.2, matplotlib&gt;=3.8, jupyter&gt;=1.0.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[ ] Un script verify.py que imprima: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sys.version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019 — NumPy: ordenamiento y búsqueda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Ranking.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Ordena matriz por columna.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Mediana por bisect.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np.unique con cuentas.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array de 100k puntajes: (a) top-100 con partition y benchmark vs sort completo; (b) ranking con argsort.argsort(); (c) percentil de un valor dado con searchsorted; (d) unique con return_counts y barplot top-10 categorías.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020 — NumPy: álgebra lineal con numpy.linalg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020 — NumPy: álgebra lineal con numpy.linalg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2.9 Structured Arrays (referencia) · Numerical Linear Algebra (Trefethen &amp; Bau).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opere con vectores y matrices al nivel necesario para entender ML: producto punto, multiplicación matricial, inversa, sistema de ecuaciones (solve), descomposiciones (SVD, eigen). Saber cuándo no usar la inversa (lentitud + inestabilidad numérica).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Multiplicar vectores y matrices con @ (operador moderno) y np.dot.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Resolver sistemas Ax = b con np.linalg.solve (NO con inv(A) @ b).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norma, determinante, rango, traza.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Computar SVD con np.linalg.svd y entender qué retorna.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eigenvalores/eigenvectores con np.linalg.eig / eigh (simétrica).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020 — NumPy: álgebra lineal con numpy.linalg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@ operador (PEP 465): multiplicación matricial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Producto punto vs producto matricial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Resolver sistemas: solve vs inv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Norma, det, rank, trace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SVD — la factorización universal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Eigen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020 — NumPy: álgebra lineal con numpy.linalg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020 — NumPy: álgebra lineal con numpy.linalg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Producto punto.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Multiplicación matricial.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Resuelve sistema.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Inv vs solve benchmark.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SVD de matriz baja rank.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compara inv(A) @ b vs solve(A, b) en tiempo Y precisión (np.allclose); (b) implementa regresión lineal cerrada β = (XᵀX)⁻¹ Xᵀy y luego con solve; (c) calcula SVD de una matriz y verifica M = U @ diag(s) @ Vt; (d) eigen de matriz de covarianza.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021 — NumPy: aleatoriedad y semillas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021 — NumPy: aleatoriedad y semillas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Numerical Recipes cap. 7 (Random Numbers) · NumPy random.Generator docs.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genere números aleatorios reproduciblemente con el API moderno (np.random.default_rng(seed)), use las distribuciones más comunes (uniforme, normal, Bernoulli, Poisson, exponencial), y entienda por qué la reproducibilidad es no-negociable en ciencia de datos.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 Generator con np.random.default_rng(seed) y usarlo para reproducibilidad.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muestras de uniforme, normal, integers, binomial, Poisson, exponencial.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Permutar y muestrear sin/con reemplazo con permutation y choice.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Reproducir un experimento exactamente con el mismo seed.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por qué np.random.seed() (API legacy) es deprecated en favor de Generator.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021 — NumPy: aleatoriedad y semillas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np.random.default_rng(seed)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Distribuciones continuas: uniform, normal, exponential, gamma, beta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Distribuciones discretas: integers, binomial, poisson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y choice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Reproducibilidad: por qué importa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Múltiples generadores independientes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021 — NumPy: aleatoriedad y semillas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np.random.default_rng(seed=42)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002 — Jupyter y JupyterLab — kernels, magics, debugging, profiling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021 — NumPy: aleatoriedad y semillas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Distribuciones.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Monte Carlo de π.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Monte Carlo de π con N=10k, 100k, 1M reportando error; (b) bootstrap de la media de un sample (95% CI vs CLT); (c) demo de reproducibilidad con dos rngs; (d) tabla comparando momento empírico vs teórico para 4 distribuciones.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022 — Pandas: Series y DataFrame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022 — Pandas: Series y DataFrame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3, §§ 3.1–3.2 Introducing Pandas Objects.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qué es una Series (ndarray + index) y un DataFrame (dict de Series alineadas por index), cómo se construyen desde 5 fuentes distintas, y por qué el index es el rasgo que distingue pandas de NumPy.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Series y DataFrames desde dict, lista de tuplas, arrays NumPy, CSV y desde otro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un DataFrame con head, tail, info, describe, dtypes, shape.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Acceder a columnas como atributo (df.col) y como key (df['col']) — y saber cuándo cada uno falla.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Modificar el index con set_index, reset_index, rename.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Series ↔ DataFrame ↔ ndarray cuando sea necesario.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022 — Pandas: Series y DataFrame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Series = ndarray + index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DataFrame = dict de Series alineadas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Construcción desde 5 fuentes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.loc vs .iloc vs []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Index labels vs posición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info y describe como first-look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022 — Pandas: Series y DataFrame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print('pandas:', pd.__version__)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022 — Pandas: Series y DataFrame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Series desde 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DataFrame desde dict de listas.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 Palmer Penguins.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Index labeled.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Alineación automática.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carga Palmer Penguins y reporta info(), describe(), missing por col; (b) muestra los 3 métodos de acceso a una columna (df.col, df['col'], df.loc[:, 'col']); (c) cambia el index a species, vuelve a default con reset_index; (d) demuestra alineación automática sumando dos Series.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023 — Pandas: indexación (loc, iloc, at, iat)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023 — Pandas: indexación (loc, iloc, at, iat)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3.3 Data Indexing and Selection.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domine los 4 indexers de pandas y elija el correcto según el caso. El bug "SettingWithCopyWarning" y el bug del slicing por label inclusivo nacen aquí — saber qué indexer usar evita ambos.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.loc[row_label, col_label] para acceso por etiqueta (inclusivo en slicing).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.iloc[row_pos, col_pos] para acceso por posición entera (exclusivo, como Python).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.at / .iat para acceso a un único valor (más rápido que loc/iloc).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Evitar SettingWithCopyWarning usando .loc para asignar en una vista.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filas con boolean mask dentro de .loc: df.loc[df['edad'] &gt; 30, 'nombre'].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023 — Pandas: indexación (loc, iloc, at, iat)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[] directo: shortcut con quirks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.loc: por label, slicing inclusivo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.iloc: por posición, slicing exclusivo (como Python)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.at / .iat: single value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Mask + loc para filtros con asignación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SettingWithCopyWarning: qué es y cómo evitarlo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023 — Pandas: indexación (loc, iloc, at, iat)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DataFrame de demo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'nombre': ['Ana', 'Bob', 'Cris', 'Dan', 'Eli'],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'edad'  : [30, 25, 28, 35, 22],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'nota'  : [7.5, 6.0, 8.2, 5.8, 9.1],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}, index=['a', 'b', 'c', 'd', 'e'])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002 — Jupyter y JupyterLab — kernels, magics, debugging, profiling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Python Data Science Handbook, cap. 1 — IPython: Beyond Normal Python.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usar Jupyter como un editor de texto con botón "play" y empiece a usarlo como un entorno exploratorio profesional: con magics que ahorran horas, debugger interactivo (%debug), y profiling real (%timeit, %prun). Al final debe poder diagnosticar por qué un notebook es lento sin adivinar.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kernel, frontend (Notebook vs JupyterLab vs VS Code) y servidor — y saber qué pasa cuando uno se cuelga.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magics esenciales: %timeit, %%time, %run, %load, %matplotlib inline, %debug, %who, %xmode.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un kernel específico a un notebook (ipykernel install --user --name &lt;env&gt;) sin pelearse con el venv equivocado.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Debuggear una excepción con %debug y pdb (n, s, c, q, p, 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Profilar código lento con %timeit (microbenchmark) y %prun (line profiler) para decidir dónde optimizar.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023 — Pandas: indexación (loc, iloc, at, iat)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Acceso simple.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loc inclusivo vs iloc exclusivo.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Filtro + columnas seleccionadas.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Asignación segura.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Provoca y arregla SettingWithCopyWarning.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muestra los 3 métodos de acceso a columna; (b) compara loc vs iloc en slicing con tabla; (c) filtra Adelie machos con bill_length&gt;40 mostrando 3 columnas; (d) reproduce y arregla SettingWithCopyWarning con explicación.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024 — Pandas: operaciones y alineación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024 — Pandas: operaciones y alineación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3.4 Operating on Data in Pandas.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cómo pandas alinea automáticamente por index en operaciones entre Series/DataFrames, cómo manejar NaN resultantes, y use apply/map para transformaciones custom (con consciencia de cuándo es lento).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Predecir el resultado de operar dos Series/DataFrames con indexes parcialmente distintos.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fill_value en operaciones para no propagar NaN: s1.add(s2, fill_value=0).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funciones con apply (lento, flexible), map (Series), applymap / df.map (elementwise).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Vectorizar transformaciones cuando se puede en vez de apply (10–100× más rápido).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ufuncs NumPy sobre Series — pandas las soporta directamente y preserva el index.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024 — Pandas: operaciones y alineación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Alineación automática por index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fill_value para operaciones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apply axis=0 vs axis=1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map para Series con dict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df.map (era applymap) — elementwise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Vectorización &gt; apply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024 — Pandas: operaciones y alineación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024 — Pandas: operaciones y alineación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Suma con alineación.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apply por fila.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Mismo cálculo vectorizado.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 con 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ufunc NumPy preserva index.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BMI por fila con apply vs vectorizado (tabla %timeit); (b) species → código numérico con map; (c) demo de alineación con fill_value; (d) np.log sobre body_mass preservando index.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025 — Pandas: datos faltantes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025 — Pandas: datos faltantes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3.5 Handling Missing Data.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detecte, cuantifique y maneje datos faltantes con criterio. Eliminar es la opción fácil pero suele ser incorrecta: cuándo eliminar, cuándo imputar (media, mediana, forward-fill), y cuándo el faltante es señal que merece su propia columna.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NaN con isna(), notna() y cuantificar por columna/fila.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Eliminar filas/columnas con NaN usando dropna con how/thresh/subset.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Imputar con fillna: valor escalar, media/mediana, forward/backward fill, interpolación.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NaN vs None vs pd.NA y por qué importan los dtypes nullable (Int64, boolean).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eliminar/imputar/dejar — y crear columna was_missing cuando el faltante es informativo.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025 — Pandas: datos faltantes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Tipos de missing en pandas: NaN, None, NaT, pd.NA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Detección: isna, notna, isna().sum()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dropna: how='any'/'all', thresh, subset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fillna: escalar, dict, ffill, bfill, interpolate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Dtypes nullable: Int64, Float64, boolean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was_missing como feature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025 — Pandas: datos faltantes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002 — Jupyter y JupyterLab — kernels, magics, debugging, profiling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↔ frontend ↔ servidor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Modo comando vs modo edición + atajos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Magics line (%) vs cell (%%)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%timeit y %%time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%debug + pdb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%prun y %lprun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Registro de kernels por venv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025 — Pandas: datos faltantes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Cuantifica.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Eliminar filas con cualquier NaN.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Eliminar solo filas con NaN en sex.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Imputar.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Forward fill en series temporales.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reporte completo de missing (% por col, % por fila, filas más incompletas); (b) 3 estrategias: drop all, drop subset, imputar por grupo; (c) columna bill_was_missing y demuestra que el flag puede mejorar un modelo simple; (d) demo de dtypes nullable Int64.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026 — Pandas: MultiIndex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026 — Pandas: MultiIndex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3.6 Hierarchical Indexing.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use índices jerárquicos (MultiIndex) cuando hay estructura natural en los datos (país × ciudad, año × mes, sector × empresa). Saber cuándo aporta vs cuándo complica — el 80% del tiempo en data science aplanado es mejor.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MultiIndex desde tuplas, arrays, producto cartesiano (from_product).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Indexar con .loc[(nivel1, nivel2)] y .loc[:, ('grupo', 'col')].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Aplanar y reconstruir con unstack(), stack(), reset_index().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MultiIndex aporta (groupby con múltiples claves devuelve uno automáticamente) y cuándo es más legible aplanar.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Renombrar niveles con rename(level=...) y reordenarlos con swaplevel.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026 — Pandas: MultiIndex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MultiIndex: motivación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Construcción: tuples, arrays, from_product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Indexación: tuple selector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stack / unstack — pivot rápido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groupby + multiindex resultado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aplanar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026 — Pandas: MultiIndex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026 — Pandas: MultiIndex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Construye desde tuplas.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from_product.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Acceso jerárquico.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unstack y stack.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groupby produce MultiIndex.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ventas trimestre×región sintéticas (4 trimestres × 3 regiones × 2 años): (a) construir con from_product; (b) acceso a un trimestre específico; (c) total por región (unstack); (d) groupby penguins por (species, sex) → MultiIndex → aplanar.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027 — Pandas: concat, merge, join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027 — Pandas: concat, merge, join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§§ 3.7–3.8 Combining Datasets: Concat/Merge.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junte datasets correctamente: concat (apilado simple), merge (SQL-style joins) y join (atajo por index). El error más común es usar el join equivocado y obtener duplicados o filas perdidas — saber qué tipo (inner/left/right/outer) evita semanas de bugs.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Apilar DataFrames con pd.concat por filas (axis=0) o columnas (axis=1).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joins SQL-style con pd.merge: inner, left, right, outer, cross.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duplicados generados por merge con validate='one_to_one' | 'many_to_one' | ….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Joinear por index con df1.join(df2) (atajo para merge por index).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indicator=True para saber qué filas vienen de cada lado del merge.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027 — Pandas: concat, merge, join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concat axis=0 (filas) vs axis=1 (columnas)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merge how='inner'/'left'/'right'/'outer'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 vs left_on/right_on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validate para evitar duplicación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indicator=True para auditar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df.join por index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027 — Pandas: concat, merge, join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002 — Jupyter y JupyterLab — kernels, magics, debugging, profiling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sys,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print('python:', sys.version.split()[0])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print('exec  :', sys.executable)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print('numpy :', np.__version__)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027 — Pandas: concat, merge, join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Concat por filas.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Inner join.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Left join.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duplicados.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indicator=True.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clientes (10) + órdenes (25): (a) 4 tipos de join con _merge indicator; (b) tabla con conteo de cada tipo; (c) detección de relación con validate; (d) join por index con df.join.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028 — Pandas: groupby (split-apply-combine)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028 — Pandas: groupby (split-apply-combine)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3.9 Aggregation and Grouping.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aplique el patrón split-apply-combine que es el patrón fundamental de análisis tabular: dividir por grupo, aplicar función, recombinar. Saber elegir entre agg, transform, filter y apply — cada uno tiene su rol.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Agrupar por una o más columnas con groupby y aplicar agregaciones (sum, mean, count).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agg con dict para distintas funciones por columna: agg({'a': 'sum', 'b': 'mean'}).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 para preservar la shape original (broadcasting del estadístico de grupo).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filter para filtrar grupos enteros según condición.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los 4 métodos del groupby y elegir el correcto.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028 — Pandas: groupby (split-apply-combine)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Split-apply-combine: el patrón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 (= aggregate)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transform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filter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apply: el más flexible, el más lento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Múltiples columnas de agrupación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028 — Pandas: groupby (split-apply-combine)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Mini-dataset penguin-like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'species': ['Adelie']*5 + ['Chinstrap']*4 + ['Gentoo']*5,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'sex'    : ['M','F','M','F','M', 'M','F','M','F',  'M','F','M','F','M'],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'masa'   : [3750, 3800, 3650, 3900, 3700,  3500, 3400, 3600, 3550,  5050, 4800, 5200, 4900, 5100],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'pico'   : [39.1, 39.5, 40.3, 38.8, 39.3,  46.5, 46.0, 46.8, 45.9,  48.6, 47.5, 49.0, 48.2, 48.8],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print(df.head())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028 — Pandas: groupby (split-apply-combine)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Agg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Agg con 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Transform: z-score por 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Filter: solo grupos grandes.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Apply custom.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agg múltiple por (species, sex); (b) transform z-score por species; (c) filter species con n&gt;50; (d) apply que devuelva el top-3 más pesado por species; (e) tabla groupby.size() por sex × island.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029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029 — Pandas: pivot tables y crosstab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029 — Pandas: pivot tables y crosstab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3.10 Pivot Tables.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construya tablas pivot (estilo Excel) con pivot_table y tablas de contingencia con crosstab. Son atajos sobre groupby pensados para resumen×visualización rápida.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pivot_table con index, columns, values, aggfunc.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Añadir totales con margins=True.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tablas de contingencia con pd.crosstab y normalizar (normalize='all'/'index'/'columns').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pivot (sin agregar) vs pivot_table (con aggfunc, agrega duplicados).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una pivot como heatmap básico para confirmar patrones.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029 — Pandas: pivot tables y crosstab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pivot vs pivot_table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Parámetros: index, columns, values, aggfunc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margins=True: totales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crosstab: tabla de contingencia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normalize en crosstab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Pivot → heatmap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029 — Pandas: pivot tables y crosstab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'species': np.repeat(['Adelie', 'Chinstrap', 'Gentoo'], [12, 8, 10]),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'island' : rng.choice(['Biscoe', 'Dream', 'Torgersen'], 30),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'sex'    : rng.choice(['M', 'F'], 30),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'masa'   : rng.normal(4200, 600, 30),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print(df.head())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002 — Jupyter y JupyterLab — kernels, magics, debugging, profiling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Atajos sin mouse.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Registra tu kernel.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 vectorización.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Post-mortem.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Profila una función.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Entrega un notebook homework.ipynb con: (a) celda que muestra sys.executable confirmando que usas un kernel registrado por ti; (b) benchmark %timeit comparando sum(range(N)) vs np.arange(N).sum() para N=10k, 100k, 1M; (c) tabla markdown con los resultados; (d) gráfico simple del speedup.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029 — Pandas: pivot tables y crosstab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Pivot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Pivot con totales.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Crosstab counts.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Crosstab normalizado.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Pivot → heatmap.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pivot_table (species × island, mean body_mass); (b) crosstab species × island, count y normalizado; (c) verificación de totales con margins; (d) heatmap simple del pivot.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030 — Pandas: operaciones vectorizadas sobre strings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030 — Pandas: operaciones vectorizadas sobre strings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3.11 Vectorized String Operations.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limpie y transforme columnas de texto sin caer en apply(lambda x: ...), usando el accessor .str de pandas — vectorizado, NaN-aware, con métodos análogos a los de Python (lower, strip, replace, split, contains, regex).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.str para aplicar operaciones de string vectorizadamente a una Series.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NaN automáticamente (los métodos .str propagan NaN sin error).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regex con .str.contains(patron), .str.extract(...), .str.replace(...).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Dividir y unir con .str.split(sep, expand=True) que produce un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Trabajar con categorical cuando el cardinalidad es baja (memoria y speedup).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030 — Pandas: operaciones vectorizadas sobre strings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Accessor .str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Casos típicos: lower, strip, replace, contains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Regex con .str.extract y grupos nombrados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.str.split(expand=True) → DataFrame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dtype='string' (nullable) vs object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Categorical para baja cardinalidad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030 — Pandas: operaciones vectorizadas sobre strings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030 — Pandas: operaciones vectorizadas sobre strings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Lower + strip.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Extract dominio.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Split nombre completo.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Filtro por contains.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Categorical.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CSV sintético de contactos (nombre, email, teléfono): (a) normalizar email (lower+strip); (b) extraer dominio; (c) separar nombre/apellido; (d) flag de email corporativo (no gmail/yahoo/hotmail); (e) convertir país a Categorical y reportar memoria.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031 — Pandas: series de tiempo, resampling, rolling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031 — Pandas: series de tiempo, resampling, rolling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3.12 Working with Time Series.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trabaje con datos temporales correctamente: parsear fechas, indexar por DatetimeIndex, hacer resampling (cambiar la frecuencia) y rolling (ventanas móviles para tendencias).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Parsear strings de fecha con pd.to_datetime(..., format=..., errors=...).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Indexar por DatetimeIndex y slicear con strings de fecha (df.loc['2024-01':'2024-03']).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Resamplear a otra frecuencia: df.resample('M').sum(), 'W', 'D', 'H'.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ventanas móviles con rolling(window).mean() para suavizar tendencias.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zonas horarias con tz_localize y tz_convert.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031 — Pandas: series de tiempo, resampling, rolling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pd.to_datetime con errors='coerce'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DatetimeIndex y slicing por fecha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Resampling: 'D', 'W', 'M', 'Q', 'Y', 'H'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Rolling windows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shift y diff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Timezones: localize → convert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031 — Pandas: series de tiempo, resampling, rolling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fechas = pd.date_range('2024-01-01', '2025-12-31', freq='D')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ventas = pd.Series(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rng.normal(1000, 200, len(fechas)).cumsum().clip(min=0).astype(int),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index=fechas,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name='ventas',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print(ventas.head())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003 — Git y GitHub para data scientists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031 — Pandas: series de tiempo, resampling, rolling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Parseo robusto.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Slice por fecha.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Resample diaria → mensual.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Rolling 7-day mean.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shift para lag feature.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serie sintética de 2 años: (a) parseo robusto; (b) slice por trimestre; (c) resample a mensual con sum y mean; (d) rolling 7/30 días con plot; (e) diff y pct_change para variación.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032 — Pandas: eval y query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032 — Pandas: eval y query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3.13 High-Performance Pandas: eval and query. ·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conozca df.eval y df.query — herramientas para expresar operaciones y filtros con sintaxis tipo SQL en strings. Útiles para legibilidad en cadenas largas y, en datasets muy grandes, también más rápidos (usan numexpr).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con df.query("col &gt; 10 and other == 'X'").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columnas nuevas con df.eval('z = x + y') o df.eval('x * 2').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Referenciar variables locales en query/eval con prefijo @: df.query('x &gt; @threshold').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usar query (legibilidad en cadenas largas) vs filtro tradicional (mejor autocompletado IDE).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que el speedup real solo aparece con datasets &gt;10k filas y expresiones complejas.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032 — Pandas: eval y query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df.query — sintaxis tipo SQL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df.eval — expresiones aritméticas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Variables locales con @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numexpr para speedup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Trade-off: legibilidad vs introspección IDE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032 — Pandas: eval y query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032 — Pandas: eval y query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Filter tradicional vs query.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Variable local.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 para nueva columna.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 con inplace=False vs cálculo tradicional df['total'] = df['precio'] * df['cantidad'] — verifica resultados idénticos.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df 100k filas: (a) 3 filtros equivalentes (mask, query, query con @var); (b) eval para crear 2 columnas derivadas; (c) benchmark tradicional vs query en N=100k y N=1M; (d) reporte: cuándo conviene cada uno.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033 — Polars: DataFrames modernos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033 — Polars: DataFrames modernos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Polars User Guide + Vink (2020+) ·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Polars — la librería de DataFrames moderna (Rust + Arrow) que está reemplazando a pandas en proyectos donde performance importa. Aprender su API (similar a pandas pero con expresiones lazy y paralelismo automático) y entender cuándo conviene Polars sobre pandas (datasets &gt; 1 GB, pipelines con muchas transformaciones, multi-core).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Instalar Polars (pip install polars) y leer datos con pl.read_csv, pl.read_parquet, pl.scan_csv (lazy).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la API de expresiones: df.select(pl.col('precio').sum()), pl.col('x').filter(pl.col('y') &gt; 0).mean().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eager (DataFrame) de lazy (LazyFrame) — y por qué lazy permite optimizaciones del query planner.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groupby, join, pivot, unpivot con sintaxis Polars y comparar con pandas.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el speedup típico: 5-30× sobre pandas en operaciones comunes (single-machine, multi-core).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033 — Polars: DataFrames modernos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Polars vs pandas vs DuckDB: el panorama 2026.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Arrow como formato columnar in-memory.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Eager (DataFrame) vs Lazy (LazyFrame).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Expresiones encadenables: pl.col(...).operation().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Query optimization automática: predicate pushdown, projection pushdown.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Multi-threading automático.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033 — Polars: DataFrames modernos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Comparamos Polars vs pandas sobre un dataset sintético generado en disco. Requiere: pip install polars pandas pyarrow numpy.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time, tempfile, 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polars as pl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raise ImportError('Instalá polars: pip install polars pyarrow') from 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print(f'polars {pl.__version__} | pandas {pd.__version__} | numpy {np.__version__}')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003 — Git y GitHub para data scientists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Pro Git (Chacon &amp; Straub) — caps. 2 y 3 · GitHub docs.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use git no como "botón save" sino como un sistema serio de versionado: commits atómicos con mensajes útiles, branches por feature, PRs con review, y resolución de conflictos sin pánico. Adicionalmente: ignorar correctamente los archivos típicos de DS (datos pesados, notebooks con output, secrets).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Inicializar un repo, hacer commits atómicos con mensajes en formato convencional.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Trabajar con branches: crear, cambiar, mergear y resolver un conflicto sin perder código.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.gitignore para un proyecto de DS (datos, .venv, secrets, outputs de notebooks).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Abrir y revisar un PR en GitHub desde la línea de comandos con gh.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Recuperar trabajo perdido con git reflog (la red de seguridad invisible).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033 — Polars: DataFrames modernos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Eager básico: df = pl.read_csv('archivo.csv'); df.head(); df.describe().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Expresiones: df.filter(pl.col('precio') &gt; 100).group_by('categoria').agg(pl.col('precio').mean().alias('precio_medio')).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Lazy + collect: lf = pl.scan_csv('big.csv').filter(...).group_by(...).agg(...); result = lf.collect().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Query plan: lf.explain() muestra el plan optimizado.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Pandas ↔ Polars: df.to_pandas() y pl.from_pandas(pd_df).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en pandas y en Polars (lazy): filtrar viajes con tip_amount &gt; 5, agrupar por hora del día, calcular media y desviación.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Medir wall time de cada uno.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speedup.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034 — Parquet, Arrow, PyArrow, DuckDB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034 — Parquet, Arrow, PyArrow, DuckDB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docs Apache Arrow + DuckDB + Wes McKinney blogs.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el stack columnar moderno que reemplaza al CSV para datos serios: Parquet (formato en disco), Arrow (formato in-memory), PyArrow (la implementación Python), y DuckDB (SQL embebido sobre Parquet/Arrow). Saber por qué el ecosistema entero (Polars, pandas 2.x, Spark, BigQuery, DataFusion) convergió a este stack.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 y escribir Parquet con pandas, polars y pyarrow.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column pruning (leer solo columnas necesarias) y predicate pushdown (leer solo filas necesarias).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particionado por columna (year=2024/month=03/) para queries eficientes.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queries SQL con DuckDB directamente sobre Parquet sin cargarlo a RAM.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ventajas de Arrow: zero-copy entre librerías (Polars ↔ pandas ↔ Spark).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034 — Parquet, Arrow, PyArrow, DuckDB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CSV: limitaciones (sin tipos, fila por fila, sin compresión).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Parquet: columnar, comprimido (snappy/zstd), tipos preservados, metadata por chunk.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Arrow: formato in-memory zero-copy.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PyArrow: API Python para ambos.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DuckDB: "SQLite para analytics", consulta Parquet directo.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Particionado tipo Hive.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034 — Parquet, Arrow, PyArrow, DuckDB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Stack columnar moderno: generamos un dataset sintético, lo escribimos en CSV vs Parquet (varias compresiones), inspeccionamos metadata, y consultamos con DuckDB sin cargar a RAM.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time,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pyarrow as pa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pyarrow.parquet as pq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duckdb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raise ImportError('Instalá: pip install pyarrow duckdb pandas') from 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print(f'pyarrow {pa.__version__} | duckdb {duckdb.__version__} | pandas {pd.__version__}')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034 — Parquet, Arrow, PyArrow, DuckDB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CSV → Parquet: leer un CSV grande con pandas, escribir Parquet con df.to_parquet('file.parquet', compression='zstd').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Column pruning: leer SOLO 2 columnas de un Parquet de 50 columnas con pq.read_table('f.parquet', columns=['a', 'b']).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sobre Parquet: duckdb.sql("SELECT date, AVG(amount) FROM 'taxi/*.parquet' WHERE amount &gt; 10 GROUP BY date").df().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Particionado: escribir df.to_parquet('out/', partition_cols=['year', 'month']).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Arrow zero-copy: arrow_table = polars_df.to_arrow(); pandas_df = arrow_table.to_pandas().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Query con DuckDB: total tip_amount por mes para passenger_count &gt;= 2. Sin descargar todos los archivos a memoria.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tiempo y RAM peak (psutil o resource).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pandas leyendo todo y filtrando.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035 — Matplotlib: anatomía figura/axes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035 — Matplotlib: anatomía figura/axes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 Visualization with Matplotlib.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la jerarquía de objetos de matplotlib (Figure → Axes → Artist) y use la API orientada a objetos (fig, ax = plt.subplots()) en vez del interfaz pyplot estilo MATLAB. Esto es lo que separa gráficos publicables de notebooks de cualquier curso introductorio.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jerarquía Figure → Axes → Artist y por qué la API OO es preferible.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una figura con fig, ax = plt.subplots(figsize=(8, 4)) y configurar título, ejes, leyenda.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Guardar una figura a PNG/SVG/PDF con DPI controlado.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Cerrar figuras explícitamente para liberar memoria en notebooks que generan muchas.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defaults con plt.rcParams (font, line width, colors).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035 — Matplotlib: anatomía figura/axes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Figure (canvas) → Axes (gráfico) → Artist (elementos)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pyplot vs OO API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fig, ax = plt.subplots()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fig.savefig y formatos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Liberar memoria: plt.close(fig)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plt.rcParams y stylesheets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035 — Matplotlib: anatomía figura/axes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print('matplotlib:', plt.matplotlib.__version__)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003 — Git y GitHub para data scientists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de git: working tree → staging → repo → remote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Commits atómicos + mensajes convencionales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Branches y merge vs rebase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.gitignore para data science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Conflictos: anatomía y resolución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Pull Requests + review en GitHub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git reflog — la red de seguridad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035 — Matplotlib: anatomía figura/axes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Hello world.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Dos líneas en un axes.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Guarda 3 formatos.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Loop sin leak.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rcParams.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figura sin/cos con todos los elementos (título, labels, leyenda, grid); (b) guardar PNG@300dpi y SVG; (c) generar 50 plots en loop sin memory leak; (d) demo de rcParams modificados.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036 — Matplotlib: line, scatter, bar, histogram, boxplot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036 — Matplotlib: line, scatter, bar, histogram, boxplot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§§ 4.2–4.5 Simple Line/Scatter/Bar/Histogram Plots.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conozca los 5 plots básicos que cubren el 80% del trabajo de EDA, y sepa cuándo cada uno: line (tendencia temporal), scatter (relación dos variables), bar (categóricas), histogram (distribución), boxplot (5 estadísticos + outliers).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el plot correcto según el tipo de variables (continua/categórica) y el objetivo.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marker, color, linestyle, alpha para legibilidad.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histogramas con bins adecuados (regla de Freedman-Diaconis o 'auto').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boxplot: mediana, Q1/Q3, whiskers, outliers.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bar + error bars para mostrar incertidumbre.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036 — Matplotlib: line, scatter, bar, histogram, boxplot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Line: tendencias y series temporales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Scatter: relación entre dos variables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Bar y barh: categóricas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Histogram: distribución de una continua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Boxplot: distribución resumida + outliers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Errorbar y fill_between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036 — Matplotlib: line, scatter, bar, histogram, boxplot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Penguins-like sintético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'species'    : np.repeat(['Adelie', 'Chinstrap', 'Gentoo'], [50, 30, 40]),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'body_mass'  : np.concatenate([rng.normal(3700, 400, 50), rng.normal(3700, 400, 30), rng.normal(5050, 500,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'bill_length': np.concatenate([rng.normal(39, 2, 50),     rng.normal(48, 3, 30),     rng.normal(48, 3,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'flipper'    : np.concatenate([rng.normal(190, 6, 50),    rng.normal(196, 7, 30),    rng.normal(217, 7,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036 — Matplotlib: line, scatter, bar, histogram, boxplot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Scatter.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Histogram.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Boxplot.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5 plots básicos cada uno bien etiquetado; (b) scatter decorado con color y tamaño codificando 3 dimensiones; (c) bar con errorbars de std; (d) boxplot agrupado con interpretación de outliers.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037 — Matplotlib: subplots y gridspec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037 — Matplotlib: subplots y gridspec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4.6 Multiple Subplots.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organice múltiples plots en una sola figura — con plt.subplots(n, m) para grillas regulares y con GridSpec para layouts irregulares (un plot grande + varios pequeños). Crítico para informes y dashboards.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grillas regulares con fig, axes = plt.subplots(2, 3, figsize=...).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Iterar sobre axes.flat para llenar la grilla con loops.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Compartir ejes con sharex=True, sharey=True para comparar.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GridSpec para layouts irregulares (1 grande + 3 pequeños).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constrained_layout=True en vez de tight_layout() (más confiable).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037 — Matplotlib: subplots y gridspec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plt.subplots(nrows, ncols)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Iterar con .flat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sharex/sharey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GridSpec para layouts irregulares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constrained_layout vs tight_layout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add_subplot con posiciones custom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037 — Matplotlib: subplots y gridspec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matplotlib.gridspec import GridSpec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200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'x'   : rng.normal(0, 1,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'y'   : rng.normal(0, 1,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'mass': rng.uniform(3000, 5000,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'bill': rng.uniform(35, 50,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003 — Git y GitHub para data scientists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La mayoría de los ejercicios se hacen en terminal. Este notebook documenta los comandos y verifica el estado del repo desde Python.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subprocess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run(cmd):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 = subprocess.run(cmd, shell=True, capture_output=True, text=True)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r.stdout.strip() or r.stderr.strip()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print('git version:', run('git --version'))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print('cwd        :', Path.cwd())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037 — Matplotlib: subplots y gridspec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Grilla 2×2.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Grilla con loop.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sharey=True.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GridSpec irregular.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constrained_layout.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grilla 2×2 hists; (b) 3 boxplots con sharey; (c) layout GridSpec con scatter central + marginales arriba/derecha; (d) misma figura comparando tight_layout vs constrained_layout.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038 — Matplotlib: legends, colorbars, ticks, anotaciones</a:t>
            </a: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038 — Matplotlib: legends, colorbars, ticks, anotaciones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§§ 4.7–4.9 Customizing Legends, Colorbars, Ticks.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controle los detalles que distinguen un plot ad-hoc de uno publicable: leyenda fuera del gráfico, colorbar discreto, ticks personalizados, y anotaciones (flechas, texto) para guiar la atención del lector.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Posicionar leyenda fuera del axes con bbox_to_anchor.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colorbar con label, ticks discretos, y categoría.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Personalizar ticks: rotación, formato (FuncFormatter, PercentFormatter), scale log.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Anotar puntos con ax.annotate(..., xy=..., xytext=..., arrowprops=...).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Añadir líneas de referencia con axhline/axvline (umbrales, medias).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038 — Matplotlib: legends, colorbars, ticks, anotaciones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Legend con bbox_to_anchor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Colorbar con label y ticks discretos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Tick formatters: percent, scientific, custom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ax.annotate con flecha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axhline / axvline / axhspan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 scale: ax.set_yscale('log')</a:t>
            </a: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038 — Matplotlib: legends, colorbars, ticks, anotaciones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matplotlib.ticker import PercentFormatter, FuncFormatter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038 — Matplotlib: legends, colorbars, ticks, anotaciones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Leyenda fuera.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Colorbar.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PercentFormatter.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Anotar outlier.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 scale.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plot multi-línea con leyenda externa; (b) scatter con colorbar etiquetado; (c) bar % usando PercentFormatter; (d) plot con anotación de máximo via flecha; (e) comparativa lineal vs log en datos exponenciales.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039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039 — Matplotlib: stylesheets</a:t>
            </a: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039 — Matplotlib: stylesheets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4.11 Customizing Matplotlib: Configurations and Stylesheets. · Duración estimada: 30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aproveche stylesheets built-in y propios para mantener consistencia visual entre plots y proyectos — y deje de configurar manualmente rcParams en cada notebook.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Listar stylesheets disponibles con plt.style.available.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un style globalmente (plt.style.use(...)) o solo a un bloque (with plt.style.context(...)).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style propio en un archivo .mplstyle y usarlo.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styles (uno + ajustes manuales).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style según contexto (informe, presentación, B&amp;N para impresión).</a:t>
            </a: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039 — Matplotlib: stylesheets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plt.style.available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plt.style.use(...) global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with plt.style.context(...)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Archivo .mplstyle propio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Stylesheets comunes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rcParams override puntual</a:t>
            </a: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039 — Matplotlib: stylesheets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styles = sorted(plt.style.available)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print(f'{len(styles)} styles disponibles. Primeros 10:')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for s in styles[:10]: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  - {s}')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0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1 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001 — Clase 001 — Instalación de Python 3.12+ y entornos virtuales (venv, uv, conda)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002 — Clase 002 — Jupyter y JupyterLab — kernels, magics, debugging, profiling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003 — Clase 003 — Git y GitHub para data scientists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004 — Clase 004 — Estructura reproducible de proyecto (cookiecutter-data-science)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005 — Clase 005 — VS Code / Cursor para Python y Jupyter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006 — Clase 006 — Python: tipos, estructuras, control de flujo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007 — Clase 007 — Comprehensions y generadores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008 — Clase 008 — Funciones: args, kwargs, lambdas, closures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009 — Clase 009 — Manejo de excepciones y context managers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010 — Clase 010 — OOP básico, dataclasses, herencia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011 — Clase 011 — pathlib, lectura y escritura de archivos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012 — Clase 012 — Logging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013 — Clase 013 — Type hints y mypy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014 — Clase 014 — NumPy: tipos, creación, atributos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003 — Git y GitHub para data scientists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 desde cero.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Branch + conflicto.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.gitignore profesional.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 desde la CLI.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Recuperación.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 público en GitHub con: 5+ commits en formato convencional, al menos 1 branch mergeada, un .gitignore de DS completo, README con badges (build status si aplica) y un PR cerrado.</a:t>
            </a: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039 — Matplotlib: stylesheets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Catalogo.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Galería visual.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Bloque temporal.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Style propio.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Style + override.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galería de 4 styles sobre un mismo dataset; (b) crear informe.mplstyle con paleta corporativa simulada (3 colores principales); (c) demo de uso temporal con plt.style.context; (d) comparativa B&amp;N (grayscale) vs color para una figura que podría imprimirse.</a:t>
            </a: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040 — Matplotlib: 3D plotting</a:t>
            </a: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040 — Matplotlib: 3D plotting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4.12 Three-Dimensional Plotting in Matplotlib. ·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sepa cuándo (raramente) usar 3D y cómo hacerlo bien: scatter 3D, superficies (plot_surface), wireframes y contornos. Spoiler: la mayoría de las veces un buen 2D + color comunica mejor.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Crear axes 3D con projection='3d'.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Scatter, line, surface, wireframe, contour en 3D.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Controlar ángulo de vista con ax.view_init(elev, azim).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Reconocer cuándo NO usar 3D: la mayoría de las veces hay una alternativa 2D mejor.</a:t>
            </a: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040 — Matplotlib: 3D plotting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projection='3d'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Scatter 3D con codificación por color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plot_surface para z = f(x, y)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plot_wireframe y contour3D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view_init: rotar interactivo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NO usar 3D</a:t>
            </a: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040 — Matplotlib: 3D plotting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040 — Matplotlib: 3D plotting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Scatter 3D.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Superficie.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Wireframe + contour.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view_init.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Reto: 2D que vence al 3D.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scatter 3D con 4 dimensiones (xyz + color); (b) superficie z=f(x,y); (c) wireframe del mismo z; (d) grilla 2×2 con 4 view_init distintos; (e) ejercicio de "2D vence al 3D": versión 2D del scatter.</a:t>
            </a: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041 — Seaborn: distribuciones, relaciones, categóricas, facetas</a:t>
            </a: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041 — Seaborn: distribuciones, relaciones, categóricas, facetas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4.13 Visualization with Seaborn · seaborn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use seaborn cuando aporta sobre matplotlib puro: defaults estéticos, API tipada para DataFrames (x=, y=, hue=, col=), distribuciones (histplot, kdeplot, displot), relaciones (scatterplot, lmplot), categóricas (boxplot, violinplot, swarmplot), y facetas (grilla automática por categoría).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la API moderna (figure-level vs axes-level) y elegir la correcta.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pairplot para EDA rápido de un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Codificar 3 dimensiones con hue, style, size.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facetas con col= y row= para grillas automáticas.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Personalizar themes con sns.set_theme(style=..., palette=...).</a:t>
            </a:r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041 — Seaborn: distribuciones, relaciones, categóricas, facetas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seaborn vs matplotlib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Figure-level (displot, relplot, catplot) vs axes-level (histplot, scatterplot, boxplot)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hue, style, size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Facetas con col, row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pairplot para EDA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Themes y paletas</a:t>
            </a: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041 — Seaborn: distribuciones, relaciones, categóricas, facetas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seaborn as sns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sns.set_theme(style='whitegrid', palette='deep')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peng = sns.load_dataset('penguins').dropna()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print(f'penguins cargado: {peng.shape}')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print(f'fallback sintético: {e}')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peng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'species': np.repeat(['Adelie', 'Chinstrap', 'Gentoo'], [50, 30, 40]),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'sex'    : np.tile(['Male', 'Female'], 60),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'bill_length_mm'  : np.concatenate([rng.normal(39, 2, 50), rng.normal(48, 3, 30), rng.normal(48, 3,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'bill_depth_mm'   : np.concatenate([rng.normal(18, 1, 50), rng.normal(18, 1, 30), rng.normal(15, 1,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'flipper_length_mm': np.concatenate([rng.normal(190, 6, 50), rng.normal(196, 7, 30), rng.normal(217, 7,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'body_mass_g'     : np.concatenate([rng.normal(3700, 400, 50), rng.normal(3700, 400, 30), rng.normal(5050, 500,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004 — Estructura reproducible de proyecto (cookiecutter-data-science)</a:t>
            </a:r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041 — Seaborn: distribuciones, relaciones, categóricas, facetas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Pairplot.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Scatter con hue + size.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KDE distribución.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Boxplot + swarm.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Facetas.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pairplot completo; (b) violin + swarm de body_mass por (species, sex); (c) faceta 2×3 de scatter; (d) tema custom + paleta; (e) decisión documentada: cuándo usar figure-level vs axes-level.</a:t>
            </a: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042 — Visualización geográfica (Plotly / folium)</a:t>
            </a: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042 — Visualización geográfica (Plotly / folium)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Plotly Choropleth docs · folium docs · Cartographies of the Mind (background).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construya mapas básicos cuando los datos tienen componente geográfico: folium (mapas Leaflet interactivos, markers, choropleth), plotly (choropleth, scatter geo). Sin entrar a GIS profundo (eso es geopandas, fuera del scope de Parte 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mapa folium centrado, con tile layer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Añadir markers con popup, tooltip, color según valor.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choropleth (mapa de calor por región) con folium o plotly.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folium y plotly geo según destino (HTML standalone vs dashboard).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Citar fuentes de tiles y GeoJSON públicos.</a:t>
            </a: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042 — Visualización geográfica (Plotly / folium)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Sistemas de coordenadas: lat/lng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folium: mapa + markers + popups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folium choropleth con GeoJSON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plotly choropleth y scatter_geo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Tile providers (OSM, CartoDB)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geopandas</a:t>
            </a:r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042 — Visualización geográfica (Plotly / folium)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`bash pip install folium plotly `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folium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plotly.express as px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print(f'folium: {folium.__version__}')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print('plotly OK')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print(f'Instala dependencias: pip install folium plotly  ({e})')</a:t>
            </a: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042 — Visualización geográfica (Plotly / folium)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Mapa con markers.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Markers coloreados.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Choropleth folium.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Choropleth plotly.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mapa folium con 10+ markers + popups + tooltips; (b) choropleth folium de un dataset por país; (c) mismo choropleth con plotly express; (d) reporte 1-párrafo comparando ambos.</a:t>
            </a: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043 — SQL fundamental: SELECT, WHERE, JOIN, GROUP BY, HAVING</a:t>
            </a: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043 — SQL fundamental: SELECT, WHERE, JOIN, GROUP BY, HAVING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SQL for Data Scientists (Tanimura) caps. 1-3 · SQLite docs · DuckDB docs.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escriba consultas SQL no triviales — SELECT con filtros, JOINs (inner/left), agregaciones con GROUP BY y filtros sobre agregados con HAVING. Y entienda el orden de ejecución lógico (FROM → WHERE → GROUP BY → HAVING → SELECT → ORDER BY → LIMIT), que es lo que confunde a todo el mundo al principio.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SELECT con filtros WHERE y operadores (=, &lt;&gt;, IN, BETWEEN, LIKE, IS NULL).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JOIN (INNER, LEFT, RIGHT, FULL) y reconocer cuándo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Agrupar y agregar con GROUP BY + COUNT, SUM, AVG, MAX, MIN.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agregados con HAVING (no se puede con WHERE).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Recitar el orden lógico: FROM → WHERE → GROUP BY → HAVING → SELECT → ORDER BY → LIMIT.</a:t>
            </a: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043 — SQL fundamental: SELECT, WHERE, JOIN, GROUP BY, HAVING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SELECT, FROM, WHERE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Operadores WHERE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JOINs (inner/left/right/full)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GROUP BY + agregadas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HAVING vs WHERE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ORDER BY, LIMIT, OFFSET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Orden lógico ≠ orden escrito</a:t>
            </a: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043 — SQL fundamental: SELECT, WHERE, JOIN, GROUP BY, HAVING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sqlite3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 = sqlite3.connect(':memory:')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con.executescript('''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CREATE TABLE clientes 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cliente_id INTEGER PRIMARY KEY,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nombre TEXT NOT NULL,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pais TEXT,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plan TEXT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);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CREATE TABLE ordenes 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orden_id INTEGER PRIMARY KEY,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cliente_id INTEGER REFERENCES clientes(cliente_id),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fecha DATE,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monto REAL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);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INSERT INTO clientes (nombre, pais, plan) VALUES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('Ana',  'ES', 'pro'),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004 — Estructura reproducible de proyecto (cookiecutter-data-science)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cookiecutter-data-science v2 · Hidden Technical Debt in ML Systems (Sculley et al., 2015).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crear proyectos como "una carpeta con notebooks" y empiece a usar una estructura estándar que separa código, datos, modelos, notebooks de exploración y documentación. Esto no es estética — es lo que permite que un compañero entienda el proyecto en 5 minutos y que el código viva más allá del notebook donde nació.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 proyecto con la plantilla cookiecutter-data-science (CCDS v2).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 separación data/raw (inmutable) ↔ data/interim ↔ data/processed.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Mover código de un notebook a src/ cuando deja de ser exploratorio.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Documentar dependencias en pyproject.toml (no en requirements.txt suelto).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los olores de un proyecto mal estructurado (notebooks con números 01/02/03, código duplicado, datos en git).</a:t>
            </a: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043 — SQL fundamental: SELECT, WHERE, JOIN, GROUP BY, HAVING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SELECT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JOIN.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LEFT JOIN.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GROUP BY + HAVING.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Orden lógico.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SQLite en memoria: (a) crea 2 tablas y carga datos sintéticos; (b) 5 consultas progresivas (filter, join, group, having, top-N); (c) explica el orden lógico con un ejemplo; (d) mismo ejercicio con DuckDB (sustituye sqlite3.connect(':memory:')).</a:t>
            </a: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044 — SQL avanzado: CTEs, window functions, subqueries correlacionadas</a:t>
            </a: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044 — SQL avanzado: CTEs, window functions, subqueries correlacionadas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Tanimura, SQL for Data Scientists caps. 4-5 · PostgreSQL docs (window functions).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escriba SQL legible y potente: CTEs (WITH) para descomponer queries complejas, window functions (OVER) para rankings/totales corridos/lag/lead sin perder filas, y subqueries correlacionadas cuando aportan.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CTEs con WITH name AS (...) para mejorar legibilidad.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Encadenar múltiples CTEs: WITH a AS (...), b AS (...) SELECT ....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window functions: ROW_NUMBER(), RANK(), LAG(), LEAD(), SUM() OVER (PARTITION BY ... ORDER BY 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ranking por grupo con ROW_NUMBER() OVER (PARTITION BY 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subquery (independiente) vs correlacionada (depende de la outer).</a:t>
            </a: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044 — SQL avanzado: CTEs, window functions, subqueries correlacionadas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CTEs: WITH name AS (...)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Múltiples CTEs encadenadas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Recursive CTEs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Window functions: OVER (PARTITION BY ... ORDER BY ...)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ROW_NUMBER, RANK, DENSE_RANK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LAG, LEAD: comparar con fila anterior/siguiente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Subqueries correlacionadas</a:t>
            </a: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044 — SQL avanzado: CTEs, window functions, subqueries correlacionadas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sqlite3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 = sqlite3.connect(':memory:')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con.executescript('''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CREATE TABLE ordenes 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orden_id INTEGER PRIMARY KEY,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cliente_id INTEGER,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fecha DATE,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monto REAL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);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INSERT INTO ordenes (cliente_id, fecha, monto) VALUES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(1, '2024-01-15', 120),(1, '2024-02-20',  80),(1, '2024-03-12', 150),(1, '2024-04-05',  60),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(2, '2024-02-10',  40),(2, '2024-03-15',  70),(2, '2024-04-22',  50),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(3, '2024-01-22', 200),(3, '2024-03-15', 180),(3, '2024-04-01', 220),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(5, '2024-02-28', 300),(5, '2024-03-22',  90),(5, '2024-04-15', 400);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''')</a:t>
            </a: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044 — SQL avanzado: CTEs, window functions, subqueries correlacionadas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CTE básica.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ROW_NUMBER por 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Total corrido.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Recursive CTE.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3 versiones de la misma query (anidada → CTE → CTEs múltiples) comparando legibilidad; (b) top-3 órdenes por cliente con ROW_NUMBER; (c) total corrido y delta vs orden anterior; (d) recursive CTE para calendario diario.</a:t>
            </a:r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045 — SQL desde Python: sqlite3, SQLAlchemy, DuckDB</a:t>
            </a:r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045 — SQL desde Python: sqlite3, SQLAlchemy, DuckDB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stdlib sqlite3 · SQLAlchemy docs · DuckDB Python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conecte Python con SQL de las 3 formas que va a encontrar en producción: sqlite3 (stdlib, demo local), SQLAlchemy (ORM/engine genérico para PostgreSQL/MySQL), y DuckDB (columnar embebido para análisis sobre CSV/Parquet sin servidor).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y consultar con sqlite3 stdlib, usando placeholders ? (NUNCA concatenar SQL).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SQLAlchemy create_engine(URL) + pd.read_sql para queries a cualquier RDBMS.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DuckDB para hacer SQL sobre DataFrames y CSV/Parquet directamente.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Prevenir SQL injection con queries parametrizadas.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sqlite/SQLAlchemy/DuckDB según el caso.</a:t>
            </a:r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045 — SQL desde Python: sqlite3, SQLAlchemy, DuckDB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sqlite3 stdlib: connect, cursor, fetchall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Placeholders ? y :nombre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SQLAlchemy create_engine('postgresql://...')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pd.read_sql y df.to_sql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DuckDB: SQL sobre DataFrames y archivos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cada uno</a:t>
            </a:r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045 — SQL desde Python: sqlite3, SQLAlchemy, DuckDB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sqlite3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DataFrame demo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'cliente_id': range(1, 11),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'nombre': [f'Cliente {i}' for i in range(1, 11)],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'pais': rng.choice(['ES', 'CL', 'MX'], 10),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'monto': rng.uniform(50, 500, 10).round(2),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print(df.head())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004 — Estructura reproducible de proyecto (cookiecutter-data-science)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Estructura CCDS v2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data/raw es sagrado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notebooks/ vs src/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pyproject.toml como fuente de verdad de deps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Makefile como interfaz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Olores típicos</a:t>
            </a:r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045 — SQL desde Python: sqlite3, SQLAlchemy, DuckDB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sqlite3 con placeholders.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df.to_sql y pd.read_sql.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SQLAlchemy engine.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sobre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sobre CSV.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3 backends del mismo análisis: (a) sqlite3 stdlib + cursor; (b) SQLAlchemy engine + pd.read_sql; (c) DuckDB sobre CSV. Documenta cuándo elegirías cada uno. Demuestra explícitamente el peligro de SQL injection con concatenación vs placeholders.</a:t>
            </a:r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046 — NoSQL: MongoDB con pymongo</a:t>
            </a:r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046 — NoSQL: MongoDB con pymongo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MongoDB docs · pymongo docs · MongoDB: The Definitive Guide (Bradshaw et al.) cap. 1.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el modelo NoSQL documento (collections de JSON-like), cuándo conviene sobre SQL, y use pymongo para CRUD básico + queries con operadores típicos. Sin pretender competir con un curso entero de MongoDB.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modelo relacional (tablas + filas) vs documento (collections + docs JSON).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NoSQL aporta (schema flexible, datos jerárquicos, escala horizontal).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con pymongo, hacer insert/find/update/delete.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con operadores: $gt, $lt, $in, $regex, $and, $or.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agregaciones con el pipeline ($match, $group, $sort).</a:t>
            </a:r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046 — NoSQL: MongoDB con pymongo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 vs NoSQL — cuándo cada uno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documento: collections + docs JSON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pymongo: connect, insert_one, find, update_one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Operadores de query: $gt/$lt/$in/$regex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Aggregation pipeline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NO usar Mongo</a:t>
            </a:r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046 — NoSQL: MongoDB con pymongo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Para este notebook usamos mongomock para no requerir Mongo real: `bash pip install mongomock pymongo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mongomock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client = mongomock.MongoClient()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print('mongomock OK')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print('Instala: pip install mongomock')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db = client['lab044']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productos = db['productos']</a:t>
            </a:r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046 — NoSQL: MongoDB con pymongo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CRUD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Find con operadores.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Update con $set y $inc.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Aggregation pipeline.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Documento jerárquico.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mongomock (no requiere Mongo real): (a) collection productos con 20 docs sintéticos; (b) 5 queries demostrando operadores; (c) aggregation pipeline con $match → $group → $sort; (d) reporte: 3 casos donde Mongo es mejor que SQL y 3 donde no.</a:t>
            </a:r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047 — APIs REST con requests</a:t>
            </a:r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047 — APIs REST con requests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HTTP: The Definitive Guide caps. 1-2 · requests docs.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consuma APIs REST públicas con requests: GET con parámetros, manejo de status codes, autenticación (header, bearer token), paginación, rate limiting con Retry, y carga eficiente con Session. Lo mínimo para no romper la API del proveedor ni tu pipeline.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GET/POST con requests, manejar params, headers, body JSON.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status code (200 vs 4xx vs 5xx) y usar raise_for_status().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Autenticarse con header Authorization: Bearer ... o API key en header/query.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Paginar correctamente cuando la API devuelve resultados en páginas.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Rate-limiting con urllib3.util.retry.Retry para reintentos exponenciales.</a:t>
            </a:r>
          </a:p>
        </p:txBody>
      </p:sp>
    </p:spTree>
  </p:cSld>
  <p:clrMapOvr>
    <a:masterClrMapping/>
  </p:clrMapOvr>
</p:sld>
</file>

<file path=ppt/slides/slide2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047 — APIs REST con requests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Métodos HTTP: GET, POST, PUT, DELETE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Status codes: 2xx/3xx/4xx/5xx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Params, headers, body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Autenticación: Bearer token, API key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Paginación: offset/limit, cursor, link header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Rate limiting + retry exponencial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requests.Session para reuso</a:t>
            </a:r>
          </a:p>
        </p:txBody>
      </p:sp>
    </p:spTree>
  </p:cSld>
  <p:clrMapOvr>
    <a:masterClrMapping/>
  </p:clrMapOvr>
</p:sld>
</file>

<file path=ppt/slides/slide2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047 — APIs REST con requests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requests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requests.adapters import HTTPAdapter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urllib3.util.retry import Retry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print(f'requests: {requests.__version__}')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004 — Estructura reproducible de proyecto (cookiecutter-data-science)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Regla: nunca modifiques un archivo en data/raw/. Todo procesamiento escribe a data/interim/ o data/processed/. Por qué: - Si tu pipeline rompe, puedes regenerar todo desde el origen.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Demo: estructura típica creada con Path (simulación, no genera nada en disco)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estructura = [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'mi-proyecto/data/raw/',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'mi-proyecto/data/interim/',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'mi-proyecto/data/processed/',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'mi-proyecto/notebooks/0.01-eda.ipynb',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'mi-proyecto/src/mi_proyecto/__init__.py',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'mi-proyecto/src/mi_proyecto/features.py',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'mi-proyecto/pyproject.toml',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'mi-proyecto/Makefile',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'mi-proyecto/README.md',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for p in estructura: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icon = '📁' if p.endswith('/') else '📄'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print(f'{icon} {p}')</a:t>
            </a:r>
          </a:p>
        </p:txBody>
      </p:sp>
    </p:spTree>
  </p:cSld>
  <p:clrMapOvr>
    <a:masterClrMapping/>
  </p:clrMapOvr>
</p:sld>
</file>

<file path=ppt/slides/slide2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047 — APIs REST con requests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GET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 params.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raise_for_status + try.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Paginación.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Session + Retry.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consulta una API pública (CoinGecko, GitHub, JSONPlaceholder) con GET; (b) maneja status codes con try/except; (c) pagina 3+ páginas; (d) configura Session con Retry exponencial; (e) reporta cuánto se tardó vs un loop sin Session.</a:t>
            </a:r>
          </a:p>
        </p:txBody>
      </p:sp>
    </p:spTree>
  </p:cSld>
  <p:clrMapOvr>
    <a:masterClrMapping/>
  </p:clrMapOvr>
</p:sld>
</file>

<file path=ppt/slides/slide2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048 — Web scraping con BeautifulSoup</a:t>
            </a:r>
          </a:p>
        </p:txBody>
      </p:sp>
    </p:spTree>
  </p:cSld>
  <p:clrMapOvr>
    <a:masterClrMapping/>
  </p:clrMapOvr>
</p:sld>
</file>

<file path=ppt/slides/slide2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048 — Web scraping con BeautifulSoup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Web Scraping with Python (Mitchell, 2ª ed.) caps. 1-3 · BeautifulSoup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extraiga datos de páginas HTML cuando no hay API disponible, usando requests + BeautifulSoup. Y entienda los límites éticos y legales: robots.txt, rate limiting humano, ToS, datos personales, copyright. Lo último que debe hacer al scrapear es tirar abajo el sitio o meterse en problemas.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Parsear HTML con BeautifulSoup(html, 'html.parser').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Encontrar elementos con find, find_all, select (CSS selectors).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Extraer texto y atributos (.text, ['href']).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Respetar robots.txt y rate limit (delay entre requests).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cuándo scraping es buena idea vs cuándo buscar otra fuente (API, dataset público).</a:t>
            </a:r>
          </a:p>
        </p:txBody>
      </p:sp>
    </p:spTree>
  </p:cSld>
  <p:clrMapOvr>
    <a:masterClrMapping/>
  </p:clrMapOvr>
</p:sld>
</file>

<file path=ppt/slides/slide2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048 — Web scraping con BeautifulSoup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HTTP → HTML → parser tree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BeautifulSoup: find vs select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Extracción de texto y atributos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Páginas dinámicas (JS) — requests no las renderiza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robots.txt — qué dice y por qué respetar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Ética: ToS, rate limiting, datos personales</a:t>
            </a:r>
          </a:p>
        </p:txBody>
      </p:sp>
    </p:spTree>
  </p:cSld>
  <p:clrMapOvr>
    <a:masterClrMapping/>
  </p:clrMapOvr>
</p:sld>
</file>

<file path=ppt/slides/slide2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048 — Web scraping con BeautifulSoup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`bash pip install beautifulsoup4 lxml `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requests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bs4 import BeautifulSoup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print(f'bs4 OK')</a:t>
            </a:r>
          </a:p>
        </p:txBody>
      </p:sp>
    </p:spTree>
  </p:cSld>
  <p:clrMapOvr>
    <a:masterClrMapping/>
  </p:clrMapOvr>
</p:sld>
</file>

<file path=ppt/slides/slide2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048 — Web scraping con BeautifulSoup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Parsea HTML local.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Selectores CSS.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Tabla a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Scrape ético.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robots.txt.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HTML local con 5 productos, extrae nombre/precio/url; (b) scrape quotes.toscrape.com (3 páginas, con delay); (c) consulta robots.txt y razona; (d) listado de 3 escenarios cuando scrapear es buena idea y 3 cuando no.</a:t>
            </a:r>
          </a:p>
        </p:txBody>
      </p:sp>
    </p:spTree>
  </p:cSld>
  <p:clrMapOvr>
    <a:masterClrMapping/>
  </p:clrMapOvr>
</p:sld>
</file>

<file path=ppt/slides/slide2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049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049 — async / httpx / aiohttp para data scientists</a:t>
            </a:r>
          </a:p>
        </p:txBody>
      </p:sp>
    </p:spTree>
  </p:cSld>
  <p:clrMapOvr>
    <a:masterClrMapping/>
  </p:clrMapOvr>
</p:sld>
</file>

<file path=ppt/slides/slide2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049 — async / httpx / aiohttp para data scientists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docs asyncio + httpx + Beazley Python Concurrency.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asyncio y httpx —el HTTP client moderno con soporte sync + async + HTTP/2— para hacer scraping y consumo de APIs en paralelo sin bloquear. Pasar de "1 request por segundo" con requests a "100+ concurrentes" con httpx.AsyncClient. Comparar con aiohttp (alternativa popular) y concurrent.futures (parallelism con threads).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async def y await; ejecutar con asyncio.run.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httpx.AsyncClient para fetches concurrentes con asyncio.gather.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Limitar concurrencia con asyncio.Semaphore para no DOS-ear a la API.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rate limiting + retries con backoff exponencial.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asyncio, threading, multiprocessing según I/O-bound vs CPU-bound.</a:t>
            </a:r>
          </a:p>
        </p:txBody>
      </p:sp>
    </p:spTree>
  </p:cSld>
  <p:clrMapOvr>
    <a:masterClrMapping/>
  </p:clrMapOvr>
</p:sld>
</file>

<file path=ppt/slides/slide2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049 — async / httpx / aiohttp para data scientists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Event loop, coroutines, await.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httpx: API unificada sync/async, HTTP/2, timeouts.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asyncio.gather, asyncio.as_completed.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Semaphore para limitar concurrencia.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Backoff exponencial con tenacity o backoff lib.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aiohttp como alternativa (más antigua, más utilities).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NO async: tareas CPU-bound (usar multiprocessing).</a:t>
            </a:r>
          </a:p>
        </p:txBody>
      </p:sp>
    </p:spTree>
  </p:cSld>
  <p:clrMapOvr>
    <a:masterClrMapping/>
  </p:clrMapOvr>
</p:sld>
</file>

<file path=ppt/slides/slide2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049 — async / httpx / aiohttp para data scientists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Self-contained: levantamos un mock server local con aiohttp (sin internet) y comparamos requests sync vs httpx.AsyncClient con asyncio.gather. Vemos Semaphore, retry con backoff y patrón productor-consumidor.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asyncio, time, threading, random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httpx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aiohttp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aiohttp import web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requests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raise ImportError('Instalá: pip install httpx aiohttp requests') from 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En Jupyter el loop ya corre — habilitamos nesting si está disponible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nest_asyncio; nest_asyncio.apply()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pass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random.seed(42)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print(f'httpx {httpx.__version__} | aiohttp {aiohttp.__version__} | requests {requests.__version__}')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004 — Estructura reproducible de proyecto (cookiecutter-data-science)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 un proyecto CCDS.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Mueve código a src/.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Convierte requirements.txt a pyproject.toml (sección [project.dependencies]).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Refactoriza un notebook caótico.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Lista 5 olores en un repo público que conozcas y propón cómo arreglarlos.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Un repo público con estructura CCDS, data/raw/ con un dataset pequeño, al menos 1 notebook que importa funciones desde src/, pyproject.toml con deps, Makefile con make setup y make data.</a:t>
            </a:r>
          </a:p>
        </p:txBody>
      </p:sp>
    </p:spTree>
  </p:cSld>
  <p:clrMapOvr>
    <a:masterClrMapping/>
  </p:clrMapOvr>
</p:sld>
</file>

<file path=ppt/slides/slide2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049 — async / httpx / aiohttp para data scientists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Sync baseline: fetcher de 50 URLs con requests.get en loop.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Async con httpx: async with httpx.AsyncClient() as c: results = await asyncio.gather(*[c.get(url) for url in urls]).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Semaphore: limitar a 10 concurrent.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Retry exponencial: usar tenacity.retry(stop=stop_after_attempt(5), wait=wait_exponential(min=1, max=30)) sobre un fetcher.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httpx vs aiohttp: hacer el mismo benchmark con ambos.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Implementar con httpx.AsyncClient + asyncio.gather.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Limitar a 20 concurrent con Semaphore.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Retry con backoff sobre errores 5xx.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tiempo total y % de éxito.</a:t>
            </a:r>
          </a:p>
        </p:txBody>
      </p:sp>
    </p:spTree>
  </p:cSld>
  <p:clrMapOvr>
    <a:masterClrMapping/>
  </p:clrMapOvr>
</p:sld>
</file>

<file path=ppt/slides/slide2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Fin de la Parte 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 0 — Prerrequisitos: Python + NumPy + pandas + visualización + SQL + APIs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0F172A"/>
                </a:solidFill>
                <a:latin typeface="Segoe UI Semibold"/>
              </a:defRPr>
            </a:pPr>
            <a:r>
              <a:rPr sz="2600" b="1">
                <a:solidFill>
                  <a:srgbClr val="0F172A"/>
                </a:solidFill>
                <a:latin typeface="Segoe UI Semibold"/>
              </a:rPr>
              <a:t>Fin de la Parte 0 — siguiente: Parte 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005 — VS Code / Cursor para Python y Jupyter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005 — VS Code / Cursor para Python y Jupyter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VS Code Python docs · Cursor docs · The Pragmatic Programmer cap. "Power Editing".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usar VS Code como Notepad y lo configure como un IDE serio para Python + Jupyter: selector de intérprete, debugger gráfico, linter (ruff), formatter (ruff format), tests integrados y notebooks editables. Bonus: cuándo conviene Cursor (VS Code + IA integrada).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VS Code con la extensión Python + Jupyter, seleccionando el intérprete del venv del proyecto.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Debuggear un script Python paso a paso desde el panel gráfico (breakpoints, watch, call stack).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Editar y ejecutar notebooks sin Jupyter web — con autocompletado, type hints y debug de celda.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ruff como linter + formatter (reemplaza black + isort + flake8 en un solo tool).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usar Cursor (idéntico a VS Code + IA integrada con autorización por chat).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005 — VS Code / Cursor para Python y Jupyter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Selección de intérprete por workspace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Debugger gráfico vs print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Notebooks nativos en VS Code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ruff = linter + formatter en uno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Tests integrados (pytest)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Extensiones esenciales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Cursor: cuándo sí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005 — VS Code / Cursor para Python y Jupyter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VS Code recuerda un intérprete por workspace en .vscode/settings.json. Si no lo configuras, usará el primero que encuentre — generalmente el del sistema. Resultado: import funciona en terminal pero no en VS Code (o al revés). Cómo configurarlo bien: `json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print('Intérprete que ejecuta esta celda:')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  {sys.executable}')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in_venv = sys.prefix != sys.base_prefix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print(f'¿Estás en un venv? {in_venv}')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in_venv: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  prefix: {Path(sys.prefix).name}')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else: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print('⚠️  Selecciona un intérprete del venv del proyecto en VS Code.')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0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2 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015 — Clase 015 — NumPy: ufuncs y vectorización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016 — Clase 016 — NumPy: agregaciones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017 — Clase 017 — NumPy: broadcasting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018 — Clase 018 — NumPy: boolean masks y fancy indexing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019 — Clase 019 — NumPy: ordenamiento y búsqueda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020 — Clase 020 — NumPy: álgebra lineal con numpy.linalg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021 — Clase 021 — NumPy: aleatoriedad y semillas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022 — Clase 022 — Pandas: Series y DataFrame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023 — Clase 023 — Pandas: indexación (loc, iloc, at, iat)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024 — Clase 024 — Pandas: operaciones y alineación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025 — Clase 025 — Pandas: datos faltantes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026 — Clase 026 — Pandas: MultiIndex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027 — Clase 027 — Pandas: concat, merge, join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028 — Clase 028 — Pandas: groupby (split-apply-combine)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005 — VS Code / Cursor para Python y Jupyter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Selecciona intérprete.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Debug paso a paso.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 ruff.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Edita un notebook.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Tests con un click.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 con pyproject.toml que incluye [tool.ruff], .vscode/settings.json con python.defaultInterpreterPath y format-on-save habilitado, screenshot del debugger gráfico mostrando un breakpoint activo y variables inspeccionadas.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006 — Python: tipos, estructuras, control de flujo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006 — Python: tipos, estructuras, control de flujo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oficial (caps. 3-5) · Fluent Python (Ramalho, 2ª ed.) cap. 1.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Refrescar (o instalar) los cimientos de Python que el resto del programa asume: tipos primitivos, las 4 estructuras built-in (list, tuple, set, dict), control de flujo (if/for/while), unpacking, truthiness y la diferencia entre mutables e inmutables — la fuente del 90% de bugs sutiles.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tipos mutables (list, dict, set) vs inmutables (tuple, str, int, frozenset) y predecir el efecto en asignaciones.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las 4 estructuras eligiendo bien: list (orden + duplicados), tuple (inmutable, rápida), set (unicidad), dict (lookup O(1)).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unpacking en for, returns múltiples y args/*kwargs.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truthiness correctamente ([], {}, 0, '', None son falsy; el resto es truthy).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el bug del default mutable en funciones (def f(x, lst=[])) y por qué es trampa.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006 — Python: tipos, estructuras, control de flujo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Mutables vs inmutables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list, tuple, set, dict — cuándo cada uno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Iteración: for, enumerate, zip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Unpacking y starred expressions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Truthiness y operadores and/or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Default mutables: el clásico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006 — Python: tipos, estructuras, control de flujo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Iterable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print('python:', sys.version.split()[0])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006 — Python: tipos, estructuras, control de flujo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Cuenta palabras.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Unique con orden.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Reproduce el bug del default mutable.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Top-K palabras.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Grupos por inicial.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homework.ipynb con las 5 funciones de los ejercicios, cada una con: (a) implementación, (b) 3 casos de prueba (incluyendo edge cases — lista vacía, string vacío), (c) docstring corto explicando complejidad.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007 — Comprehensions y generadores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007 — Comprehensions y generadores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Ramalho, Fluent Python 2e — caps. 2 (Sequences) y 17 (Iterators, Generators, Coroutines).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escriba código Python idiomático: list/dict/set comprehensions en vez de for+append, generadores cuando el dataset no cabe en memoria, y entienda la diferencia fundamental entre construir una lista y producir un iterable perezoso.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loops for+append a list/dict/set comprehensions sin perder legibilidad.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generadores (yield y generator expressions) para procesar datos que no caben en RAM.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[x for x in xs] (lista) vs (x for x in xs) (generador): memoria y consumo.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Encadenar generadores con itertools (chain, islice, takewhile, groupby).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cuándo NO usar comprehension (lógica compleja, side effects, debug difícil).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007 — Comprehensions y generadores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List comprehension: [expr for x in xs if cond]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Dict/set comprehensions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Generator expressions: (expr for x in xs)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Funciones generadoras con yield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itertools — la caja de herramientas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Comprehension vs loop: cuándo NO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007 — Comprehensions y generadores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sys, time, tracemalloc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itertools import chain, islice, groupby, accumulate, takewhile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print('python:', sys.version.split()[0])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0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3 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029 — Clase 029 — Pandas: pivot tables y crosstab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030 — Clase 030 — Pandas: operaciones vectorizadas sobre strings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031 — Clase 031 — Pandas: series de tiempo, resampling, rolling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032 — Clase 032 — Pandas: eval y query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033 — Clase 033 — Polars: DataFrames modernos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034 — Clase 034 — Parquet, Arrow, PyArrow, DuckDB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035 — Clase 035 — Matplotlib: anatomía figura/axes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036 — Clase 036 — Matplotlib: line, scatter, bar, histogram, boxplot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037 — Clase 037 — Matplotlib: subplots y gridspec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038 — Clase 038 — Matplotlib: legends, colorbars, ticks, anotaciones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039 — Clase 039 — Matplotlib: stylesheets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040 — Clase 040 — Matplotlib: 3D plotting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041 — Clase 041 — Seaborn: distribuciones, relaciones, categóricas, facetas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042 — Clase 042 — Visualización geográfica (Plotly / folium)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007 — Comprehensions y generadores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 for a comprehension.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Generador de Fibonacci infinito.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Memoria: lista vs generador.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Procesa CSV línea por línea.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Pivot con dict comprehension.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(1) reescribe 3 loops como comprehensions, (2) implementa generador Fibonacci con islice, (3) comparativa RAM lista vs generador con tracemalloc y tabla de resultados, (4) lee un CSV ≥10k filas con generador y filtra sin cargar entero.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008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008 — Funciones: args, kwargs, lambdas, closures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008 — Funciones: args, kwargs, lambdas, closures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Ramalho, Fluent Python 2e — cap. 7 (Functions as First-Class Objects), cap. 9 (Decorators and Closures).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use funciones como ciudadanos de primera clase: pasarlas como argumento, retornarlas, escribir lambdas cuando aportan, y entender closures — la base de los decoradores que verán más adelante. Sin esto, el código pandas/sklearn parece magia.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funciones con argumentos posicionales, keyword-only, args y *kwargs.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Pasar funciones como argumento (callbacks: sorted(xs, key=fn), df.apply(fn)).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lambdas donde son legibles (callbacks cortos) y evitarlas donde no (lógica).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y escribir closures (función que captura variables del scope exterior).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Anticipar la diferencia entre args y , args (keyword-only marker).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008 — Funciones: args, kwargs, lambdas, closures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Argumentos: posicional, keyword, default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args y *kwargs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Keyword-only con * separador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Funciones como objetos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Lambdas: dónde sí y dónde 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Closures: capturando scope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008 — Funciones: args, kwargs, lambdas, closures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operator import itemgetter, attrgetter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functools import wraps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008 — Funciones: args, kwargs, lambdas, closures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Función con todo.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sorted con key.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Closure contador.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Memoización manual.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Compose.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implementación y demo de make_counter explicando con comentario por qué el contador persiste; (b) @memoize aplicado a Fibonacci recursivo con benchmark (N=35) antes/después; (c) ordenamiento de list[dict] por 2 criterios usando itemgetter.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009 — Manejo de excepciones y context managers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009 — Manejo de excepciones y context managers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cap. 8 (Errors and Exceptions) · Ramalho, Fluent Python 2e — cap. 18 (Context Managers).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maneje excepciones con criterio (sin except: pass), construya jerarquías de excepciones propias cuando aporta, y use context managers (with) — tanto los built-in como propios con @contextmanager — para garantizar limpieza de recursos. Sin esto, el código de carga de datos es una bomba de relojería.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los 3 tipos de errores (Syntax, runtime exceptions, logical) y dónde se manejan.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Capturar excepciones específicas (except ValueError, no except:) y propagar las que no sabes manejar.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una excepción propia heredando de la jerarquía estándar (class DatasetCorruptoError(Exception)).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with para archivos, sesiones HTTP, transacciones DB.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context manager propio con @contextmanager (timer, supress, change_dir).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009 — Manejo de excepciones y context managers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Jerarquía de excepciones built-in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try/except/else/finally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Capturar específico, no genérico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Excepciones propias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Context managers: protocolo __enter__/__exit__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@contextmanager de contextlib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009 — Manejo de excepciones y context managers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time,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contextlib import contextmanager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0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4 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043 — Clase 043 — SQL fundamental: SELECT, WHERE, JOIN, GROUP BY, HAVING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044 — Clase 044 — SQL avanzado: CTEs, window functions, subqueries correlacionadas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045 — Clase 045 — SQL desde Python: sqlite3, SQLAlchemy, DuckDB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046 — Clase 046 — NoSQL: MongoDB con pymongo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047 — Clase 047 — APIs REST con requests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048 — Clase 048 — Web scraping con BeautifulSoup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049 — Clase 049 — async / httpx / aiohttp para data scientists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009 — Manejo de excepciones y context managers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Captura específica.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Excepción propia.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with para archivo.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Context manager propio: timer.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Context manager: change_dir.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parse_int_safe con tests de los 3 casos (válido, inválido, otro tipo); (b) DatasetCorruptoError usada en una función cargar_csv que valida #columnas; (c) decorador-context manager timer aplicado a 2 operaciones; (d) cd context manager.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010 — OOP básico, dataclasses, herencia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010 — OOP básico, dataclasses, herencia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Ramalho, Fluent Python 2e — caps. 5 (Data Class Builders) y 14 (Inheritance) · Python Tutorial cap. 9.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escriba clases cuando aportan (no por hábito Java), use @dataclass para records sin boilerplate, entienda herencia con criterio (preferir composición), y conozca los métodos dunder más usados (__repr__, __eq__, __lt__, __len__).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clases con __init__, atributos de instancia y métodos.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@dataclass para records inmutables/mutables sin escribir __init__/__repr__/__eq__.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Heredar y sobreescribir métodos con super().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dunders esenciales: __repr__, __str__, __eq__, __lt__, __len__, __iter__.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clase, dataclass o NamedTuple según el caso.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010 — OOP básico, dataclasses, herencia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mínima: __init__ + atributos + métodos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@dataclass(frozen=True)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Herencia + super()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Composición &gt; herencia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Métodos dunder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dataclass vs NamedTuple vs TypedDict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010 — OOP básico, dataclasses, herencia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dataclasses import dataclass, field, FrozenInstanceError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math import sqrt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NamedTuple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010 — OOP básico, dataclasses, herencia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Clase Punto.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Dataclass Estudiante.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Frozen Vector.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Herencia.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Composición.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Punto con 4 dunders y tests; (b) @dataclass Estudiante con sort por promedio; (c) @dataclass(frozen=True) Vector que demuestra inmutabilidad lanzando excepción; (d) jerarquía Animal → Perro/Gato con polimorfismo (lista mixta llamando hablar()).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011 — pathlib, lectura y escritura de archivos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011 — pathlib, lectura y escritura de archivos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cap. 10 · pathlib docs · Effective Python (Slatkin) ítem 38.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usar os.path.join + strings y adopte pathlib.Path — API orientada a objetos, multiplataforma (Windows/Unix), con métodos legibles para todas las operaciones de filesystem que hace todo el tiempo en DS (leer CSV, listar archivos, crear carpetas).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paths con Path(...) / 'subdir' / 'file.csv' (operador /).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Leer/escribir archivos texto y binarios con métodos de Path (read_text, write_bytes).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Listar y filtrar archivos con iterdir, glob, rglob (recursivo).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Crear/eliminar estructuras de directorios sin pelear con os.makedirs(exist_ok=True).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rutas relativas vs absolutas y entender __file__.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011 — pathlib, lectura y escritura de archivos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Path vs strings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 / para componer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read_text / write_text / read_bytes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glob y rglob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mkdir(parents=True, exist_ok=True)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Path(__file__).parent y resolve()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011 — pathlib, lectura y escritura de archivos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Carpeta de trabajo temporal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base = Path(tempfile.mkdtemp(prefix='lab011_'))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print(f'trabajo en: {base}')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001 — Instalación de Python 3.12+ y entornos virtuales (venv, uv, conda)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011 — pathlib, lectura y escritura de archivos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Construye una ruta multiplataforma.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Lista CSVs.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Búsqueda recursiva.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Escribe + lee.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Ruta del script.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Script inventario.py que recibe un directorio y produce un reporte CSV con: nombre, tamaño_bytes, extensión, última_modificación para cada archivo recursivamente, usando solo pathlib (no os).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012 — Logging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012 — Logging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logging HOWTO · The Pragmatic Programmer — "Programming by Coincidence".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usar print para debug y aprenda el módulo logging estándar: niveles (DEBUG/INFO/WARNING/ERROR/CRITICAL), handlers (consola, archivo), formatters, y configuración por módulo. Es la diferencia entre código que se debuggea reiniciando el notebook y código que se debuggea leyendo logs.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los 5 niveles de logging y cuándo usar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un logger con logging.basicConfig y entender por qué basicConfig solo funciona una vez.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loggers por módulo con logging.getLogger(__name__).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Agregar handlers: uno a consola (INFO+), otro a archivo (DEBUG+).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Formatear logs con timestamp, módulo y nivel.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012 — Logging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print vs logging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Niveles: DEBUG/INFO/WARNING/ERROR/CRITICAL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Logger jerárquico por módulo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Handlers: consola, archivo, rotating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Formatters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logging.basicConfig y sus límites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012 — Logging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logging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logging.config import dictConfig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012 — Logging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 prints.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Logger por módulo.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Handler doble.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Formato con timestamp.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Logger en notebook.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+ 2 módulos .py que importan y loguean. Un logging_config.py con dictConfig que define: consola (INFO+, formato corto) y app.log (DEBUG+, formato verbose con timestamp). El notebook ejecuta funciones que generan logs de distintos niveles desde ambos módulos. Adjunta el app.log resultante.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013 — Type hints y mypy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013 — Type hints y mypy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Fluent Python 2e cap. 8 (Type Hints in Functions) · typing docs · mypy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anote tipos en sus funciones y dataclasses — no por dogma, sino porque permiten que el IDE autocomplete bien, que mypy detecte bugs antes de runtime, y que el lector entienda la intención. Tipos como documentación verificable.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Anotar funciones con tipos en parámetros y retorno (def f(x: int) -&gt; str).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tipos compuestos: list[int], dict[str, float], tuple[int, str], Optional[X], X | None.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tipos personalizados con TypeAlias y Protocol (structural typing).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mypy sobre código y interpretar sus errores.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type hints aportan (APIs públicas, data classes) y cuándo no (notebooks exploratorios).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013 — Type hints y mypy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Sintaxis básica: x: int, -&gt; bool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Tipos compuestos modernos (3.9+): list[int]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Optional[X] y `X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Literal, TypedDict, Protocol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mypy: instalar y correr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reveal_type(x) y # type: ignore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SÍ y cuándo NO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013 — Type hints y mypy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Optional, Literal, TypedDict, Protocol, TypeAlias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dataclasses import dataclass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001 — Instalación de Python 3.12+ y entornos virtuales (venv, uv, conda)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Python Data Science Handbook, prefacio "Installation Considerations". · Duración estimada: 90 min (45 lectura + 45 práctica).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su máquina lista para trabajar en data science: con Python 3.12+ instalado correctamente, con al menos dos gestores de entornos virtuales funcionando (venv nativo + uv o conda), y con la disciplina de nunca instalar paquetes en el Python del sistema. Al final de la clase, deberá poder crear un entorno limpio, activarlo, instalar dependencias declaradas, y reproducirlo exactamente en otra máquina.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qué versión de Python tiene su máquina y desde qué ruta se ejecuta (python -V, which python / where python, sys.executable).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Crear, activar y destruir entornos virtuales con venv, uv venv y conda create — y explicar cuándo conviene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Instalar dependencias desde requirements.txt y desde pyproject.toml, y congelar versiones reproducibles (pip freeze, uv pip compile, conda env export).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el error más frecuente del principiante: "instalé un paquete pero el import falla" (causa: pip instaló en un Python distinto del que ejecuta el notebook).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por qué un entorno virtual por proyecto es no-negociable en data science (reproducibilidad, conflictos de versiones, aislamiento de experimentos).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013 — Type hints y mypy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Anota una función.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Optional vs default.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TypedDict.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Corre mypy.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Protocol.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 con un módulo analytics.py (5+ funciones completamente anotadas), pyproject.toml que incluye mypy en [tool.mypy] con strict = true, y screenshot/log de mypy analytics.py sin errores.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014 — NumPy: tipos, creación, atributos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014 — NumPy: tipos, creación, atributos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Python Data Science Handbook, cap. 2 — Introduction to NumPy, §§ 2.1–2.2.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el modelo mental de un ndarray — bloque contiguo de memoria con shape, dtype y strides — y sepa crear arrays de las 6 formas más útiles (array, zeros, arange, linspace, random, desde lista). Sin este modelo, todo el rendimiento de NumPy parece magia.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ndarray es 50–100× más rápido que list (memoria contigua + dtype fijo + sin overhead Python).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arrays con np.array, np.zeros, np.ones, np.full, np.arange, np.linspace.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un array con shape, dtype, ndim, size, nbytes, itemsize.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Cambiar dtype explícitamente con astype y entender promociones implícitas (int + float = float).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arrays aleatorios reproducibles con np.random.default_rng(seed).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014 — NumPy: tipos, creación, atributos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ndarray: memoria contigua + dtype fijo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Creación: array, zeros, arange, linspace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dtype: int8/16/32/64, float32/64, bool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Atributos: shape, dtype, ndim, size, nbytes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astype y promoción de tipos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moderno: default_rng(seed)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014 — NumPy: tipos, creación, atributos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print('numpy:', np.__version__)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014 — NumPy: tipos, creación, atributos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Memoria.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Las 6 formas.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Bug de dtype.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Diagnóstico.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 reproducible.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compara memoria list vs ndarray para N=1M con tabla; (b) crea las 6 formas y reporta dtype default de cada una; (c) reproduce el bug de overflow int8 con explicación; (d) función info(arr) con diagnóstico completo.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015 — NumPy: ufuncs y vectorización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015 — NumPy: ufuncs y vectorización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2, § 2.3 Computation on NumPy Arrays: Universal Functions.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abandone los for loops sobre arrays NumPy y use ufuncs (universal functions) para operaciones elementwise — la fuente real del speedup. Ufuncs son C compilado vectorizado; un for Python sobre array es lo peor de ambos mundos.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una ufunc (np.add, np.multiply, np.sin, np.exp, np.log, comparadores).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Reemplazar un for+append por una expresión vectorizada y medir el speedup.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el parámetro out= para escribir el resultado in-place (evita allocar memoria extra).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ufuncs con operadores aritméticos (+, -, , /, *).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las trampas de la vectorización (overflow, NaN propagación, división por cero).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015 — NumPy: ufuncs y vectorización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¿Qué es una ufunc?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Ufuncs unarias y binarias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Operadores → ufuncs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out= para in-place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Trampas: overflow, NaN, inf, división por cero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np.where(cond, a, b)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015 — NumPy: ufuncs y vectorización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time, tracemalloc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001 — Instalación de Python 3.12+ y entornos virtuales (venv, uv, conda)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Qué es Python "del sistema" y por qué no tocarlo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Instaladores oficiales vs. pyenv / mise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venv (stdlib)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uv (Astral)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conda / mamba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requirements.txt vs pyproject.toml vs environment.yml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 bug más común: "pip install funciona pero import falla"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015 — NumPy: ufuncs y vectorización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Logaritmo y exponencial.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In-place vs alloc.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np.where ternario.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Trampa NaN.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reescribe 3 loops como expresiones vectorizadas + tabla con %timeit (3 N distintos); (b) demuestra out= con tracemalloc; (c) usa np.where para clasificar datos; (d) maneja NaN con nansum/nanmean y compara con propagación.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016 — NumPy: agregaciones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016 — NumPy: agregaciones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2.4 Aggregations: Min, Max, and Everything in Between.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reduzca arrays a estadísticos (sum, mean, std, percentile, min, max) controlando el axis correcto — la fuente del 50% de los bugs de pandas/sklearn cuando alguien se confunde de eje. También: variantes nan* y reducciones acumulativas.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sum, mean, std, var, median, percentile sobre arrays.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Controlar el eje con axis=0 (a lo largo de filas, da resultado por columna) y axis=1 (a lo largo de columnas, da por fila).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variantes nan* (nansum, nanmean, etc.) cuando hay datos faltantes.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Reducciones acumulativas con cumsum y cumprod.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Encontrar índice del min/max con argmin/argmax.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016 — NumPy: agregaciones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Reducciones básicas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Eje: el bug más común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Variantes NaN-aware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Acumulativas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argmin/argmax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all y any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016 — NumPy: agregaciones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016 — NumPy: agregaciones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Promedio por columna.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Estadísticos completos.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 NaN.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Cumsum.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Mejor tienda.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matriz simulada 365 días × 5 tiendas de ventas, reportando: media/std por tienda, mejor y peor día de cada tienda, cumsum total anual, % de días con NaN simulados (20 aleatorios) usando variantes nan*.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017 — NumPy: broadcasting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017 — NumPy: broadcasting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2.5 Computation on Arrays: Broadcasting.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internalice las reglas de broadcasting — el mecanismo por el que NumPy operó arrays de shapes distintos sin copiar datos. Es lo que hace que M - M.mean(axis=0) centrado por columna sea una línea, no un bucle anidado.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Recitar las 3 reglas de broadcasting (alinea por la derecha, dim 1 estira, falla si no es 1 ni igual).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Predecir la shape del resultado de una operación entre arrays de shapes distintos.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Centrar y escalar matrices por fila/columna sin loops.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np.newaxis (o None) para promover un vector a matriz fila/columna.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un ValueError: operands could not be broadcast together leyendo las shapes.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017 — NumPy: broadcasting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Las 3 reglas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Vector + matriz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np.newaxis / None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Caso canónico: centrar/escalar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Outer product sin loop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ValueError común: "operands could not be broadcast together"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017 — NumPy: broadcasting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001 — Instalación de Python 3.12+ y entornos virtuales (venv, uv, conda)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Imports mínimos: sólo stdlib. Esta clase no requiere paquetes externos — el punto es justamente aprender a instalarlos.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platform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print('python      :', sys.version.split()[0])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print('executable  :', sys.executable)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print('platform    :', platform.system(), platform.release())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print('cwd         :', Path.cwd())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017 — NumPy: broadcasting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Predice antes de ejecutar.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Estandariza features.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Outer product.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Distance matrix.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 error.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predice shapes de 4 operaciones broadcasting y verifica; (b) estandariza una matriz feature por columna en una línea; (c) construye distance matrix de 100 puntos sin loop; (d) provoca y explica un error de broadcasting.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018 — NumPy: boolean masks y fancy indexing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018 — NumPy: boolean masks y fancy indexing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2, §§ 2.6–2.7 Comparisons, Masks, and Boolean Logic + Fancy Indexing.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seleccione, filtre y modifique sub-arrays de tres formas: slicing (visto), máscaras booleanas (arr[arr &gt; 0]) y fancy indexing (arr[[0, 3, 5]]). Saber cuál devuelve vista vs copia y cuándo cada uno es la herramienta correcta.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elementos con máscaras booleanas: arr[arr &gt; 0], arr[(a &gt; 0) &amp; (a &lt; 10)].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máscaras con &amp;, |, ~ — NO con and/or (no vectorizan).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Seleccionar por índices con fancy indexing: arr[[0, 3, 5]] o arr[idx_array].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Modificar in-place con máscara: arr[arr &lt; 0] = 0 (clipping).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vista vs copia: slicing es vista; fancy indexing y máscara son copia.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018 — NumPy: boolean masks y fancy indexing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Comparaciones elementwise → arrays bool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np.count_nonzero, np.sum sobre bool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Combinar máscaras con &amp;, `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Fancy indexing con array de índices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Vista vs copia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np.where(cond) (sin alternativas)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018 — NumPy: boolean masks y fancy indexing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018 — NumPy: boolean masks y fancy indexing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Cuenta días lluviosos.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Estadísticos por máscara.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AND/OR combinados.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Clipping.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Vista vs copia.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array sintético de 365 días de precipitación generado con seed. Calcula: (a) días lluviosos y su media, (b) días extremos (&gt;50mm), (c) demo de vista vs copia, (d) clipping in-place, (e) índices del top 10 días más lluviosos con argsort.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019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019 — NumPy: ordenamiento y búsqueda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019 — NumPy: ordenamiento y búsqueda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2.8 Sorting Arrays · NumPy sorting reference.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ordene arrays con criterio: sort vs argsort, ordenamiento por eje, partial sort con partition, y búsqueda binaria con searchsorted. Útil para top-K, rankings, alineación de series.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Ordenar con np.sort(arr) (devuelve copia) y arr.sort() (in-place).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Obtener índices del orden con argsort — base de top-K y rankings.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Ordenar por eje en matrices con axis=0 o axis=1.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Top-K eficiente con np.partition (no ordena completo, solo separa).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Búsqueda binaria con np.searchsorted en arrays ordenados (O(log n)).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019 — NumPy: ordenamiento y búsqueda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np.sort vs arr.sort()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argsort: el truco del top-K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Ordenamiento por eje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np.partition para top-K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np.searchsorted — binaria O(log 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np.unique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019 — NumPy: ordenamiento y búsqueda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