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Clase 207 — Testing de modelos: invariance + behavioral tests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4 — MLOps · Fuente: Ribeiro et al., Beyond Accuracy: Behavioral Testing of NLP Models with CheckList (ACL 2020, best paper) + Huyen cap. 9 + Deepchecks docs.  Duración estimada: 80 min.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65960"/>
            <a:ext cx="10332720" cy="4114800"/>
          </a:xfrm>
          <a:prstGeom prst="rect">
            <a:avLst/>
          </a:prstGeom>
          <a:noFill/>
        </p:spPr>
        <p:txBody>
          <a:bodyPr wrap="square">
            <a:spAutoFit/>
          </a:bodyPr>
          <a:lstStyle/>
          <a:p>
            <a:pPr>
              <a:spcAft>
                <a:spcPts val="1800"/>
              </a:spcAft>
              <a:defRPr sz="2200" b="1">
                <a:solidFill>
                  <a:srgbClr val="0F172A"/>
                </a:solidFill>
                <a:latin typeface="Segoe UI Semibold"/>
              </a:defRPr>
            </a:pPr>
            <a:r>
              <a:rPr sz="2200" b="1">
                <a:solidFill>
                  <a:srgbClr val="0F172A"/>
                </a:solidFill>
                <a:latin typeface="Segoe UI Semibold"/>
              </a:rPr>
              <a:t>Ir más allá de "accuracy en hold-out": tests que verifican que el modelo se comporta **como debería** en casos específicos. Tres familias: **invariance tests** ("misma predicción si reemplazo Juan por María"), **directional tests** ("si subo el ingreso, la proba de aprobar el préstamo no debe bajar"), **minimum functionality tests** ("predicción correcta sobre casos canónicos hand-crafted").</a:t>
            </a:r>
          </a:p>
          <a:p>
            <a:pPr>
              <a:defRPr sz="1500" b="0">
                <a:solidFill>
                  <a:srgbClr val="475569"/>
                </a:solidFill>
                <a:latin typeface="Segoe UI"/>
              </a:defRPr>
            </a:pPr>
            <a:r>
              <a:rPr sz="1500" b="0">
                <a:solidFill>
                  <a:srgbClr val="475569"/>
                </a:solidFill>
                <a:latin typeface="Segoe UI"/>
              </a:rPr>
              <a:t>Al cierre: Implementar invariance tests (perturbaciones que NO deben cambiar la predicción): swap de nombres protegidos, sinónimos, ruido pequeño.</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 Objetivo · 📚 Resultados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Parte: 4 — MLOps · Fuente: Ribeiro et al., Beyond Accuracy: Behavioral Testing of NLP Models with CheckList (ACL 2020, best paper) + Huyen cap. 9 + Deepchecks docs.  Duración estimada: 80 min.</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Objetivo</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500" b="0">
                <a:solidFill>
                  <a:srgbClr val="0F172A"/>
                </a:solidFill>
                <a:latin typeface="Segoe UI"/>
              </a:defRPr>
            </a:pPr>
            <a:r>
              <a:rPr sz="1500" b="0">
                <a:solidFill>
                  <a:srgbClr val="0F172A"/>
                </a:solidFill>
                <a:latin typeface="Segoe UI"/>
              </a:rPr>
              <a:t>• Ir más allá de "accuracy en hold-out": tests que verifican que el modelo se comporta como debería en casos específicos. Tres familias: invariance tests ("misma predicción si reemplazo Juan por María"), directional tests ("si subo el ingreso, la proba de aprobar el préstamo no debe bajar"), minimum functionality tests ("predicción correcta sobre casos canónicos hand-crafted").</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Resultados de aprendizaje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Implementar invariance tests (perturbaciones que NO deben cambiar la predicción): swap de nombres protegidos, sinónimos, ruido pequeño.</a:t>
            </a:r>
          </a:p>
          <a:p>
            <a:pPr>
              <a:spcAft>
                <a:spcPts val="800"/>
              </a:spcAft>
              <a:defRPr sz="1400" b="0">
                <a:solidFill>
                  <a:srgbClr val="0F172A"/>
                </a:solidFill>
                <a:latin typeface="Segoe UI"/>
              </a:defRPr>
            </a:pPr>
            <a:r>
              <a:rPr sz="1400" b="0">
                <a:solidFill>
                  <a:srgbClr val="0F172A"/>
                </a:solidFill>
                <a:latin typeface="Segoe UI"/>
              </a:rPr>
              <a:t>• Implementar directional tests (perturbaciones que deben cambiar la predicción en una dirección esperada): subir ingreso → menos riesgo crediticio.</a:t>
            </a:r>
          </a:p>
          <a:p>
            <a:pPr>
              <a:spcAft>
                <a:spcPts val="800"/>
              </a:spcAft>
              <a:defRPr sz="1400" b="0">
                <a:solidFill>
                  <a:srgbClr val="0F172A"/>
                </a:solidFill>
                <a:latin typeface="Segoe UI"/>
              </a:defRPr>
            </a:pPr>
            <a:r>
              <a:rPr sz="1400" b="0">
                <a:solidFill>
                  <a:srgbClr val="0F172A"/>
                </a:solidFill>
                <a:latin typeface="Segoe UI"/>
              </a:rPr>
              <a:t>• Crear minimum functionality test sets (MFT): casos hand-crafted que cubren cada feature/segmento crítico.</a:t>
            </a:r>
          </a:p>
          <a:p>
            <a:pPr>
              <a:spcAft>
                <a:spcPts val="800"/>
              </a:spcAft>
              <a:defRPr sz="1400" b="0">
                <a:solidFill>
                  <a:srgbClr val="0F172A"/>
                </a:solidFill>
                <a:latin typeface="Segoe UI"/>
              </a:defRPr>
            </a:pPr>
            <a:r>
              <a:rPr sz="1400" b="0">
                <a:solidFill>
                  <a:srgbClr val="0F172A"/>
                </a:solidFill>
                <a:latin typeface="Segoe UI"/>
              </a:rPr>
              <a:t>• Integrar tests de modelo en pytest y correrlos en CI antes de promover (gate de Clase 197).</a:t>
            </a:r>
          </a:p>
          <a:p>
            <a:pPr>
              <a:spcAft>
                <a:spcPts val="800"/>
              </a:spcAft>
              <a:defRPr sz="1400" b="0">
                <a:solidFill>
                  <a:srgbClr val="0F172A"/>
                </a:solidFill>
                <a:latin typeface="Segoe UI"/>
              </a:defRPr>
            </a:pPr>
            <a:r>
              <a:rPr sz="1400" b="0">
                <a:solidFill>
                  <a:srgbClr val="0F172A"/>
                </a:solidFill>
                <a:latin typeface="Segoe UI"/>
              </a:rPr>
              <a:t>• Usar Deepchecks o CheckList para suites pre-armados (especialmente NLP).</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 Temas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Recorrido de la sesión.</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Accuracy ≠ corrección — los 3 tipos de test</a:t>
            </a:r>
          </a:p>
          <a:p>
            <a:pPr>
              <a:spcAft>
                <a:spcPts val="1000"/>
              </a:spcAft>
              <a:defRPr sz="1600" b="0">
                <a:solidFill>
                  <a:srgbClr val="0F172A"/>
                </a:solidFill>
                <a:latin typeface="Segoe UI"/>
              </a:defRPr>
            </a:pPr>
            <a:r>
              <a:rPr sz="1600" b="0">
                <a:solidFill>
                  <a:srgbClr val="0F172A"/>
                </a:solidFill>
                <a:latin typeface="Segoe UI"/>
              </a:rPr>
              <a:t>• Invariance tests</a:t>
            </a:r>
          </a:p>
          <a:p>
            <a:pPr>
              <a:spcAft>
                <a:spcPts val="1000"/>
              </a:spcAft>
              <a:defRPr sz="1600" b="0">
                <a:solidFill>
                  <a:srgbClr val="0F172A"/>
                </a:solidFill>
                <a:latin typeface="Segoe UI"/>
              </a:defRPr>
            </a:pPr>
            <a:r>
              <a:rPr sz="1600" b="0">
                <a:solidFill>
                  <a:srgbClr val="0F172A"/>
                </a:solidFill>
                <a:latin typeface="Segoe UI"/>
              </a:rPr>
              <a:t>• Directional tests</a:t>
            </a:r>
          </a:p>
          <a:p>
            <a:pPr>
              <a:spcAft>
                <a:spcPts val="1000"/>
              </a:spcAft>
              <a:defRPr sz="1600" b="0">
                <a:solidFill>
                  <a:srgbClr val="0F172A"/>
                </a:solidFill>
                <a:latin typeface="Segoe UI"/>
              </a:defRPr>
            </a:pPr>
            <a:r>
              <a:rPr sz="1600" b="0">
                <a:solidFill>
                  <a:srgbClr val="0F172A"/>
                </a:solidFill>
                <a:latin typeface="Segoe UI"/>
              </a:rPr>
              <a:t>• MFT (Minimum Functionality)</a:t>
            </a:r>
          </a:p>
          <a:p>
            <a:pPr>
              <a:spcAft>
                <a:spcPts val="1000"/>
              </a:spcAft>
              <a:defRPr sz="1600" b="0">
                <a:solidFill>
                  <a:srgbClr val="0F172A"/>
                </a:solidFill>
                <a:latin typeface="Segoe UI"/>
              </a:defRPr>
            </a:pPr>
            <a:r>
              <a:rPr sz="1600" b="0">
                <a:solidFill>
                  <a:srgbClr val="0F172A"/>
                </a:solidFill>
                <a:latin typeface="Segoe UI"/>
              </a:rPr>
              <a:t>• Slice-based testing</a:t>
            </a:r>
          </a:p>
          <a:p>
            <a:pPr>
              <a:spcAft>
                <a:spcPts val="1000"/>
              </a:spcAft>
              <a:defRPr sz="1600" b="0">
                <a:solidFill>
                  <a:srgbClr val="0F172A"/>
                </a:solidFill>
                <a:latin typeface="Segoe UI"/>
              </a:defRPr>
            </a:pPr>
            <a:r>
              <a:rPr sz="1600" b="0">
                <a:solidFill>
                  <a:srgbClr val="0F172A"/>
                </a:solidFill>
                <a:latin typeface="Segoe UI"/>
              </a:rPr>
              <a:t>• Integración con CI</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 Definiciones clave</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Conceptos a fijar antes de la práctica.</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800" b="0">
                <a:solidFill>
                  <a:srgbClr val="0F172A"/>
                </a:solidFill>
                <a:latin typeface="Segoe UI"/>
              </a:defRPr>
            </a:pPr>
            <a:r>
              <a:rPr sz="1800" b="0">
                <a:solidFill>
                  <a:srgbClr val="0F172A"/>
                </a:solidFill>
                <a:latin typeface="Segoe UI"/>
              </a:rPr>
              <a:t>• Ver README de la clase.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 Código de muestra</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Implementamos los 4 tipos sobre un modelo de income prediction (Adult dataset proxy con California Housing modificado para el ejemplo).</a:t>
            </a:r>
          </a:p>
        </p:txBody>
      </p:sp>
      <p:sp>
        <p:nvSpPr>
          <p:cNvPr id="6" name="Rounded Rectangle 5"/>
          <p:cNvSpPr/>
          <p:nvPr/>
        </p:nvSpPr>
        <p:spPr>
          <a:xfrm>
            <a:off x="731520" y="1828800"/>
            <a:ext cx="10698480" cy="4480560"/>
          </a:xfrm>
          <a:prstGeom prst="roundRect">
            <a:avLst/>
          </a:prstGeom>
          <a:solidFill>
            <a:srgbClr val="0F172A"/>
          </a:solidFill>
          <a:ln w="15240">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011680"/>
            <a:ext cx="10241280" cy="4114800"/>
          </a:xfrm>
          <a:prstGeom prst="rect">
            <a:avLst/>
          </a:prstGeom>
          <a:noFill/>
        </p:spPr>
        <p:txBody>
          <a:bodyPr wrap="square" anchor="t">
            <a:spAutoFit/>
          </a:bodyPr>
          <a:lstStyle/>
          <a:p>
            <a:pPr>
              <a:defRPr sz="1200" b="0">
                <a:solidFill>
                  <a:srgbClr val="F8FAFC"/>
                </a:solidFill>
                <a:latin typeface="Courier New"/>
              </a:defRPr>
            </a:pPr>
            <a:r>
              <a:rPr sz="1200" b="0">
                <a:solidFill>
                  <a:srgbClr val="F8FAFC"/>
                </a:solidFill>
                <a:latin typeface="Courier New"/>
              </a:rPr>
              <a:t>import numpy as np, pandas as pd</a:t>
            </a:r>
          </a:p>
          <a:p>
            <a:pPr>
              <a:defRPr sz="1200" b="0">
                <a:solidFill>
                  <a:srgbClr val="F8FAFC"/>
                </a:solidFill>
                <a:latin typeface="Courier New"/>
              </a:defRPr>
            </a:pPr>
            <a:r>
              <a:rPr sz="1200" b="0">
                <a:solidFill>
                  <a:srgbClr val="F8FAFC"/>
                </a:solidFill>
                <a:latin typeface="Courier New"/>
              </a:rPr>
              <a:t>from sklearn.datasets import fetch_california_housing</a:t>
            </a:r>
          </a:p>
          <a:p>
            <a:pPr>
              <a:defRPr sz="1200" b="0">
                <a:solidFill>
                  <a:srgbClr val="F8FAFC"/>
                </a:solidFill>
                <a:latin typeface="Courier New"/>
              </a:defRPr>
            </a:pPr>
            <a:r>
              <a:rPr sz="1200" b="0">
                <a:solidFill>
                  <a:srgbClr val="F8FAFC"/>
                </a:solidFill>
                <a:latin typeface="Courier New"/>
              </a:rPr>
              <a:t>from sklearn.model_selection import train_test_split</a:t>
            </a:r>
          </a:p>
          <a:p>
            <a:pPr>
              <a:defRPr sz="1200" b="0">
                <a:solidFill>
                  <a:srgbClr val="F8FAFC"/>
                </a:solidFill>
                <a:latin typeface="Courier New"/>
              </a:defRPr>
            </a:pPr>
            <a:r>
              <a:rPr sz="1200" b="0">
                <a:solidFill>
                  <a:srgbClr val="F8FAFC"/>
                </a:solidFill>
                <a:latin typeface="Courier New"/>
              </a:rPr>
              <a:t>from sklearn.ensemble import RandomForestClassifier</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data = fetch_california_housing(as_frame=True)</a:t>
            </a:r>
          </a:p>
          <a:p>
            <a:pPr>
              <a:defRPr sz="1200" b="0">
                <a:solidFill>
                  <a:srgbClr val="F8FAFC"/>
                </a:solidFill>
                <a:latin typeface="Courier New"/>
              </a:defRPr>
            </a:pPr>
            <a:r>
              <a:rPr sz="1200" b="0">
                <a:solidFill>
                  <a:srgbClr val="F8FAFC"/>
                </a:solidFill>
                <a:latin typeface="Courier New"/>
              </a:rPr>
              <a:t>df = data.data.copy()</a:t>
            </a:r>
          </a:p>
          <a:p>
            <a:pPr>
              <a:defRPr sz="1200" b="0">
                <a:solidFill>
                  <a:srgbClr val="F8FAFC"/>
                </a:solidFill>
                <a:latin typeface="Courier New"/>
              </a:defRPr>
            </a:pPr>
            <a:r>
              <a:rPr sz="1200" b="0">
                <a:solidFill>
                  <a:srgbClr val="F8FAFC"/>
                </a:solidFill>
                <a:latin typeface="Courier New"/>
              </a:rPr>
              <a:t># Convertimos a clasificación binaria: 'high income block' = target &gt; mediana</a:t>
            </a:r>
          </a:p>
          <a:p>
            <a:pPr>
              <a:defRPr sz="1200" b="0">
                <a:solidFill>
                  <a:srgbClr val="F8FAFC"/>
                </a:solidFill>
                <a:latin typeface="Courier New"/>
              </a:defRPr>
            </a:pPr>
            <a:r>
              <a:rPr sz="1200" b="0">
                <a:solidFill>
                  <a:srgbClr val="F8FAFC"/>
                </a:solidFill>
                <a:latin typeface="Courier New"/>
              </a:rPr>
              <a:t>df['high'] = (data.target &gt; data.target.median()).astype(int)</a:t>
            </a:r>
          </a:p>
          <a:p>
            <a:pPr>
              <a:defRPr sz="1200" b="0">
                <a:solidFill>
                  <a:srgbClr val="F8FAFC"/>
                </a:solidFill>
                <a:latin typeface="Courier New"/>
              </a:defRPr>
            </a:pPr>
            <a:r>
              <a:rPr sz="1200" b="0">
                <a:solidFill>
                  <a:srgbClr val="F8FAFC"/>
                </a:solidFill>
                <a:latin typeface="Courier New"/>
              </a:rPr>
              <a:t># Sintetizamos 'gender' aleatorio (sin info real → modelo NO debería usarlo)</a:t>
            </a:r>
          </a:p>
          <a:p>
            <a:pPr>
              <a:defRPr sz="1200" b="0">
                <a:solidFill>
                  <a:srgbClr val="F8FAFC"/>
                </a:solidFill>
                <a:latin typeface="Courier New"/>
              </a:defRPr>
            </a:pPr>
            <a:r>
              <a:rPr sz="1200" b="0">
                <a:solidFill>
                  <a:srgbClr val="F8FAFC"/>
                </a:solidFill>
                <a:latin typeface="Courier New"/>
              </a:rPr>
              <a:t>rng = np.random.default_rng(42)</a:t>
            </a:r>
          </a:p>
          <a:p>
            <a:pPr>
              <a:defRPr sz="1200" b="0">
                <a:solidFill>
                  <a:srgbClr val="F8FAFC"/>
                </a:solidFill>
                <a:latin typeface="Courier New"/>
              </a:defRPr>
            </a:pPr>
            <a:r>
              <a:rPr sz="1200" b="0">
                <a:solidFill>
                  <a:srgbClr val="F8FAFC"/>
                </a:solidFill>
                <a:latin typeface="Courier New"/>
              </a:rPr>
              <a:t>df['gender'] = rng.choice([0, 1], size=len(df))</a:t>
            </a:r>
          </a:p>
          <a:p>
            <a:pPr>
              <a:defRPr sz="1200" b="0">
                <a:solidFill>
                  <a:srgbClr val="F8FAFC"/>
                </a:solidFill>
                <a:latin typeface="Courier New"/>
              </a:defRPr>
            </a:pPr>
            <a:r>
              <a:rPr sz="1200" b="0">
                <a:solidFill>
                  <a:srgbClr val="F8FAFC"/>
                </a:solidFill>
                <a:latin typeface="Courier New"/>
              </a:rPr>
              <a:t> </a:t>
            </a:r>
          </a:p>
          <a:p>
            <a:pPr>
              <a:defRPr sz="1200" b="0">
                <a:solidFill>
                  <a:srgbClr val="F8FAFC"/>
                </a:solidFill>
                <a:latin typeface="Courier New"/>
              </a:defRPr>
            </a:pPr>
            <a:r>
              <a:rPr sz="1200" b="0">
                <a:solidFill>
                  <a:srgbClr val="F8FAFC"/>
                </a:solidFill>
                <a:latin typeface="Courier New"/>
              </a:rPr>
              <a:t>FEATURES = ['MedInc', 'HouseAge', 'AveRooms', 'AveBedrms', 'Population', 'AveOccup', 'Latitude', 'Longitude', 'gender']</a:t>
            </a:r>
          </a:p>
          <a:p>
            <a:pPr>
              <a:defRPr sz="1200" b="0">
                <a:solidFill>
                  <a:srgbClr val="F8FAFC"/>
                </a:solidFill>
                <a:latin typeface="Courier New"/>
              </a:defRPr>
            </a:pPr>
            <a:r>
              <a:rPr sz="1200" b="0">
                <a:solidFill>
                  <a:srgbClr val="F8FAFC"/>
                </a:solidFill>
                <a:latin typeface="Courier New"/>
              </a:rPr>
              <a:t>Xtr, Xte, ytr, yte = train_test_split(df[FEATURES], df['high'], test_size=0.3, random_state=42)</a:t>
            </a:r>
          </a:p>
          <a:p>
            <a:pPr>
              <a:defRPr sz="1200" b="0">
                <a:solidFill>
                  <a:srgbClr val="F8FAFC"/>
                </a:solidFill>
                <a:latin typeface="Courier New"/>
              </a:defRPr>
            </a:pPr>
            <a:r>
              <a:rPr sz="1200" b="0">
                <a:solidFill>
                  <a:srgbClr val="F8FAFC"/>
                </a:solidFill>
                <a:latin typeface="Courier New"/>
              </a:rPr>
              <a:t>model = RandomForestClassifier(n_estimators=200, random_state=42, n_jobs=-1).fit(Xtr, ytr)</a:t>
            </a:r>
          </a:p>
          <a:p>
            <a:pPr>
              <a:defRPr sz="1200" b="0">
                <a:solidFill>
                  <a:srgbClr val="F8FAFC"/>
                </a:solidFill>
                <a:latin typeface="Courier New"/>
              </a:defRPr>
            </a:pPr>
            <a:r>
              <a:rPr sz="1200" b="0">
                <a:solidFill>
                  <a:srgbClr val="F8FAFC"/>
                </a:solidFill>
                <a:latin typeface="Courier New"/>
              </a:rPr>
              <a:t>print('test acc:', model.score(Xte, yte))</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 Ejercicios · 📝 Homework</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Práctica guiada + entrega.</a:t>
            </a:r>
          </a:p>
        </p:txBody>
      </p:sp>
      <p:sp>
        <p:nvSpPr>
          <p:cNvPr id="6" name="Rounded Rectangle 5"/>
          <p:cNvSpPr/>
          <p:nvPr/>
        </p:nvSpPr>
        <p:spPr>
          <a:xfrm>
            <a:off x="7315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Ejercicios</a:t>
            </a:r>
          </a:p>
        </p:txBody>
      </p:sp>
      <p:sp>
        <p:nvSpPr>
          <p:cNvPr id="8" name="TextBox 7"/>
          <p:cNvSpPr txBox="1"/>
          <p:nvPr/>
        </p:nvSpPr>
        <p:spPr>
          <a:xfrm>
            <a:off x="9144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MFT tabular: para un modelo de crédito sobre Adult, hand-craft 20 casos: 10 obvios "should approve" (alto ingreso, educación alta, sin debts) y 10 obvios "should reject" (ingreso bajo, edad joven, sin historial).</a:t>
            </a:r>
          </a:p>
          <a:p>
            <a:pPr>
              <a:spcAft>
                <a:spcPts val="800"/>
              </a:spcAft>
              <a:defRPr sz="1400" b="0">
                <a:solidFill>
                  <a:srgbClr val="0F172A"/>
                </a:solidFill>
                <a:latin typeface="Segoe UI"/>
              </a:defRPr>
            </a:pPr>
            <a:r>
              <a:rPr sz="1400" b="0">
                <a:solidFill>
                  <a:srgbClr val="0F172A"/>
                </a:solidFill>
                <a:latin typeface="Segoe UI"/>
              </a:rPr>
              <a:t>• Invariance — gender swap: tomá 500 registros, cambiá gender M ↔ F, dejá el resto igual.</a:t>
            </a:r>
          </a:p>
          <a:p>
            <a:pPr>
              <a:spcAft>
                <a:spcPts val="800"/>
              </a:spcAft>
              <a:defRPr sz="1400" b="0">
                <a:solidFill>
                  <a:srgbClr val="0F172A"/>
                </a:solidFill>
                <a:latin typeface="Segoe UI"/>
              </a:defRPr>
            </a:pPr>
            <a:r>
              <a:rPr sz="1400" b="0">
                <a:solidFill>
                  <a:srgbClr val="0F172A"/>
                </a:solidFill>
                <a:latin typeface="Segoe UI"/>
              </a:rPr>
              <a:t>• Directional — income up: para los mismos 500, multiplicá income × 1.5.</a:t>
            </a:r>
          </a:p>
          <a:p>
            <a:pPr>
              <a:spcAft>
                <a:spcPts val="800"/>
              </a:spcAft>
              <a:defRPr sz="1400" b="0">
                <a:solidFill>
                  <a:srgbClr val="0F172A"/>
                </a:solidFill>
                <a:latin typeface="Segoe UI"/>
              </a:defRPr>
            </a:pPr>
            <a:r>
              <a:rPr sz="1400" b="0">
                <a:solidFill>
                  <a:srgbClr val="0F172A"/>
                </a:solidFill>
                <a:latin typeface="Segoe UI"/>
              </a:rPr>
              <a:t>• Slice-based: calculá accuracy por slice (gender × race × age_bucket).</a:t>
            </a:r>
          </a:p>
          <a:p>
            <a:pPr>
              <a:spcAft>
                <a:spcPts val="800"/>
              </a:spcAft>
              <a:defRPr sz="1400" b="0">
                <a:solidFill>
                  <a:srgbClr val="0F172A"/>
                </a:solidFill>
                <a:latin typeface="Segoe UI"/>
              </a:defRPr>
            </a:pPr>
            <a:r>
              <a:rPr sz="1400" b="0">
                <a:solidFill>
                  <a:srgbClr val="0F172A"/>
                </a:solidFill>
                <a:latin typeface="Segoe UI"/>
              </a:rPr>
              <a:t>• Pytest gate: empaquetá los 4 tests anteriores en tests/test_model_behavior.py.</a:t>
            </a:r>
          </a:p>
        </p:txBody>
      </p:sp>
      <p:sp>
        <p:nvSpPr>
          <p:cNvPr id="9" name="Rounded Rectangle 8"/>
          <p:cNvSpPr/>
          <p:nvPr/>
        </p:nvSpPr>
        <p:spPr>
          <a:xfrm>
            <a:off x="6217920" y="1783080"/>
            <a:ext cx="52120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0" y="1920240"/>
            <a:ext cx="4846320" cy="365760"/>
          </a:xfrm>
          <a:prstGeom prst="rect">
            <a:avLst/>
          </a:prstGeom>
          <a:noFill/>
        </p:spPr>
        <p:txBody>
          <a:bodyPr wrap="none">
            <a:spAutoFit/>
          </a:bodyPr>
          <a:lstStyle/>
          <a:p>
            <a:pPr>
              <a:defRPr sz="1600" b="1">
                <a:solidFill>
                  <a:srgbClr val="22C55E"/>
                </a:solidFill>
                <a:latin typeface="Segoe UI Semibold"/>
              </a:defRPr>
            </a:pPr>
            <a:r>
              <a:rPr sz="1600" b="1">
                <a:solidFill>
                  <a:srgbClr val="22C55E"/>
                </a:solidFill>
                <a:latin typeface="Segoe UI Semibold"/>
              </a:rPr>
              <a:t>Homework verificable</a:t>
            </a:r>
          </a:p>
        </p:txBody>
      </p:sp>
      <p:sp>
        <p:nvSpPr>
          <p:cNvPr id="11" name="TextBox 10"/>
          <p:cNvSpPr txBox="1"/>
          <p:nvPr/>
        </p:nvSpPr>
        <p:spPr>
          <a:xfrm>
            <a:off x="6400800" y="2331720"/>
            <a:ext cx="4846320" cy="3657600"/>
          </a:xfrm>
          <a:prstGeom prst="rect">
            <a:avLst/>
          </a:prstGeom>
          <a:noFill/>
        </p:spPr>
        <p:txBody>
          <a:bodyPr wrap="square">
            <a:spAutoFit/>
          </a:bodyPr>
          <a:lstStyle/>
          <a:p>
            <a:pPr>
              <a:spcAft>
                <a:spcPts val="800"/>
              </a:spcAft>
              <a:defRPr sz="1400" b="0">
                <a:solidFill>
                  <a:srgbClr val="0F172A"/>
                </a:solidFill>
                <a:latin typeface="Segoe UI"/>
              </a:defRPr>
            </a:pPr>
            <a:r>
              <a:rPr sz="1400" b="0">
                <a:solidFill>
                  <a:srgbClr val="0F172A"/>
                </a:solidFill>
                <a:latin typeface="Segoe UI"/>
              </a:rPr>
              <a:t>• tests/test_model_behavior.py con ≥4 tests: 1 MFT, 1 INV, 1 DIR, 1 slice-based.</a:t>
            </a:r>
          </a:p>
          <a:p>
            <a:pPr>
              <a:spcAft>
                <a:spcPts val="800"/>
              </a:spcAft>
              <a:defRPr sz="1400" b="0">
                <a:solidFill>
                  <a:srgbClr val="0F172A"/>
                </a:solidFill>
                <a:latin typeface="Segoe UI"/>
              </a:defRPr>
            </a:pPr>
            <a:r>
              <a:rPr sz="1400" b="0">
                <a:solidFill>
                  <a:srgbClr val="0F172A"/>
                </a:solidFill>
                <a:latin typeface="Segoe UI"/>
              </a:rPr>
              <a:t>• CI workflow que corre pytest tests/test_model_behavior.py después de cada training.</a:t>
            </a:r>
          </a:p>
          <a:p>
            <a:pPr>
              <a:spcAft>
                <a:spcPts val="800"/>
              </a:spcAft>
              <a:defRPr sz="1400" b="0">
                <a:solidFill>
                  <a:srgbClr val="0F172A"/>
                </a:solidFill>
                <a:latin typeface="Segoe UI"/>
              </a:defRPr>
            </a:pPr>
            <a:r>
              <a:rPr sz="1400" b="0">
                <a:solidFill>
                  <a:srgbClr val="0F172A"/>
                </a:solidFill>
                <a:latin typeface="Segoe UI"/>
              </a:rPr>
              <a:t>• deepchecks full suite ejecutado, reporte HTML guardado.</a:t>
            </a:r>
          </a:p>
          <a:p>
            <a:pPr>
              <a:spcAft>
                <a:spcPts val="800"/>
              </a:spcAft>
              <a:defRPr sz="1400" b="0">
                <a:solidFill>
                  <a:srgbClr val="0F172A"/>
                </a:solidFill>
                <a:latin typeface="Segoe UI"/>
              </a:defRPr>
            </a:pPr>
            <a:r>
              <a:rPr sz="1400" b="0">
                <a:solidFill>
                  <a:srgbClr val="0F172A"/>
                </a:solidFill>
                <a:latin typeface="Segoe UI"/>
              </a:rPr>
              <a:t>• Reporte por slice (markdown) con métricas en gender, race, age_bucket y bottom-5 worst slices identificados.</a:t>
            </a:r>
          </a:p>
          <a:p>
            <a:pPr>
              <a:spcAft>
                <a:spcPts val="800"/>
              </a:spcAft>
              <a:defRPr sz="1400" b="0">
                <a:solidFill>
                  <a:srgbClr val="0F172A"/>
                </a:solidFill>
                <a:latin typeface="Segoe UI"/>
              </a:defRPr>
            </a:pPr>
            <a:r>
              <a:rPr sz="1400" b="0">
                <a:solidFill>
                  <a:srgbClr val="0F172A"/>
                </a:solidFill>
                <a:latin typeface="Segoe UI"/>
              </a:rPr>
              <a:t>• Documentación de 3 bugs reales encontrados por estos tests durante el desarrollo (puede ser bug fixed; lo importante es demostrar que los tests sirven).</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 Referencias</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Bibliografía y docs oficiales.</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74519"/>
            <a:ext cx="10424160" cy="4297680"/>
          </a:xfrm>
          <a:prstGeom prst="rect">
            <a:avLst/>
          </a:prstGeom>
          <a:noFill/>
        </p:spPr>
        <p:txBody>
          <a:bodyPr wrap="square">
            <a:spAutoFit/>
          </a:bodyPr>
          <a:lstStyle/>
          <a:p>
            <a:pPr>
              <a:spcAft>
                <a:spcPts val="1000"/>
              </a:spcAft>
              <a:defRPr sz="1600" b="0">
                <a:solidFill>
                  <a:srgbClr val="0F172A"/>
                </a:solidFill>
                <a:latin typeface="Segoe UI"/>
              </a:defRPr>
            </a:pPr>
            <a:r>
              <a:rPr sz="1600" b="0">
                <a:solidFill>
                  <a:srgbClr val="0F172A"/>
                </a:solidFill>
                <a:latin typeface="Segoe UI"/>
              </a:rPr>
              <a:t>• Ribeiro, M. et al. Beyond Accuracy: Behavioral Testing of NLP Models with CheckList (ACL 2020) — el paper que estableció el vocabulario.</a:t>
            </a:r>
          </a:p>
          <a:p>
            <a:pPr>
              <a:spcAft>
                <a:spcPts val="1000"/>
              </a:spcAft>
              <a:defRPr sz="1600" b="0">
                <a:solidFill>
                  <a:srgbClr val="0F172A"/>
                </a:solidFill>
                <a:latin typeface="Segoe UI"/>
              </a:defRPr>
            </a:pPr>
            <a:r>
              <a:rPr sz="1600" b="0">
                <a:solidFill>
                  <a:srgbClr val="0F172A"/>
                </a:solidFill>
                <a:latin typeface="Segoe UI"/>
              </a:rPr>
              <a:t>• Huyen, Chip. Designing Machine Learning Systems (O'Reilly, 2022), cap. 9 — Continual Learning and Test in Production.</a:t>
            </a:r>
          </a:p>
          <a:p>
            <a:pPr>
              <a:spcAft>
                <a:spcPts val="1000"/>
              </a:spcAft>
              <a:defRPr sz="1600" b="0">
                <a:solidFill>
                  <a:srgbClr val="0F172A"/>
                </a:solidFill>
                <a:latin typeface="Segoe UI"/>
              </a:defRPr>
            </a:pPr>
            <a:r>
              <a:rPr sz="1600" b="0">
                <a:solidFill>
                  <a:srgbClr val="0F172A"/>
                </a:solidFill>
                <a:latin typeface="Segoe UI"/>
              </a:rPr>
              <a:t>• Deepchecks docs — suites para tabular/vision/NLP.</a:t>
            </a:r>
          </a:p>
          <a:p>
            <a:pPr>
              <a:spcAft>
                <a:spcPts val="1000"/>
              </a:spcAft>
              <a:defRPr sz="1600" b="0">
                <a:solidFill>
                  <a:srgbClr val="0F172A"/>
                </a:solidFill>
                <a:latin typeface="Segoe UI"/>
              </a:defRPr>
            </a:pPr>
            <a:r>
              <a:rPr sz="1600" b="0">
                <a:solidFill>
                  <a:srgbClr val="0F172A"/>
                </a:solidFill>
                <a:latin typeface="Segoe UI"/>
              </a:rPr>
              <a:t>• CheckList GitHub — framework de Ribeiro.</a:t>
            </a:r>
          </a:p>
          <a:p>
            <a:pPr>
              <a:spcAft>
                <a:spcPts val="1000"/>
              </a:spcAft>
              <a:defRPr sz="1600" b="0">
                <a:solidFill>
                  <a:srgbClr val="0F172A"/>
                </a:solidFill>
                <a:latin typeface="Segoe UI"/>
              </a:defRPr>
            </a:pPr>
            <a:r>
              <a:rPr sz="1600" b="0">
                <a:solidFill>
                  <a:srgbClr val="0F172A"/>
                </a:solidFill>
                <a:latin typeface="Segoe UI"/>
              </a:rPr>
              <a:t>• promptfoo / LangSmith — equivalente para LLMs.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8FAFC"/>
        </a:solidFill>
        <a:effectLst/>
      </p:bgPr>
    </p:bg>
    <p:spTree>
      <p:nvGrpSpPr>
        <p:cNvPr id="1" name=""/>
        <p:cNvGrpSpPr/>
        <p:nvPr/>
      </p:nvGrpSpPr>
      <p:grpSpPr/>
      <p:sp>
        <p:nvSpPr>
          <p:cNvPr id="2" name="Rectangle 1"/>
          <p:cNvSpPr/>
          <p:nvPr/>
        </p:nvSpPr>
        <p:spPr>
          <a:xfrm>
            <a:off x="0" y="0"/>
            <a:ext cx="12191695" cy="411480"/>
          </a:xfrm>
          <a:prstGeom prst="rect">
            <a:avLst/>
          </a:prstGeom>
          <a:solidFill>
            <a:srgbClr val="0F172A"/>
          </a:solidFill>
          <a:ln>
            <a:solidFill>
              <a:srgbClr val="0F172A"/>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411480"/>
            <a:ext cx="12191695" cy="73152"/>
          </a:xfrm>
          <a:prstGeom prst="rect">
            <a:avLst/>
          </a:prstGeom>
          <a:solidFill>
            <a:srgbClr val="22C55E"/>
          </a:solidFill>
          <a:ln>
            <a:solidFill>
              <a:srgbClr val="22C55E"/>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731520"/>
            <a:ext cx="10881360" cy="731520"/>
          </a:xfrm>
          <a:prstGeom prst="rect">
            <a:avLst/>
          </a:prstGeom>
          <a:noFill/>
        </p:spPr>
        <p:txBody>
          <a:bodyPr wrap="square" anchor="ctr">
            <a:spAutoFit/>
          </a:bodyPr>
          <a:lstStyle/>
          <a:p>
            <a:pPr>
              <a:defRPr sz="2300" b="1">
                <a:solidFill>
                  <a:srgbClr val="0F172A"/>
                </a:solidFill>
                <a:latin typeface="Segoe UI Semibold"/>
              </a:defRPr>
            </a:pPr>
            <a:r>
              <a:rPr sz="2300" b="1">
                <a:solidFill>
                  <a:srgbClr val="0F172A"/>
                </a:solidFill>
                <a:latin typeface="Segoe UI Semibold"/>
              </a:rPr>
              <a:t>Siguiente paso →</a:t>
            </a:r>
          </a:p>
        </p:txBody>
      </p:sp>
      <p:sp>
        <p:nvSpPr>
          <p:cNvPr id="5" name="TextBox 4"/>
          <p:cNvSpPr txBox="1"/>
          <p:nvPr/>
        </p:nvSpPr>
        <p:spPr>
          <a:xfrm>
            <a:off x="658368" y="1298448"/>
            <a:ext cx="10881360" cy="502920"/>
          </a:xfrm>
          <a:prstGeom prst="rect">
            <a:avLst/>
          </a:prstGeom>
          <a:noFill/>
        </p:spPr>
        <p:txBody>
          <a:bodyPr wrap="square">
            <a:spAutoFit/>
          </a:bodyPr>
          <a:lstStyle/>
          <a:p>
            <a:pPr>
              <a:defRPr sz="1100" b="0">
                <a:solidFill>
                  <a:srgbClr val="475569"/>
                </a:solidFill>
                <a:latin typeface="Segoe UI"/>
              </a:defRPr>
            </a:pPr>
            <a:r>
              <a:rPr sz="1100" b="0">
                <a:solidFill>
                  <a:srgbClr val="475569"/>
                </a:solidFill>
                <a:latin typeface="Segoe UI"/>
              </a:rPr>
              <a:t>Cierre de la clase.</a:t>
            </a:r>
          </a:p>
        </p:txBody>
      </p:sp>
      <p:sp>
        <p:nvSpPr>
          <p:cNvPr id="6" name="Rounded Rectangle 5"/>
          <p:cNvSpPr/>
          <p:nvPr/>
        </p:nvSpPr>
        <p:spPr>
          <a:xfrm>
            <a:off x="731520" y="1783080"/>
            <a:ext cx="10698480" cy="4480560"/>
          </a:xfrm>
          <a:prstGeom prst="roundRect">
            <a:avLst/>
          </a:prstGeom>
          <a:solidFill>
            <a:srgbClr val="FFFFFF"/>
          </a:solidFill>
          <a:ln w="15240">
            <a:solidFill>
              <a:srgbClr val="CBD5E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2743200"/>
            <a:ext cx="10332720" cy="2286000"/>
          </a:xfrm>
          <a:prstGeom prst="rect">
            <a:avLst/>
          </a:prstGeom>
          <a:noFill/>
        </p:spPr>
        <p:txBody>
          <a:bodyPr wrap="square">
            <a:spAutoFit/>
          </a:bodyPr>
          <a:lstStyle/>
          <a:p>
            <a:pPr>
              <a:defRPr sz="2400" b="1">
                <a:solidFill>
                  <a:srgbClr val="0F172A"/>
                </a:solidFill>
                <a:latin typeface="Segoe UI Semibold"/>
              </a:defRPr>
            </a:pPr>
            <a:r>
              <a:rPr sz="2400" b="1">
                <a:solidFill>
                  <a:srgbClr val="0F172A"/>
                </a:solidFill>
                <a:latin typeface="Segoe UI Semibold"/>
              </a:rPr>
              <a:t>Clase 208 — Bases de datos relacionales: PostgreSQL para ML</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