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141 — Encoder-Decoder para traducción</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16 § Encoder–Decoder Network for Neural Machine Translation.  Duración estimada: 80 min.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65960"/>
            <a:ext cx="10332720" cy="4114800"/>
          </a:xfrm>
          <a:prstGeom prst="rect">
            <a:avLst/>
          </a:prstGeom>
          <a:noFill/>
        </p:spPr>
        <p:txBody>
          <a:bodyPr wrap="square">
            <a:spAutoFit/>
          </a:bodyPr>
          <a:lstStyle/>
          <a:p>
            <a:pPr>
              <a:spcAft>
                <a:spcPts val="1800"/>
              </a:spcAft>
              <a:defRPr sz="2200" b="1">
                <a:solidFill>
                  <a:srgbClr val="0F172A"/>
                </a:solidFill>
                <a:latin typeface="Segoe UI Semibold"/>
              </a:defRPr>
            </a:pPr>
            <a:r>
              <a:rPr sz="2200" b="1">
                <a:solidFill>
                  <a:srgbClr val="0F172A"/>
                </a:solidFill>
                <a:latin typeface="Segoe UI Semibold"/>
              </a:rPr>
              <a:t>Implementar la arquitectura **seq2seq** (Sutskever, Vinyals &amp; Le 2014) — un **encoder** que comprime la oración fuente en un vector de contexto + un **decoder** que genera la oración destino token por token. Conocer **teacher forcing** (durante training, el decoder ve los targets reales como input) vs **inference autoregresiva**. Esta arquitectura es la antesala de **atención** (clase 125) y de Transformers (clase 126).</a:t>
            </a:r>
          </a:p>
          <a:p>
            <a:pPr>
              <a:defRPr sz="1500" b="0">
                <a:solidFill>
                  <a:srgbClr val="475569"/>
                </a:solidFill>
                <a:latin typeface="Segoe UI"/>
              </a:defRPr>
            </a:pPr>
            <a:r>
              <a:rPr sz="1500" b="0">
                <a:solidFill>
                  <a:srgbClr val="475569"/>
                </a:solidFill>
                <a:latin typeface="Segoe UI"/>
              </a:rPr>
              <a:t>Al cierre: Construir un seq2seq con dos LSTM: encoder devuelve state, decoder usa ese state como inicialización.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Objetivo ·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2 — Deep Learning · Fuente: Géron, cap. 16 § Encoder–Decoder Network for Neural Machine Translation.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Implementar la arquitectura seq2seq (Sutskever, Vinyals &amp; Le 2014) — un encoder que comprime la oración fuente en un vector de contexto + un decoder que genera la oración destino token por token. Conocer teacher forcing (durante training, el decoder ve los targets reales como input) vs inference autoregresiva. Esta arquitectura es la antesala de atención (clase 125) y de Transformers (clase 126).</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Construir un seq2seq con dos LSTM: encoder devuelve state, decoder usa ese state como inicialización.</a:t>
            </a:r>
          </a:p>
          <a:p>
            <a:pPr>
              <a:spcAft>
                <a:spcPts val="800"/>
              </a:spcAft>
              <a:defRPr sz="1400" b="0">
                <a:solidFill>
                  <a:srgbClr val="0F172A"/>
                </a:solidFill>
                <a:latin typeface="Segoe UI"/>
              </a:defRPr>
            </a:pPr>
            <a:r>
              <a:rPr sz="1400" b="0">
                <a:solidFill>
                  <a:srgbClr val="0F172A"/>
                </a:solidFill>
                <a:latin typeface="Segoe UI"/>
              </a:rPr>
              <a:t>• Aplicar teacher forcing: en training, decoder input = target shifted; en inference, autoregresivo.</a:t>
            </a:r>
          </a:p>
          <a:p>
            <a:pPr>
              <a:spcAft>
                <a:spcPts val="800"/>
              </a:spcAft>
              <a:defRPr sz="1400" b="0">
                <a:solidFill>
                  <a:srgbClr val="0F172A"/>
                </a:solidFill>
                <a:latin typeface="Segoe UI"/>
              </a:defRPr>
            </a:pPr>
            <a:r>
              <a:rPr sz="1400" b="0">
                <a:solidFill>
                  <a:srgbClr val="0F172A"/>
                </a:solidFill>
                <a:latin typeface="Segoe UI"/>
              </a:rPr>
              <a:t>• Tokens especiales: &lt;start&gt;, &lt;end&gt;, &lt;pad&gt;, &lt;unk&gt;.</a:t>
            </a:r>
          </a:p>
          <a:p>
            <a:pPr>
              <a:spcAft>
                <a:spcPts val="800"/>
              </a:spcAft>
              <a:defRPr sz="1400" b="0">
                <a:solidFill>
                  <a:srgbClr val="0F172A"/>
                </a:solidFill>
                <a:latin typeface="Segoe UI"/>
              </a:defRPr>
            </a:pPr>
            <a:r>
              <a:rPr sz="1400" b="0">
                <a:solidFill>
                  <a:srgbClr val="0F172A"/>
                </a:solidFill>
                <a:latin typeface="Segoe UI"/>
              </a:rPr>
              <a:t>• Reconocer la limitación del cuello de botella (todo el meaning de la oración fuente en un vector fijo) — motivación para atención.</a:t>
            </a:r>
          </a:p>
          <a:p>
            <a:pPr>
              <a:spcAft>
                <a:spcPts val="800"/>
              </a:spcAft>
              <a:defRPr sz="1400" b="0">
                <a:solidFill>
                  <a:srgbClr val="0F172A"/>
                </a:solidFill>
                <a:latin typeface="Segoe UI"/>
              </a:defRPr>
            </a:pPr>
            <a:r>
              <a:rPr sz="1400" b="0">
                <a:solidFill>
                  <a:srgbClr val="0F172A"/>
                </a:solidFill>
                <a:latin typeface="Segoe UI"/>
              </a:rPr>
              <a:t>• Evaluar traducción con BLEU (nltk.translate.bleu_score).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Arquitectura clásica seq2seq con 2 LSTM.</a:t>
            </a:r>
          </a:p>
          <a:p>
            <a:pPr>
              <a:spcAft>
                <a:spcPts val="1000"/>
              </a:spcAft>
              <a:defRPr sz="1600" b="0">
                <a:solidFill>
                  <a:srgbClr val="0F172A"/>
                </a:solidFill>
                <a:latin typeface="Segoe UI"/>
              </a:defRPr>
            </a:pPr>
            <a:r>
              <a:rPr sz="1600" b="0">
                <a:solidFill>
                  <a:srgbClr val="0F172A"/>
                </a:solidFill>
                <a:latin typeface="Segoe UI"/>
              </a:rPr>
              <a:t>• Teacher forcing vs scheduled sampling.</a:t>
            </a:r>
          </a:p>
          <a:p>
            <a:pPr>
              <a:spcAft>
                <a:spcPts val="1000"/>
              </a:spcAft>
              <a:defRPr sz="1600" b="0">
                <a:solidFill>
                  <a:srgbClr val="0F172A"/>
                </a:solidFill>
                <a:latin typeface="Segoe UI"/>
              </a:defRPr>
            </a:pPr>
            <a:r>
              <a:rPr sz="1600" b="0">
                <a:solidFill>
                  <a:srgbClr val="0F172A"/>
                </a:solidFill>
                <a:latin typeface="Segoe UI"/>
              </a:rPr>
              <a:t>• Inference autoregresiva con generate loop.</a:t>
            </a:r>
          </a:p>
          <a:p>
            <a:pPr>
              <a:spcAft>
                <a:spcPts val="1000"/>
              </a:spcAft>
              <a:defRPr sz="1600" b="0">
                <a:solidFill>
                  <a:srgbClr val="0F172A"/>
                </a:solidFill>
                <a:latin typeface="Segoe UI"/>
              </a:defRPr>
            </a:pPr>
            <a:r>
              <a:rPr sz="1600" b="0">
                <a:solidFill>
                  <a:srgbClr val="0F172A"/>
                </a:solidFill>
                <a:latin typeface="Segoe UI"/>
              </a:rPr>
              <a:t>• Beam search (mejor que greedy).</a:t>
            </a:r>
          </a:p>
          <a:p>
            <a:pPr>
              <a:spcAft>
                <a:spcPts val="1000"/>
              </a:spcAft>
              <a:defRPr sz="1600" b="0">
                <a:solidFill>
                  <a:srgbClr val="0F172A"/>
                </a:solidFill>
                <a:latin typeface="Segoe UI"/>
              </a:defRPr>
            </a:pPr>
            <a:r>
              <a:rPr sz="1600" b="0">
                <a:solidFill>
                  <a:srgbClr val="0F172A"/>
                </a:solidFill>
                <a:latin typeface="Segoe UI"/>
              </a:rPr>
              <a:t>• BLEU como métrica.</a:t>
            </a:r>
          </a:p>
          <a:p>
            <a:pPr>
              <a:spcAft>
                <a:spcPts val="1000"/>
              </a:spcAft>
              <a:defRPr sz="1600" b="0">
                <a:solidFill>
                  <a:srgbClr val="0F172A"/>
                </a:solidFill>
                <a:latin typeface="Segoe UI"/>
              </a:defRPr>
            </a:pPr>
            <a:r>
              <a:rPr sz="1600" b="0">
                <a:solidFill>
                  <a:srgbClr val="0F172A"/>
                </a:solidFill>
                <a:latin typeface="Segoe UI"/>
              </a:rPr>
              <a:t>• Limitación del bottleneck → motivó atención (Bahdanau 2014).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Definiciones clave</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Conceptos a fijar antes de la práctica.</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800" b="0">
                <a:solidFill>
                  <a:srgbClr val="0F172A"/>
                </a:solidFill>
                <a:latin typeface="Segoe UI"/>
              </a:defRPr>
            </a:pPr>
            <a:r>
              <a:rPr sz="1800" b="0">
                <a:solidFill>
                  <a:srgbClr val="0F172A"/>
                </a:solidFill>
                <a:latin typeface="Segoe UI"/>
              </a:rPr>
              <a:t>• Ver README de la clase.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Código de muestra</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Primer bloque ejecutable del notebook.</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 Imports y configuración inicial</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Ejercicios ·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Preparar datos: tokenizar source y target, agregar &lt;start&gt; y &lt;end&gt; al target, padding.</a:t>
            </a:r>
          </a:p>
          <a:p>
            <a:pPr>
              <a:spcAft>
                <a:spcPts val="800"/>
              </a:spcAft>
              <a:defRPr sz="1400" b="0">
                <a:solidFill>
                  <a:srgbClr val="0F172A"/>
                </a:solidFill>
                <a:latin typeface="Segoe UI"/>
              </a:defRPr>
            </a:pPr>
            <a:r>
              <a:rPr sz="1400" b="0">
                <a:solidFill>
                  <a:srgbClr val="0F172A"/>
                </a:solidFill>
                <a:latin typeface="Segoe UI"/>
              </a:rPr>
              <a:t>• Encoder: Embedding → LSTM(256, return_state=True).</a:t>
            </a:r>
          </a:p>
          <a:p>
            <a:pPr>
              <a:spcAft>
                <a:spcPts val="800"/>
              </a:spcAft>
              <a:defRPr sz="1400" b="0">
                <a:solidFill>
                  <a:srgbClr val="0F172A"/>
                </a:solidFill>
                <a:latin typeface="Segoe UI"/>
              </a:defRPr>
            </a:pPr>
            <a:r>
              <a:rPr sz="1400" b="0">
                <a:solidFill>
                  <a:srgbClr val="0F172A"/>
                </a:solidFill>
                <a:latin typeface="Segoe UI"/>
              </a:rPr>
              <a:t>• Decoder en training: Embedding(decoder_input) → LSTM(256, initial_state=encoder_state) → Dense(target_vocab, softmax).</a:t>
            </a:r>
          </a:p>
          <a:p>
            <a:pPr>
              <a:spcAft>
                <a:spcPts val="800"/>
              </a:spcAft>
              <a:defRPr sz="1400" b="0">
                <a:solidFill>
                  <a:srgbClr val="0F172A"/>
                </a:solidFill>
                <a:latin typeface="Segoe UI"/>
              </a:defRPr>
            </a:pPr>
            <a:r>
              <a:rPr sz="1400" b="0">
                <a:solidFill>
                  <a:srgbClr val="0F172A"/>
                </a:solidFill>
                <a:latin typeface="Segoe UI"/>
              </a:rPr>
              <a:t>• Inference loop: feed &lt;start&gt;, predecir, alimentar prediction como next input, hasta &lt;end&gt; o max_len.</a:t>
            </a:r>
          </a:p>
          <a:p>
            <a:pPr>
              <a:spcAft>
                <a:spcPts val="800"/>
              </a:spcAft>
              <a:defRPr sz="1400" b="0">
                <a:solidFill>
                  <a:srgbClr val="0F172A"/>
                </a:solidFill>
                <a:latin typeface="Segoe UI"/>
              </a:defRPr>
            </a:pPr>
            <a:r>
              <a:rPr sz="1400" b="0">
                <a:solidFill>
                  <a:srgbClr val="0F172A"/>
                </a:solidFill>
                <a:latin typeface="Segoe UI"/>
              </a:rPr>
              <a:t>• BLEU: calcular sobre el test set.</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Dataset Tatoeba (~10k frases).</a:t>
            </a:r>
          </a:p>
          <a:p>
            <a:pPr>
              <a:spcAft>
                <a:spcPts val="800"/>
              </a:spcAft>
              <a:defRPr sz="1500" b="0">
                <a:solidFill>
                  <a:srgbClr val="0F172A"/>
                </a:solidFill>
                <a:latin typeface="Segoe UI"/>
              </a:defRPr>
            </a:pPr>
            <a:r>
              <a:rPr sz="1500" b="0">
                <a:solidFill>
                  <a:srgbClr val="0F172A"/>
                </a:solidFill>
                <a:latin typeface="Segoe UI"/>
              </a:rPr>
              <a:t>• Encoder + decoder LSTM con 256 units.</a:t>
            </a:r>
          </a:p>
          <a:p>
            <a:pPr>
              <a:spcAft>
                <a:spcPts val="800"/>
              </a:spcAft>
              <a:defRPr sz="1500" b="0">
                <a:solidFill>
                  <a:srgbClr val="0F172A"/>
                </a:solidFill>
                <a:latin typeface="Segoe UI"/>
              </a:defRPr>
            </a:pPr>
            <a:r>
              <a:rPr sz="1500" b="0">
                <a:solidFill>
                  <a:srgbClr val="0F172A"/>
                </a:solidFill>
                <a:latin typeface="Segoe UI"/>
              </a:rPr>
              <a:t>• Train 30 épocas con teacher forcing.</a:t>
            </a:r>
          </a:p>
          <a:p>
            <a:pPr>
              <a:spcAft>
                <a:spcPts val="800"/>
              </a:spcAft>
              <a:defRPr sz="1500" b="0">
                <a:solidFill>
                  <a:srgbClr val="0F172A"/>
                </a:solidFill>
                <a:latin typeface="Segoe UI"/>
              </a:defRPr>
            </a:pPr>
            <a:r>
              <a:rPr sz="1500" b="0">
                <a:solidFill>
                  <a:srgbClr val="0F172A"/>
                </a:solidFill>
                <a:latin typeface="Segoe UI"/>
              </a:rPr>
              <a:t>• Inference autoregresiva + BLEU.</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Referencias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Bibliografía y docs oficiales.</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800" b="0">
                <a:solidFill>
                  <a:srgbClr val="0F172A"/>
                </a:solidFill>
                <a:latin typeface="Segoe UI"/>
              </a:defRPr>
            </a:pPr>
            <a:r>
              <a:rPr sz="1800" b="0">
                <a:solidFill>
                  <a:srgbClr val="0F172A"/>
                </a:solidFill>
                <a:latin typeface="Segoe UI"/>
              </a:rPr>
              <a:t>• Géron, cap. 16 — Encoder-Decoder Network for Neural Machine Translation.</a:t>
            </a:r>
          </a:p>
          <a:p>
            <a:pPr>
              <a:spcAft>
                <a:spcPts val="1000"/>
              </a:spcAft>
              <a:defRPr sz="1800" b="0">
                <a:solidFill>
                  <a:srgbClr val="0F172A"/>
                </a:solidFill>
                <a:latin typeface="Segoe UI"/>
              </a:defRPr>
            </a:pPr>
            <a:r>
              <a:rPr sz="1800" b="0">
                <a:solidFill>
                  <a:srgbClr val="0F172A"/>
                </a:solidFill>
                <a:latin typeface="Segoe UI"/>
              </a:rPr>
              <a:t>• Sutskever, Vinyals &amp; Le (2014), Sequence to Sequence Learning with Neural Networks, NeurIPS.</a:t>
            </a:r>
          </a:p>
          <a:p>
            <a:pPr>
              <a:spcAft>
                <a:spcPts val="1000"/>
              </a:spcAft>
              <a:defRPr sz="1800" b="0">
                <a:solidFill>
                  <a:srgbClr val="0F172A"/>
                </a:solidFill>
                <a:latin typeface="Segoe UI"/>
              </a:defRPr>
            </a:pPr>
            <a:r>
              <a:rPr sz="1800" b="0">
                <a:solidFill>
                  <a:srgbClr val="0F172A"/>
                </a:solidFill>
                <a:latin typeface="Segoe UI"/>
              </a:rPr>
              <a:t>• Cho et al. (2014), Learning Phrase Representations using RNN Encoder-Decoder.</a:t>
            </a:r>
          </a:p>
          <a:p>
            <a:pPr>
              <a:spcAft>
                <a:spcPts val="1000"/>
              </a:spcAft>
              <a:defRPr sz="1800" b="0">
                <a:solidFill>
                  <a:srgbClr val="0F172A"/>
                </a:solidFill>
                <a:latin typeface="Segoe UI"/>
              </a:defRPr>
            </a:pPr>
            <a:r>
              <a:rPr sz="1800" b="0">
                <a:solidFill>
                  <a:srgbClr val="0F172A"/>
                </a:solidFill>
                <a:latin typeface="Segoe UI"/>
              </a:rPr>
              <a:t>• Papineni et al. (2002), BLEU, ACL.</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Siguiente paso →</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Cierre de la clase.</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743200"/>
            <a:ext cx="10332720" cy="2286000"/>
          </a:xfrm>
          <a:prstGeom prst="rect">
            <a:avLst/>
          </a:prstGeom>
          <a:noFill/>
        </p:spPr>
        <p:txBody>
          <a:bodyPr wrap="square">
            <a:spAutoFit/>
          </a:bodyPr>
          <a:lstStyle/>
          <a:p>
            <a:pPr>
              <a:defRPr sz="2400" b="1">
                <a:solidFill>
                  <a:srgbClr val="0F172A"/>
                </a:solidFill>
                <a:latin typeface="Segoe UI Semibold"/>
              </a:defRPr>
            </a:pPr>
            <a:r>
              <a:rPr sz="2400" b="1">
                <a:solidFill>
                  <a:srgbClr val="0F172A"/>
                </a:solidFill>
                <a:latin typeface="Segoe UI Semibold"/>
              </a:rPr>
              <a:t>Clase 142 — Mecanismos de atención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