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0F172A"/>
          </a:solidFill>
          <a:ln>
            <a:solidFill>
              <a:srgbClr val="0F172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411480"/>
            <a:ext cx="12191695" cy="73152"/>
          </a:xfrm>
          <a:prstGeom prst="rect">
            <a:avLst/>
          </a:prstGeom>
          <a:solidFill>
            <a:srgbClr val="22C55E"/>
          </a:solidFill>
          <a:ln>
            <a:solidFill>
              <a:srgbClr val="22C55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881360" cy="7315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defRPr sz="2300" b="1">
                <a:solidFill>
                  <a:srgbClr val="0F172A"/>
                </a:solidFill>
                <a:latin typeface="Segoe UI Semibold"/>
              </a:defRPr>
            </a:pPr>
            <a:r>
              <a:rPr sz="2300" b="1">
                <a:solidFill>
                  <a:srgbClr val="0F172A"/>
                </a:solidFill>
                <a:latin typeface="Segoe UI Semibold"/>
              </a:rPr>
              <a:t>Clase 121 — Custom training loops (+ PyTorch &amp; PyTorch Lightning)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298448"/>
            <a:ext cx="1088136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 b="0">
                <a:solidFill>
                  <a:srgbClr val="475569"/>
                </a:solidFill>
                <a:latin typeface="Segoe UI"/>
              </a:defRPr>
            </a:pPr>
            <a:r>
              <a:rPr sz="1100" b="0">
                <a:solidFill>
                  <a:srgbClr val="475569"/>
                </a:solidFill>
                <a:latin typeface="Segoe UI"/>
              </a:rPr>
              <a:t>Parte: 2 — Deep Learning · Fuente: Géron, cap. 12 § Custom Training Loops + docs PyTorch, Lightning.  Duración estimada: 85 min.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783080"/>
            <a:ext cx="10698480" cy="44805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BD5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914400" y="1965960"/>
            <a:ext cx="10332720" cy="4114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800"/>
              </a:spcAft>
              <a:defRPr sz="2200" b="1">
                <a:solidFill>
                  <a:srgbClr val="0F172A"/>
                </a:solidFill>
                <a:latin typeface="Segoe UI Semibold"/>
              </a:defRPr>
            </a:pPr>
            <a:r>
              <a:rPr sz="2200" b="1">
                <a:solidFill>
                  <a:srgbClr val="0F172A"/>
                </a:solidFill>
                <a:latin typeface="Segoe UI Semibold"/>
              </a:rPr>
              <a:t>Escribir un **training loop manual** en TF con `GradientTape` — control absoluto sobre cada paso (útil para GANs, RL, multi-step optimizers, debugging). Conocer el equivalente en **PyTorch** (el framework dominante de la industria en 2026) y cómo **PyTorch Lightning** abstrae los boilerplate del loop, devolviendo la productividad de Keras con la flexibilidad de PyTorch.</a:t>
            </a:r>
          </a:p>
          <a:p>
            <a:pPr>
              <a:defRPr sz="1500" b="0">
                <a:solidFill>
                  <a:srgbClr val="475569"/>
                </a:solidFill>
                <a:latin typeface="Segoe UI"/>
              </a:defRPr>
            </a:pPr>
            <a:r>
              <a:rPr sz="1500" b="0">
                <a:solidFill>
                  <a:srgbClr val="475569"/>
                </a:solidFill>
                <a:latin typeface="Segoe UI"/>
              </a:rPr>
              <a:t>Al cierre: Escribir un training loop TF con for batch in dataset: with GradientTape() as tape: ...; grads = tape.gradient(loss, vars); optimizer.apply_gradients(...).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0F172A"/>
          </a:solidFill>
          <a:ln>
            <a:solidFill>
              <a:srgbClr val="0F172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411480"/>
            <a:ext cx="12191695" cy="73152"/>
          </a:xfrm>
          <a:prstGeom prst="rect">
            <a:avLst/>
          </a:prstGeom>
          <a:solidFill>
            <a:srgbClr val="22C55E"/>
          </a:solidFill>
          <a:ln>
            <a:solidFill>
              <a:srgbClr val="22C55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881360" cy="7315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defRPr sz="2300" b="1">
                <a:solidFill>
                  <a:srgbClr val="0F172A"/>
                </a:solidFill>
                <a:latin typeface="Segoe UI Semibold"/>
              </a:defRPr>
            </a:pPr>
            <a:r>
              <a:rPr sz="2300" b="1">
                <a:solidFill>
                  <a:srgbClr val="0F172A"/>
                </a:solidFill>
                <a:latin typeface="Segoe UI Semibold"/>
              </a:rPr>
              <a:t>🎯 Objetivo · 📚 Resultados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298448"/>
            <a:ext cx="1088136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 b="0">
                <a:solidFill>
                  <a:srgbClr val="475569"/>
                </a:solidFill>
                <a:latin typeface="Segoe UI"/>
              </a:defRPr>
            </a:pPr>
            <a:r>
              <a:rPr sz="1100" b="0">
                <a:solidFill>
                  <a:srgbClr val="475569"/>
                </a:solidFill>
                <a:latin typeface="Segoe UI"/>
              </a:rPr>
              <a:t>Parte: 2 — Deep Learning · Fuente: Géron, cap. 12 § Custom Training Loops + docs PyTorch, Lightning.  Duración estimada: 85 min.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783080"/>
            <a:ext cx="5212080" cy="44805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BD5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914400" y="1920240"/>
            <a:ext cx="48463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22C55E"/>
                </a:solidFill>
                <a:latin typeface="Segoe UI Semibold"/>
              </a:defRPr>
            </a:pPr>
            <a:r>
              <a:rPr sz="1600" b="1">
                <a:solidFill>
                  <a:srgbClr val="22C55E"/>
                </a:solidFill>
                <a:latin typeface="Segoe UI Semibold"/>
              </a:rPr>
              <a:t>Objetivo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2331720"/>
            <a:ext cx="4846320" cy="3657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0F172A"/>
                </a:solidFill>
                <a:latin typeface="Segoe UI"/>
              </a:defRPr>
            </a:pPr>
            <a:r>
              <a:rPr sz="1500" b="0">
                <a:solidFill>
                  <a:srgbClr val="0F172A"/>
                </a:solidFill>
                <a:latin typeface="Segoe UI"/>
              </a:rPr>
              <a:t>• Escribir un training loop manual en TF con GradientTape — control absoluto sobre cada paso (útil para GANs, RL, multi-step optimizers, debugging). Conocer el equivalente en PyTorch (el framework dominante de la industria en 2026) y cómo PyTorch Lightning abstrae los boilerplate del loop, devolviendo la productividad de Keras con la flexibilidad de PyTorch.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17920" y="1783080"/>
            <a:ext cx="5212080" cy="44805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BD5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6400800" y="1920240"/>
            <a:ext cx="48463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22C55E"/>
                </a:solidFill>
                <a:latin typeface="Segoe UI Semibold"/>
              </a:defRPr>
            </a:pPr>
            <a:r>
              <a:rPr sz="1600" b="1">
                <a:solidFill>
                  <a:srgbClr val="22C55E"/>
                </a:solidFill>
                <a:latin typeface="Segoe UI Semibold"/>
              </a:rPr>
              <a:t>Resultados de aprendizaje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00800" y="2331720"/>
            <a:ext cx="4846320" cy="3657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400" b="0">
                <a:solidFill>
                  <a:srgbClr val="0F172A"/>
                </a:solidFill>
                <a:latin typeface="Segoe UI"/>
              </a:defRPr>
            </a:pPr>
            <a:r>
              <a:rPr sz="1400" b="0">
                <a:solidFill>
                  <a:srgbClr val="0F172A"/>
                </a:solidFill>
                <a:latin typeface="Segoe UI"/>
              </a:rPr>
              <a:t>• Escribir un training loop TF con for batch in dataset: with GradientTape() as tape: ...; grads = tape.gradient(loss, vars); optimizer.apply_gradients(...).</a:t>
            </a:r>
          </a:p>
          <a:p>
            <a:pPr>
              <a:spcAft>
                <a:spcPts val="800"/>
              </a:spcAft>
              <a:defRPr sz="1400" b="0">
                <a:solidFill>
                  <a:srgbClr val="0F172A"/>
                </a:solidFill>
                <a:latin typeface="Segoe UI"/>
              </a:defRPr>
            </a:pPr>
            <a:r>
              <a:rPr sz="1400" b="0">
                <a:solidFill>
                  <a:srgbClr val="0F172A"/>
                </a:solidFill>
                <a:latin typeface="Segoe UI"/>
              </a:rPr>
              <a:t>• Hacer el equivalente en PyTorch: optimizer.zero_grad(); loss.backward(); optimizer.step().</a:t>
            </a:r>
          </a:p>
          <a:p>
            <a:pPr>
              <a:spcAft>
                <a:spcPts val="800"/>
              </a:spcAft>
              <a:defRPr sz="1400" b="0">
                <a:solidFill>
                  <a:srgbClr val="0F172A"/>
                </a:solidFill>
                <a:latin typeface="Segoe UI"/>
              </a:defRPr>
            </a:pPr>
            <a:r>
              <a:rPr sz="1400" b="0">
                <a:solidFill>
                  <a:srgbClr val="0F172A"/>
                </a:solidFill>
                <a:latin typeface="Segoe UI"/>
              </a:rPr>
              <a:t>• Usar PyTorch Lightning para el mismo problema con boilerplate mínimo (LightningModule.training_step).</a:t>
            </a:r>
          </a:p>
          <a:p>
            <a:pPr>
              <a:spcAft>
                <a:spcPts val="800"/>
              </a:spcAft>
              <a:defRPr sz="1400" b="0">
                <a:solidFill>
                  <a:srgbClr val="0F172A"/>
                </a:solidFill>
                <a:latin typeface="Segoe UI"/>
              </a:defRPr>
            </a:pPr>
            <a:r>
              <a:rPr sz="1400" b="0">
                <a:solidFill>
                  <a:srgbClr val="0F172A"/>
                </a:solidFill>
                <a:latin typeface="Segoe UI"/>
              </a:rPr>
              <a:t>• Reconocer cuándo el loop manual es necesario (modelo con dos optimizadores, schedule custom step-wise, RL).</a:t>
            </a:r>
          </a:p>
          <a:p>
            <a:pPr>
              <a:spcAft>
                <a:spcPts val="800"/>
              </a:spcAft>
              <a:defRPr sz="1400" b="0">
                <a:solidFill>
                  <a:srgbClr val="0F172A"/>
                </a:solidFill>
                <a:latin typeface="Segoe UI"/>
              </a:defRPr>
            </a:pPr>
            <a:r>
              <a:rPr sz="1400" b="0">
                <a:solidFill>
                  <a:srgbClr val="0F172A"/>
                </a:solidFill>
                <a:latin typeface="Segoe UI"/>
              </a:rPr>
              <a:t>• Comparar productividad y flexibilidad de los 3 frameworks.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0F172A"/>
          </a:solidFill>
          <a:ln>
            <a:solidFill>
              <a:srgbClr val="0F172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411480"/>
            <a:ext cx="12191695" cy="73152"/>
          </a:xfrm>
          <a:prstGeom prst="rect">
            <a:avLst/>
          </a:prstGeom>
          <a:solidFill>
            <a:srgbClr val="22C55E"/>
          </a:solidFill>
          <a:ln>
            <a:solidFill>
              <a:srgbClr val="22C55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881360" cy="7315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defRPr sz="2300" b="1">
                <a:solidFill>
                  <a:srgbClr val="0F172A"/>
                </a:solidFill>
                <a:latin typeface="Segoe UI Semibold"/>
              </a:defRPr>
            </a:pPr>
            <a:r>
              <a:rPr sz="2300" b="1">
                <a:solidFill>
                  <a:srgbClr val="0F172A"/>
                </a:solidFill>
                <a:latin typeface="Segoe UI Semibold"/>
              </a:rPr>
              <a:t>🗺️ Temas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298448"/>
            <a:ext cx="1088136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 b="0">
                <a:solidFill>
                  <a:srgbClr val="475569"/>
                </a:solidFill>
                <a:latin typeface="Segoe UI"/>
              </a:defRPr>
            </a:pPr>
            <a:r>
              <a:rPr sz="1100" b="0">
                <a:solidFill>
                  <a:srgbClr val="475569"/>
                </a:solidFill>
                <a:latin typeface="Segoe UI"/>
              </a:rPr>
              <a:t>Recorrido de la sesión.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783080"/>
            <a:ext cx="10698480" cy="44805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BD5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868680" y="1874519"/>
            <a:ext cx="10424160" cy="4297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600" b="0">
                <a:solidFill>
                  <a:srgbClr val="0F172A"/>
                </a:solidFill>
                <a:latin typeface="Segoe UI"/>
              </a:defRPr>
            </a:pPr>
            <a:r>
              <a:rPr sz="1600" b="0">
                <a:solidFill>
                  <a:srgbClr val="0F172A"/>
                </a:solidFill>
                <a:latin typeface="Segoe UI"/>
              </a:rPr>
              <a:t>• Loop básico TF: epochs → batches → tape → grads → apply.</a:t>
            </a:r>
          </a:p>
          <a:p>
            <a:pPr>
              <a:spcAft>
                <a:spcPts val="1000"/>
              </a:spcAft>
              <a:defRPr sz="1600" b="0">
                <a:solidFill>
                  <a:srgbClr val="0F172A"/>
                </a:solidFill>
                <a:latin typeface="Segoe UI"/>
              </a:defRPr>
            </a:pPr>
            <a:r>
              <a:rPr sz="1600" b="0">
                <a:solidFill>
                  <a:srgbClr val="0F172A"/>
                </a:solidFill>
                <a:latin typeface="Segoe UI"/>
              </a:rPr>
              <a:t>• tape.watch(...) para watch tensors que no son tf.Variable.</a:t>
            </a:r>
          </a:p>
          <a:p>
            <a:pPr>
              <a:spcAft>
                <a:spcPts val="1000"/>
              </a:spcAft>
              <a:defRPr sz="1600" b="0">
                <a:solidFill>
                  <a:srgbClr val="0F172A"/>
                </a:solidFill>
                <a:latin typeface="Segoe UI"/>
              </a:defRPr>
            </a:pPr>
            <a:r>
              <a:rPr sz="1600" b="0">
                <a:solidFill>
                  <a:srgbClr val="0F172A"/>
                </a:solidFill>
                <a:latin typeface="Segoe UI"/>
              </a:rPr>
              <a:t>• Métricas y logging manual.</a:t>
            </a:r>
          </a:p>
          <a:p>
            <a:pPr>
              <a:spcAft>
                <a:spcPts val="1000"/>
              </a:spcAft>
              <a:defRPr sz="1600" b="0">
                <a:solidFill>
                  <a:srgbClr val="0F172A"/>
                </a:solidFill>
                <a:latin typeface="Segoe UI"/>
              </a:defRPr>
            </a:pPr>
            <a:r>
              <a:rPr sz="1600" b="0">
                <a:solidFill>
                  <a:srgbClr val="0F172A"/>
                </a:solidFill>
                <a:latin typeface="Segoe UI"/>
              </a:rPr>
              <a:t>• Equivalente PyTorch.</a:t>
            </a:r>
          </a:p>
          <a:p>
            <a:pPr>
              <a:spcAft>
                <a:spcPts val="1000"/>
              </a:spcAft>
              <a:defRPr sz="1600" b="0">
                <a:solidFill>
                  <a:srgbClr val="0F172A"/>
                </a:solidFill>
                <a:latin typeface="Segoe UI"/>
              </a:defRPr>
            </a:pPr>
            <a:r>
              <a:rPr sz="1600" b="0">
                <a:solidFill>
                  <a:srgbClr val="0F172A"/>
                </a:solidFill>
                <a:latin typeface="Segoe UI"/>
              </a:rPr>
              <a:t>• Lightning como capa de abstracción.</a:t>
            </a:r>
          </a:p>
          <a:p>
            <a:pPr>
              <a:spcAft>
                <a:spcPts val="1000"/>
              </a:spcAft>
              <a:defRPr sz="1600" b="0">
                <a:solidFill>
                  <a:srgbClr val="0F172A"/>
                </a:solidFill>
                <a:latin typeface="Segoe UI"/>
              </a:defRPr>
            </a:pPr>
            <a:r>
              <a:rPr sz="1600" b="0">
                <a:solidFill>
                  <a:srgbClr val="0F172A"/>
                </a:solidFill>
                <a:latin typeface="Segoe UI"/>
              </a:rPr>
              <a:t>• Complemento moderno: PyTorch + Lightning en paralelo a TF/Keras.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0F172A"/>
          </a:solidFill>
          <a:ln>
            <a:solidFill>
              <a:srgbClr val="0F172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411480"/>
            <a:ext cx="12191695" cy="73152"/>
          </a:xfrm>
          <a:prstGeom prst="rect">
            <a:avLst/>
          </a:prstGeom>
          <a:solidFill>
            <a:srgbClr val="22C55E"/>
          </a:solidFill>
          <a:ln>
            <a:solidFill>
              <a:srgbClr val="22C55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881360" cy="7315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defRPr sz="2300" b="1">
                <a:solidFill>
                  <a:srgbClr val="0F172A"/>
                </a:solidFill>
                <a:latin typeface="Segoe UI Semibold"/>
              </a:defRPr>
            </a:pPr>
            <a:r>
              <a:rPr sz="2300" b="1">
                <a:solidFill>
                  <a:srgbClr val="0F172A"/>
                </a:solidFill>
                <a:latin typeface="Segoe UI Semibold"/>
              </a:rPr>
              <a:t>📖 Definiciones clave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298448"/>
            <a:ext cx="1088136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 b="0">
                <a:solidFill>
                  <a:srgbClr val="475569"/>
                </a:solidFill>
                <a:latin typeface="Segoe UI"/>
              </a:defRPr>
            </a:pPr>
            <a:r>
              <a:rPr sz="1100" b="0">
                <a:solidFill>
                  <a:srgbClr val="475569"/>
                </a:solidFill>
                <a:latin typeface="Segoe UI"/>
              </a:rPr>
              <a:t>Conceptos a fijar antes de la práctica.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783080"/>
            <a:ext cx="10698480" cy="44805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BD5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868680" y="1874519"/>
            <a:ext cx="10424160" cy="4297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 b="0">
                <a:solidFill>
                  <a:srgbClr val="0F172A"/>
                </a:solidFill>
                <a:latin typeface="Segoe UI"/>
              </a:defRPr>
            </a:pPr>
            <a:r>
              <a:rPr sz="1800" b="0">
                <a:solidFill>
                  <a:srgbClr val="0F172A"/>
                </a:solidFill>
                <a:latin typeface="Segoe UI"/>
              </a:rPr>
              <a:t>• Ver README de la clase.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0F172A"/>
          </a:solidFill>
          <a:ln>
            <a:solidFill>
              <a:srgbClr val="0F172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411480"/>
            <a:ext cx="12191695" cy="73152"/>
          </a:xfrm>
          <a:prstGeom prst="rect">
            <a:avLst/>
          </a:prstGeom>
          <a:solidFill>
            <a:srgbClr val="22C55E"/>
          </a:solidFill>
          <a:ln>
            <a:solidFill>
              <a:srgbClr val="22C55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881360" cy="7315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defRPr sz="2300" b="1">
                <a:solidFill>
                  <a:srgbClr val="0F172A"/>
                </a:solidFill>
                <a:latin typeface="Segoe UI Semibold"/>
              </a:defRPr>
            </a:pPr>
            <a:r>
              <a:rPr sz="2300" b="1">
                <a:solidFill>
                  <a:srgbClr val="0F172A"/>
                </a:solidFill>
                <a:latin typeface="Segoe UI Semibold"/>
              </a:rPr>
              <a:t>💻 Código de muestra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298448"/>
            <a:ext cx="1088136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 b="0">
                <a:solidFill>
                  <a:srgbClr val="475569"/>
                </a:solidFill>
                <a:latin typeface="Segoe UI"/>
              </a:defRPr>
            </a:pPr>
            <a:r>
              <a:rPr sz="1100" b="0">
                <a:solidFill>
                  <a:srgbClr val="475569"/>
                </a:solidFill>
                <a:latin typeface="Segoe UI"/>
              </a:rPr>
              <a:t>Primer bloque ejecutable del notebook.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828800"/>
            <a:ext cx="10698480" cy="4480560"/>
          </a:xfrm>
          <a:prstGeom prst="roundRect">
            <a:avLst/>
          </a:prstGeom>
          <a:solidFill>
            <a:srgbClr val="0F172A"/>
          </a:solidFill>
          <a:ln w="15240">
            <a:solidFill>
              <a:srgbClr val="0F172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914400" y="2011680"/>
            <a:ext cx="10241280" cy="41148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defRPr sz="1200" b="0">
                <a:solidFill>
                  <a:srgbClr val="F8FAFC"/>
                </a:solidFill>
                <a:latin typeface="Courier New"/>
              </a:defRPr>
            </a:pPr>
            <a:r>
              <a:rPr sz="1200" b="0">
                <a:solidFill>
                  <a:srgbClr val="F8FAFC"/>
                </a:solidFill>
                <a:latin typeface="Courier New"/>
              </a:rPr>
              <a:t># Imports y configuración inicial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0F172A"/>
          </a:solidFill>
          <a:ln>
            <a:solidFill>
              <a:srgbClr val="0F172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411480"/>
            <a:ext cx="12191695" cy="73152"/>
          </a:xfrm>
          <a:prstGeom prst="rect">
            <a:avLst/>
          </a:prstGeom>
          <a:solidFill>
            <a:srgbClr val="22C55E"/>
          </a:solidFill>
          <a:ln>
            <a:solidFill>
              <a:srgbClr val="22C55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881360" cy="7315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defRPr sz="2300" b="1">
                <a:solidFill>
                  <a:srgbClr val="0F172A"/>
                </a:solidFill>
                <a:latin typeface="Segoe UI Semibold"/>
              </a:defRPr>
            </a:pPr>
            <a:r>
              <a:rPr sz="2300" b="1">
                <a:solidFill>
                  <a:srgbClr val="0F172A"/>
                </a:solidFill>
                <a:latin typeface="Segoe UI Semibold"/>
              </a:rPr>
              <a:t>🧪 Ejercicios · 📝 Homework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298448"/>
            <a:ext cx="1088136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 b="0">
                <a:solidFill>
                  <a:srgbClr val="475569"/>
                </a:solidFill>
                <a:latin typeface="Segoe UI"/>
              </a:defRPr>
            </a:pPr>
            <a:r>
              <a:rPr sz="1100" b="0">
                <a:solidFill>
                  <a:srgbClr val="475569"/>
                </a:solidFill>
                <a:latin typeface="Segoe UI"/>
              </a:rPr>
              <a:t>Práctica guiada + entrega.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783080"/>
            <a:ext cx="5212080" cy="44805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BD5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914400" y="1920240"/>
            <a:ext cx="48463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22C55E"/>
                </a:solidFill>
                <a:latin typeface="Segoe UI Semibold"/>
              </a:defRPr>
            </a:pPr>
            <a:r>
              <a:rPr sz="1600" b="1">
                <a:solidFill>
                  <a:srgbClr val="22C55E"/>
                </a:solidFill>
                <a:latin typeface="Segoe UI Semibold"/>
              </a:rPr>
              <a:t>Ejercicios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2331720"/>
            <a:ext cx="4846320" cy="3657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400" b="0">
                <a:solidFill>
                  <a:srgbClr val="0F172A"/>
                </a:solidFill>
                <a:latin typeface="Segoe UI"/>
              </a:defRPr>
            </a:pPr>
            <a:r>
              <a:rPr sz="1400" b="0">
                <a:solidFill>
                  <a:srgbClr val="0F172A"/>
                </a:solidFill>
                <a:latin typeface="Segoe UI"/>
              </a:rPr>
              <a:t>• TF loop manual: entrenar un MLP en Fashion-MNIST con GradientTape.</a:t>
            </a:r>
          </a:p>
          <a:p>
            <a:pPr>
              <a:spcAft>
                <a:spcPts val="800"/>
              </a:spcAft>
              <a:defRPr sz="1400" b="0">
                <a:solidFill>
                  <a:srgbClr val="0F172A"/>
                </a:solidFill>
                <a:latin typeface="Segoe UI"/>
              </a:defRPr>
            </a:pPr>
            <a:r>
              <a:rPr sz="1400" b="0">
                <a:solidFill>
                  <a:srgbClr val="0F172A"/>
                </a:solidFill>
                <a:latin typeface="Segoe UI"/>
              </a:rPr>
              <a:t>• PyTorch equivalente: reimplementar el mismo loop en PyTorch.</a:t>
            </a:r>
          </a:p>
          <a:p>
            <a:pPr>
              <a:spcAft>
                <a:spcPts val="800"/>
              </a:spcAft>
              <a:defRPr sz="1400" b="0">
                <a:solidFill>
                  <a:srgbClr val="0F172A"/>
                </a:solidFill>
                <a:latin typeface="Segoe UI"/>
              </a:defRPr>
            </a:pPr>
            <a:r>
              <a:rPr sz="1400" b="0">
                <a:solidFill>
                  <a:srgbClr val="0F172A"/>
                </a:solidFill>
                <a:latin typeface="Segoe UI"/>
              </a:rPr>
              <a:t>• Lightning: mismo problema con LightningModule.</a:t>
            </a:r>
          </a:p>
          <a:p>
            <a:pPr>
              <a:spcAft>
                <a:spcPts val="800"/>
              </a:spcAft>
              <a:defRPr sz="1400" b="0">
                <a:solidFill>
                  <a:srgbClr val="0F172A"/>
                </a:solidFill>
                <a:latin typeface="Segoe UI"/>
              </a:defRPr>
            </a:pPr>
            <a:r>
              <a:rPr sz="1400" b="0">
                <a:solidFill>
                  <a:srgbClr val="0F172A"/>
                </a:solidFill>
                <a:latin typeface="Segoe UI"/>
              </a:rPr>
              <a:t>• Speedup con jit: tf.function en TF; torch.compile en PyTorch.</a:t>
            </a:r>
          </a:p>
          <a:p>
            <a:pPr>
              <a:spcAft>
                <a:spcPts val="800"/>
              </a:spcAft>
              <a:defRPr sz="1400" b="0">
                <a:solidFill>
                  <a:srgbClr val="0F172A"/>
                </a:solidFill>
                <a:latin typeface="Segoe UI"/>
              </a:defRPr>
            </a:pPr>
            <a:r>
              <a:rPr sz="1400" b="0">
                <a:solidFill>
                  <a:srgbClr val="0F172A"/>
                </a:solidFill>
                <a:latin typeface="Segoe UI"/>
              </a:rPr>
              <a:t>• Multi-optimizer: con TF, escribir un loop que aplica un optimizer para las capas frozen-ish (LR bajo) y otro para las nuevas (LR alto).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17920" y="1783080"/>
            <a:ext cx="5212080" cy="44805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BD5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6400800" y="1920240"/>
            <a:ext cx="48463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22C55E"/>
                </a:solidFill>
                <a:latin typeface="Segoe UI Semibold"/>
              </a:defRPr>
            </a:pPr>
            <a:r>
              <a:rPr sz="1600" b="1">
                <a:solidFill>
                  <a:srgbClr val="22C55E"/>
                </a:solidFill>
                <a:latin typeface="Segoe UI Semibold"/>
              </a:rPr>
              <a:t>Homework verificable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00800" y="2331720"/>
            <a:ext cx="4846320" cy="3657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0F172A"/>
                </a:solidFill>
                <a:latin typeface="Segoe UI"/>
              </a:defRPr>
            </a:pPr>
            <a:r>
              <a:rPr sz="1500" b="0">
                <a:solidFill>
                  <a:srgbClr val="0F172A"/>
                </a:solidFill>
                <a:latin typeface="Segoe UI"/>
              </a:rPr>
              <a:t>• TF con custom training loop.</a:t>
            </a:r>
          </a:p>
          <a:p>
            <a:pPr>
              <a:spcAft>
                <a:spcPts val="800"/>
              </a:spcAft>
              <a:defRPr sz="1500" b="0">
                <a:solidFill>
                  <a:srgbClr val="0F172A"/>
                </a:solidFill>
                <a:latin typeface="Segoe UI"/>
              </a:defRPr>
            </a:pPr>
            <a:r>
              <a:rPr sz="1500" b="0">
                <a:solidFill>
                  <a:srgbClr val="0F172A"/>
                </a:solidFill>
                <a:latin typeface="Segoe UI"/>
              </a:rPr>
              <a:t>• PyTorch puro.</a:t>
            </a:r>
          </a:p>
          <a:p>
            <a:pPr>
              <a:spcAft>
                <a:spcPts val="800"/>
              </a:spcAft>
              <a:defRPr sz="1500" b="0">
                <a:solidFill>
                  <a:srgbClr val="0F172A"/>
                </a:solidFill>
                <a:latin typeface="Segoe UI"/>
              </a:defRPr>
            </a:pPr>
            <a:r>
              <a:rPr sz="1500" b="0">
                <a:solidFill>
                  <a:srgbClr val="0F172A"/>
                </a:solidFill>
                <a:latin typeface="Segoe UI"/>
              </a:rPr>
              <a:t>• PyTorch Lightning.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0F172A"/>
          </a:solidFill>
          <a:ln>
            <a:solidFill>
              <a:srgbClr val="0F172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411480"/>
            <a:ext cx="12191695" cy="73152"/>
          </a:xfrm>
          <a:prstGeom prst="rect">
            <a:avLst/>
          </a:prstGeom>
          <a:solidFill>
            <a:srgbClr val="22C55E"/>
          </a:solidFill>
          <a:ln>
            <a:solidFill>
              <a:srgbClr val="22C55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881360" cy="7315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defRPr sz="2300" b="1">
                <a:solidFill>
                  <a:srgbClr val="0F172A"/>
                </a:solidFill>
                <a:latin typeface="Segoe UI Semibold"/>
              </a:defRPr>
            </a:pPr>
            <a:r>
              <a:rPr sz="2300" b="1">
                <a:solidFill>
                  <a:srgbClr val="0F172A"/>
                </a:solidFill>
                <a:latin typeface="Segoe UI Semibold"/>
              </a:rPr>
              <a:t>🔗 Referencias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298448"/>
            <a:ext cx="1088136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 b="0">
                <a:solidFill>
                  <a:srgbClr val="475569"/>
                </a:solidFill>
                <a:latin typeface="Segoe UI"/>
              </a:defRPr>
            </a:pPr>
            <a:r>
              <a:rPr sz="1100" b="0">
                <a:solidFill>
                  <a:srgbClr val="475569"/>
                </a:solidFill>
                <a:latin typeface="Segoe UI"/>
              </a:rPr>
              <a:t>Bibliografía y docs oficiales.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783080"/>
            <a:ext cx="10698480" cy="44805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BD5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868680" y="1874519"/>
            <a:ext cx="10424160" cy="4297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600" b="0">
                <a:solidFill>
                  <a:srgbClr val="0F172A"/>
                </a:solidFill>
                <a:latin typeface="Segoe UI"/>
              </a:defRPr>
            </a:pPr>
            <a:r>
              <a:rPr sz="1600" b="0">
                <a:solidFill>
                  <a:srgbClr val="0F172A"/>
                </a:solidFill>
                <a:latin typeface="Segoe UI"/>
              </a:rPr>
              <a:t>• Géron, cap. 12 — Custom Training Loops.</a:t>
            </a:r>
          </a:p>
          <a:p>
            <a:pPr>
              <a:spcAft>
                <a:spcPts val="1000"/>
              </a:spcAft>
              <a:defRPr sz="1600" b="0">
                <a:solidFill>
                  <a:srgbClr val="0F172A"/>
                </a:solidFill>
                <a:latin typeface="Segoe UI"/>
              </a:defRPr>
            </a:pPr>
            <a:r>
              <a:rPr sz="1600" b="0">
                <a:solidFill>
                  <a:srgbClr val="0F172A"/>
                </a:solidFill>
                <a:latin typeface="Segoe UI"/>
              </a:rPr>
              <a:t>• PyTorch tutorials.</a:t>
            </a:r>
          </a:p>
          <a:p>
            <a:pPr>
              <a:spcAft>
                <a:spcPts val="1000"/>
              </a:spcAft>
              <a:defRPr sz="1600" b="0">
                <a:solidFill>
                  <a:srgbClr val="0F172A"/>
                </a:solidFill>
                <a:latin typeface="Segoe UI"/>
              </a:defRPr>
            </a:pPr>
            <a:r>
              <a:rPr sz="1600" b="0">
                <a:solidFill>
                  <a:srgbClr val="0F172A"/>
                </a:solidFill>
                <a:latin typeface="Segoe UI"/>
              </a:rPr>
              <a:t>• PyTorch Lightning docs.</a:t>
            </a:r>
          </a:p>
          <a:p>
            <a:pPr>
              <a:spcAft>
                <a:spcPts val="1000"/>
              </a:spcAft>
              <a:defRPr sz="1600" b="0">
                <a:solidFill>
                  <a:srgbClr val="0F172A"/>
                </a:solidFill>
                <a:latin typeface="Segoe UI"/>
              </a:defRPr>
            </a:pPr>
            <a:r>
              <a:rPr sz="1600" b="0">
                <a:solidFill>
                  <a:srgbClr val="0F172A"/>
                </a:solidFill>
                <a:latin typeface="Segoe UI"/>
              </a:rPr>
              <a:t>• Falcon et al. (2019), PyTorch Lightning.</a:t>
            </a:r>
          </a:p>
          <a:p>
            <a:pPr>
              <a:spcAft>
                <a:spcPts val="1000"/>
              </a:spcAft>
              <a:defRPr sz="1600" b="0">
                <a:solidFill>
                  <a:srgbClr val="0F172A"/>
                </a:solidFill>
                <a:latin typeface="Segoe UI"/>
              </a:defRPr>
            </a:pPr>
            <a:r>
              <a:rPr sz="1600" b="0">
                <a:solidFill>
                  <a:srgbClr val="0F172A"/>
                </a:solidFill>
                <a:latin typeface="Segoe UI"/>
              </a:rPr>
              <a:t>• Hugging Face — Trainer (built on Lightning concepts).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0F172A"/>
          </a:solidFill>
          <a:ln>
            <a:solidFill>
              <a:srgbClr val="0F172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411480"/>
            <a:ext cx="12191695" cy="73152"/>
          </a:xfrm>
          <a:prstGeom prst="rect">
            <a:avLst/>
          </a:prstGeom>
          <a:solidFill>
            <a:srgbClr val="22C55E"/>
          </a:solidFill>
          <a:ln>
            <a:solidFill>
              <a:srgbClr val="22C55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881360" cy="7315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defRPr sz="2300" b="1">
                <a:solidFill>
                  <a:srgbClr val="0F172A"/>
                </a:solidFill>
                <a:latin typeface="Segoe UI Semibold"/>
              </a:defRPr>
            </a:pPr>
            <a:r>
              <a:rPr sz="2300" b="1">
                <a:solidFill>
                  <a:srgbClr val="0F172A"/>
                </a:solidFill>
                <a:latin typeface="Segoe UI Semibold"/>
              </a:rPr>
              <a:t>Siguiente paso →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298448"/>
            <a:ext cx="1088136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 b="0">
                <a:solidFill>
                  <a:srgbClr val="475569"/>
                </a:solidFill>
                <a:latin typeface="Segoe UI"/>
              </a:defRPr>
            </a:pPr>
            <a:r>
              <a:rPr sz="1100" b="0">
                <a:solidFill>
                  <a:srgbClr val="475569"/>
                </a:solidFill>
                <a:latin typeface="Segoe UI"/>
              </a:rPr>
              <a:t>Cierre de la clase.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783080"/>
            <a:ext cx="10698480" cy="44805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BD5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914400" y="2743200"/>
            <a:ext cx="10332720" cy="2286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Segoe UI Semibold"/>
              </a:defRPr>
            </a:pPr>
            <a:r>
              <a:rPr sz="2400" b="1">
                <a:solidFill>
                  <a:srgbClr val="0F172A"/>
                </a:solidFill>
                <a:latin typeface="Segoe UI Semibold"/>
              </a:rPr>
              <a:t>Clase 122 — PyTorch fundamentos: tensores, autograd, nn.Module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