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117 — Regularización moderna: Stochastic Depth, DropPath, LayerDrop</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Huang et al. (2016) Stochastic Depth + Fan et al. (2020) LayerDrop + DropPath en ViT/Swin/ConvNeXt.  Duración estimada: 70 min.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65960"/>
            <a:ext cx="10332720" cy="4114800"/>
          </a:xfrm>
          <a:prstGeom prst="rect">
            <a:avLst/>
          </a:prstGeom>
          <a:noFill/>
        </p:spPr>
        <p:txBody>
          <a:bodyPr wrap="square">
            <a:spAutoFit/>
          </a:bodyPr>
          <a:lstStyle/>
          <a:p>
            <a:pPr>
              <a:spcAft>
                <a:spcPts val="1800"/>
              </a:spcAft>
              <a:defRPr sz="2200" b="1">
                <a:solidFill>
                  <a:srgbClr val="0F172A"/>
                </a:solidFill>
                <a:latin typeface="Segoe UI Semibold"/>
              </a:defRPr>
            </a:pPr>
            <a:r>
              <a:rPr sz="2200" b="1">
                <a:solidFill>
                  <a:srgbClr val="0F172A"/>
                </a:solidFill>
                <a:latin typeface="Segoe UI Semibold"/>
              </a:rPr>
              <a:t>Aplicar **regularización por paths/bloques** —más allá del dropout clásico— en arquitecturas profundas modernas (ResNet, ViT, ConvNeXt, Swin Transformer). Cubrir **Stochastic Depth** (drop bloque residual), **DropPath** (drop path en transformer), **LayerDrop** (drop layer completa). Beneficio doble: regularización + reducción de cómputo durante training.</a:t>
            </a:r>
          </a:p>
          <a:p>
            <a:pPr>
              <a:defRPr sz="1500" b="0">
                <a:solidFill>
                  <a:srgbClr val="475569"/>
                </a:solidFill>
                <a:latin typeface="Segoe UI"/>
              </a:defRPr>
            </a:pPr>
            <a:r>
              <a:rPr sz="1500" b="0">
                <a:solidFill>
                  <a:srgbClr val="475569"/>
                </a:solidFill>
                <a:latin typeface="Segoe UI"/>
              </a:rPr>
              <a:t>Al cierre: Aplicar keras.layers.StochasticDepth(rate) o DropPath(rate) en bloques residuales.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Objetivo ·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Huang et al. (2016) Stochastic Depth + Fan et al. (2020) LayerDrop + DropPath en ViT/Swin/ConvNeXt.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Aplicar regularización por paths/bloques —más allá del dropout clásico— en arquitecturas profundas modernas (ResNet, ViT, ConvNeXt, Swin Transformer). Cubrir Stochastic Depth (drop bloque residual), DropPath (drop path en transformer), LayerDrop (drop layer completa). Beneficio doble: regularización + reducción de cómputo durante training.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keras.layers.StochasticDepth(rate) o DropPath(rate) en bloques residuales.</a:t>
            </a:r>
          </a:p>
          <a:p>
            <a:pPr>
              <a:spcAft>
                <a:spcPts val="800"/>
              </a:spcAft>
              <a:defRPr sz="1400" b="0">
                <a:solidFill>
                  <a:srgbClr val="0F172A"/>
                </a:solidFill>
                <a:latin typeface="Segoe UI"/>
              </a:defRPr>
            </a:pPr>
            <a:r>
              <a:rPr sz="1400" b="0">
                <a:solidFill>
                  <a:srgbClr val="0F172A"/>
                </a:solidFill>
                <a:latin typeface="Segoe UI"/>
              </a:rPr>
              <a:t>• Diseñar rate lineal por profundidad: capa 0 → 0.0, capa N → 0.2.</a:t>
            </a:r>
          </a:p>
          <a:p>
            <a:pPr>
              <a:spcAft>
                <a:spcPts val="800"/>
              </a:spcAft>
              <a:defRPr sz="1400" b="0">
                <a:solidFill>
                  <a:srgbClr val="0F172A"/>
                </a:solidFill>
                <a:latin typeface="Segoe UI"/>
              </a:defRPr>
            </a:pPr>
            <a:r>
              <a:rPr sz="1400" b="0">
                <a:solidFill>
                  <a:srgbClr val="0F172A"/>
                </a:solidFill>
                <a:latin typeface="Segoe UI"/>
              </a:rPr>
              <a:t>• Aplicar LayerDrop durante pretraining para permitir inference con menos capas.</a:t>
            </a:r>
          </a:p>
          <a:p>
            <a:pPr>
              <a:spcAft>
                <a:spcPts val="800"/>
              </a:spcAft>
              <a:defRPr sz="1400" b="0">
                <a:solidFill>
                  <a:srgbClr val="0F172A"/>
                </a:solidFill>
                <a:latin typeface="Segoe UI"/>
              </a:defRPr>
            </a:pPr>
            <a:r>
              <a:rPr sz="1400" b="0">
                <a:solidFill>
                  <a:srgbClr val="0F172A"/>
                </a:solidFill>
                <a:latin typeface="Segoe UI"/>
              </a:rPr>
              <a:t>• Diferenciar Dropout (neurona) vs Stochastic Depth (bloque) vs LayerDrop (layer).</a:t>
            </a:r>
          </a:p>
          <a:p>
            <a:pPr>
              <a:spcAft>
                <a:spcPts val="800"/>
              </a:spcAft>
              <a:defRPr sz="1400" b="0">
                <a:solidFill>
                  <a:srgbClr val="0F172A"/>
                </a:solidFill>
                <a:latin typeface="Segoe UI"/>
              </a:defRPr>
            </a:pPr>
            <a:r>
              <a:rPr sz="1400" b="0">
                <a:solidFill>
                  <a:srgbClr val="0F172A"/>
                </a:solidFill>
                <a:latin typeface="Segoe UI"/>
              </a:rPr>
              <a:t>• Reconocer el speedup de training: 25 % más rápido en ResNet-110 (Huang 2016).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Dropout clásico vs Stochastic Depth.</a:t>
            </a:r>
          </a:p>
          <a:p>
            <a:pPr>
              <a:spcAft>
                <a:spcPts val="1000"/>
              </a:spcAft>
              <a:defRPr sz="1600" b="0">
                <a:solidFill>
                  <a:srgbClr val="0F172A"/>
                </a:solidFill>
                <a:latin typeface="Segoe UI"/>
              </a:defRPr>
            </a:pPr>
            <a:r>
              <a:rPr sz="1600" b="0">
                <a:solidFill>
                  <a:srgbClr val="0F172A"/>
                </a:solidFill>
                <a:latin typeface="Segoe UI"/>
              </a:rPr>
              <a:t>• DropPath = Stochastic Depth para Transformers.</a:t>
            </a:r>
          </a:p>
          <a:p>
            <a:pPr>
              <a:spcAft>
                <a:spcPts val="1000"/>
              </a:spcAft>
              <a:defRPr sz="1600" b="0">
                <a:solidFill>
                  <a:srgbClr val="0F172A"/>
                </a:solidFill>
                <a:latin typeface="Segoe UI"/>
              </a:defRPr>
            </a:pPr>
            <a:r>
              <a:rPr sz="1600" b="0">
                <a:solidFill>
                  <a:srgbClr val="0F172A"/>
                </a:solidFill>
                <a:latin typeface="Segoe UI"/>
              </a:rPr>
              <a:t>• Rate lineal: p_i = i/N · p_max.</a:t>
            </a:r>
          </a:p>
          <a:p>
            <a:pPr>
              <a:spcAft>
                <a:spcPts val="1000"/>
              </a:spcAft>
              <a:defRPr sz="1600" b="0">
                <a:solidFill>
                  <a:srgbClr val="0F172A"/>
                </a:solidFill>
                <a:latin typeface="Segoe UI"/>
              </a:defRPr>
            </a:pPr>
            <a:r>
              <a:rPr sz="1600" b="0">
                <a:solidFill>
                  <a:srgbClr val="0F172A"/>
                </a:solidFill>
                <a:latin typeface="Segoe UI"/>
              </a:rPr>
              <a:t>• LayerDrop para compresión de Transformers.</a:t>
            </a:r>
          </a:p>
          <a:p>
            <a:pPr>
              <a:spcAft>
                <a:spcPts val="1000"/>
              </a:spcAft>
              <a:defRPr sz="1600" b="0">
                <a:solidFill>
                  <a:srgbClr val="0F172A"/>
                </a:solidFill>
                <a:latin typeface="Segoe UI"/>
              </a:defRPr>
            </a:pPr>
            <a:r>
              <a:rPr sz="1600" b="0">
                <a:solidFill>
                  <a:srgbClr val="0F172A"/>
                </a:solidFill>
                <a:latin typeface="Segoe UI"/>
              </a:rPr>
              <a:t>• Combinaciones: Dropout + DropPath + Label Smoothing.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Definiciones clave</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Conceptos a fijar antes de la práctica.</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800" b="0">
                <a:solidFill>
                  <a:srgbClr val="0F172A"/>
                </a:solidFill>
                <a:latin typeface="Segoe UI"/>
              </a:defRPr>
            </a:pPr>
            <a:r>
              <a:rPr sz="1800" b="0">
                <a:solidFill>
                  <a:srgbClr val="0F172A"/>
                </a:solidFill>
                <a:latin typeface="Segoe UI"/>
              </a:rPr>
              <a:t>• Ver README de la clase.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Código de muestra</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Huang et al. 2016: durante entrenamiento, droppea capas residuales enteras con prob p_l. En inference, escalá el output. Implementamos sin torch — todo numpy + sklearn.</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np.random.seed(42)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def stochastic_depth(x, p, training=True):</a:t>
            </a:r>
          </a:p>
          <a:p>
            <a:pPr>
              <a:defRPr sz="1200" b="0">
                <a:solidFill>
                  <a:srgbClr val="F8FAFC"/>
                </a:solidFill>
                <a:latin typeface="Courier New"/>
              </a:defRPr>
            </a:pPr>
            <a:r>
              <a:rPr sz="1200" b="0">
                <a:solidFill>
                  <a:srgbClr val="F8FAFC"/>
                </a:solidFill>
                <a:latin typeface="Courier New"/>
              </a:rPr>
              <a:t>    """Si training: con prob p dropea (devuelve 0). Si no, escala por (1-p).</a:t>
            </a:r>
          </a:p>
          <a:p>
            <a:pPr>
              <a:defRPr sz="1200" b="0">
                <a:solidFill>
                  <a:srgbClr val="F8FAFC"/>
                </a:solidFill>
                <a:latin typeface="Courier New"/>
              </a:defRPr>
            </a:pPr>
            <a:r>
              <a:rPr sz="1200" b="0">
                <a:solidFill>
                  <a:srgbClr val="F8FAFC"/>
                </a:solidFill>
                <a:latin typeface="Courier New"/>
              </a:rPr>
              <a:t>    Funciona para batch o single sample. p=0 → identidad.</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if not training:</a:t>
            </a:r>
          </a:p>
          <a:p>
            <a:pPr>
              <a:defRPr sz="1200" b="0">
                <a:solidFill>
                  <a:srgbClr val="F8FAFC"/>
                </a:solidFill>
                <a:latin typeface="Courier New"/>
              </a:defRPr>
            </a:pPr>
            <a:r>
              <a:rPr sz="1200" b="0">
                <a:solidFill>
                  <a:srgbClr val="F8FAFC"/>
                </a:solidFill>
                <a:latin typeface="Courier New"/>
              </a:rPr>
              <a:t>        return x * (1 - p)</a:t>
            </a:r>
          </a:p>
          <a:p>
            <a:pPr>
              <a:defRPr sz="1200" b="0">
                <a:solidFill>
                  <a:srgbClr val="F8FAFC"/>
                </a:solidFill>
                <a:latin typeface="Courier New"/>
              </a:defRPr>
            </a:pPr>
            <a:r>
              <a:rPr sz="1200" b="0">
                <a:solidFill>
                  <a:srgbClr val="F8FAFC"/>
                </a:solidFill>
                <a:latin typeface="Courier New"/>
              </a:rPr>
              <a:t>    if np.random.rand() &lt; p:</a:t>
            </a:r>
          </a:p>
          <a:p>
            <a:pPr>
              <a:defRPr sz="1200" b="0">
                <a:solidFill>
                  <a:srgbClr val="F8FAFC"/>
                </a:solidFill>
                <a:latin typeface="Courier New"/>
              </a:defRPr>
            </a:pPr>
            <a:r>
              <a:rPr sz="1200" b="0">
                <a:solidFill>
                  <a:srgbClr val="F8FAFC"/>
                </a:solidFill>
                <a:latin typeface="Courier New"/>
              </a:rPr>
              <a:t>        return np.zeros_like(x)</a:t>
            </a:r>
          </a:p>
          <a:p>
            <a:pPr>
              <a:defRPr sz="1200" b="0">
                <a:solidFill>
                  <a:srgbClr val="F8FAFC"/>
                </a:solidFill>
                <a:latin typeface="Courier New"/>
              </a:defRPr>
            </a:pPr>
            <a:r>
              <a:rPr sz="1200" b="0">
                <a:solidFill>
                  <a:srgbClr val="F8FAFC"/>
                </a:solidFill>
                <a:latin typeface="Courier New"/>
              </a:rPr>
              <a:t>    return x</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Ejercicios ·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ResNet con Stochastic Depth: implementar BasicBlock con StochasticDepth(p).</a:t>
            </a:r>
          </a:p>
          <a:p>
            <a:pPr>
              <a:spcAft>
                <a:spcPts val="800"/>
              </a:spcAft>
              <a:defRPr sz="1400" b="0">
                <a:solidFill>
                  <a:srgbClr val="0F172A"/>
                </a:solidFill>
                <a:latin typeface="Segoe UI"/>
              </a:defRPr>
            </a:pPr>
            <a:r>
              <a:rPr sz="1400" b="0">
                <a:solidFill>
                  <a:srgbClr val="0F172A"/>
                </a:solidFill>
                <a:latin typeface="Segoe UI"/>
              </a:rPr>
              <a:t>• Rate lineal: aplicar p_i = i/N · 0.2 en cada bloque.</a:t>
            </a:r>
          </a:p>
          <a:p>
            <a:pPr>
              <a:spcAft>
                <a:spcPts val="800"/>
              </a:spcAft>
              <a:defRPr sz="1400" b="0">
                <a:solidFill>
                  <a:srgbClr val="0F172A"/>
                </a:solidFill>
                <a:latin typeface="Segoe UI"/>
              </a:defRPr>
            </a:pPr>
            <a:r>
              <a:rPr sz="1400" b="0">
                <a:solidFill>
                  <a:srgbClr val="0F172A"/>
                </a:solidFill>
                <a:latin typeface="Segoe UI"/>
              </a:rPr>
              <a:t>• ViT con DropPath: timm.create_model('vit_tiny_patch16_224', drop_path_rate=0.1).</a:t>
            </a:r>
          </a:p>
          <a:p>
            <a:pPr>
              <a:spcAft>
                <a:spcPts val="800"/>
              </a:spcAft>
              <a:defRPr sz="1400" b="0">
                <a:solidFill>
                  <a:srgbClr val="0F172A"/>
                </a:solidFill>
                <a:latin typeface="Segoe UI"/>
              </a:defRPr>
            </a:pPr>
            <a:r>
              <a:rPr sz="1400" b="0">
                <a:solidFill>
                  <a:srgbClr val="0F172A"/>
                </a:solidFill>
                <a:latin typeface="Segoe UI"/>
              </a:rPr>
              <a:t>• LayerDrop: simular con 12-layer BERT mini — drop 50 % layers.</a:t>
            </a:r>
          </a:p>
          <a:p>
            <a:pPr>
              <a:spcAft>
                <a:spcPts val="800"/>
              </a:spcAft>
              <a:defRPr sz="1400" b="0">
                <a:solidFill>
                  <a:srgbClr val="0F172A"/>
                </a:solidFill>
                <a:latin typeface="Segoe UI"/>
              </a:defRPr>
            </a:pPr>
            <a:r>
              <a:rPr sz="1400" b="0">
                <a:solidFill>
                  <a:srgbClr val="0F172A"/>
                </a:solidFill>
                <a:latin typeface="Segoe UI"/>
              </a:rPr>
              <a:t>• Speed: medir wall-clock training con vs sin Stochastic Depth.</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con y sin Stochastic Depth (rate lineal a 0.2 final).</a:t>
            </a:r>
          </a:p>
          <a:p>
            <a:pPr>
              <a:spcAft>
                <a:spcPts val="800"/>
              </a:spcAft>
              <a:defRPr sz="1500" b="0">
                <a:solidFill>
                  <a:srgbClr val="0F172A"/>
                </a:solidFill>
                <a:latin typeface="Segoe UI"/>
              </a:defRPr>
            </a:pPr>
            <a:r>
              <a:rPr sz="1500" b="0">
                <a:solidFill>
                  <a:srgbClr val="0F172A"/>
                </a:solidFill>
                <a:latin typeface="Segoe UI"/>
              </a:rPr>
              <a:t>• Reportar accuracy + tiempo total.</a:t>
            </a:r>
          </a:p>
          <a:p>
            <a:pPr>
              <a:spcAft>
                <a:spcPts val="800"/>
              </a:spcAft>
              <a:defRPr sz="1500" b="0">
                <a:solidFill>
                  <a:srgbClr val="0F172A"/>
                </a:solidFill>
                <a:latin typeface="Segoe UI"/>
              </a:defRPr>
            </a:pPr>
            <a:r>
              <a:rPr sz="1500" b="0">
                <a:solidFill>
                  <a:srgbClr val="0F172A"/>
                </a:solidFill>
                <a:latin typeface="Segoe UI"/>
              </a:rPr>
              <a:t>• Verificar regularización: gap train-val.</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Referencias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Bibliografía y docs oficiales.</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800" b="0">
                <a:solidFill>
                  <a:srgbClr val="0F172A"/>
                </a:solidFill>
                <a:latin typeface="Segoe UI"/>
              </a:defRPr>
            </a:pPr>
            <a:r>
              <a:rPr sz="1800" b="0">
                <a:solidFill>
                  <a:srgbClr val="0F172A"/>
                </a:solidFill>
                <a:latin typeface="Segoe UI"/>
              </a:rPr>
              <a:t>• Huang et al. (2016), Deep Networks with Stochastic Depth, ECCV.</a:t>
            </a:r>
          </a:p>
          <a:p>
            <a:pPr>
              <a:spcAft>
                <a:spcPts val="1000"/>
              </a:spcAft>
              <a:defRPr sz="1800" b="0">
                <a:solidFill>
                  <a:srgbClr val="0F172A"/>
                </a:solidFill>
                <a:latin typeface="Segoe UI"/>
              </a:defRPr>
            </a:pPr>
            <a:r>
              <a:rPr sz="1800" b="0">
                <a:solidFill>
                  <a:srgbClr val="0F172A"/>
                </a:solidFill>
                <a:latin typeface="Segoe UI"/>
              </a:rPr>
              <a:t>• Fan et al. (2020), Reducing Transformer Depth on Demand with Structured Dropout (LayerDrop), ICLR.</a:t>
            </a:r>
          </a:p>
          <a:p>
            <a:pPr>
              <a:spcAft>
                <a:spcPts val="1000"/>
              </a:spcAft>
              <a:defRPr sz="1800" b="0">
                <a:solidFill>
                  <a:srgbClr val="0F172A"/>
                </a:solidFill>
                <a:latin typeface="Segoe UI"/>
              </a:defRPr>
            </a:pPr>
            <a:r>
              <a:rPr sz="1800" b="0">
                <a:solidFill>
                  <a:srgbClr val="0F172A"/>
                </a:solidFill>
                <a:latin typeface="Segoe UI"/>
              </a:rPr>
              <a:t>• Dosovitskiy et al. (2020), ViT — DropPath aplicado.</a:t>
            </a:r>
          </a:p>
          <a:p>
            <a:pPr>
              <a:spcAft>
                <a:spcPts val="1000"/>
              </a:spcAft>
              <a:defRPr sz="1800" b="0">
                <a:solidFill>
                  <a:srgbClr val="0F172A"/>
                </a:solidFill>
                <a:latin typeface="Segoe UI"/>
              </a:defRPr>
            </a:pPr>
            <a:r>
              <a:rPr sz="1800" b="0">
                <a:solidFill>
                  <a:srgbClr val="0F172A"/>
                </a:solidFill>
                <a:latin typeface="Segoe UI"/>
              </a:rPr>
              <a:t>• timm DropPath.</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Siguiente paso →</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Cierre de la clase.</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743200"/>
            <a:ext cx="10332720" cy="2286000"/>
          </a:xfrm>
          <a:prstGeom prst="rect">
            <a:avLst/>
          </a:prstGeom>
          <a:noFill/>
        </p:spPr>
        <p:txBody>
          <a:bodyPr wrap="square">
            <a:spAutoFit/>
          </a:bodyPr>
          <a:lstStyle/>
          <a:p>
            <a:pPr>
              <a:defRPr sz="2400" b="1">
                <a:solidFill>
                  <a:srgbClr val="0F172A"/>
                </a:solidFill>
                <a:latin typeface="Segoe UI Semibold"/>
              </a:defRPr>
            </a:pPr>
            <a:r>
              <a:rPr sz="2400" b="1">
                <a:solidFill>
                  <a:srgbClr val="0F172A"/>
                </a:solidFill>
                <a:latin typeface="Segoe UI Semibold"/>
              </a:rPr>
              <a:t>Clase 118 — TensorFlow: tensores, variables, operaciones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